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599988" cy="7559675"/>
  <p:notesSz cx="6877050" cy="93170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64" y="-132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42" y="1711095"/>
            <a:ext cx="3134410" cy="5710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0" y="27286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vida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24" y="736181"/>
            <a:ext cx="4721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INDEFINITE ARTICLE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In Spanish, the words for ‘a’ change according to whether the noun is masculine or feminine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895" y="2437359"/>
            <a:ext cx="4791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DEFINITE ARTICLE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In Spanish, the word for ‘the’ changes according to the gender of the noun and whether it singular or plural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4" y="3409987"/>
            <a:ext cx="4905711" cy="745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388" y="3879011"/>
            <a:ext cx="4311495" cy="1980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2802" y="3015967"/>
            <a:ext cx="5577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IRREGULAR VERBS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Some verbs are irregular. They don’t follow a pattern. Here there are two that you will meet a lot.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4" y="5825751"/>
            <a:ext cx="4630869" cy="1453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323" y="4415235"/>
            <a:ext cx="4905711" cy="168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ADJECTIVES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Adjectives describe nouns. There are three main groups:</a:t>
            </a:r>
          </a:p>
          <a:p>
            <a:pPr marL="295306" indent="-295306">
              <a:buFont typeface="Arial" panose="020B0604020202020204" pitchFamily="34" charset="0"/>
              <a:buChar char="•"/>
            </a:pPr>
            <a:r>
              <a:rPr lang="en-GB" sz="1400" dirty="0"/>
              <a:t>Ending in </a:t>
            </a:r>
            <a:r>
              <a:rPr lang="en-GB" sz="1400" b="1" dirty="0">
                <a:solidFill>
                  <a:schemeClr val="accent1"/>
                </a:solidFill>
              </a:rPr>
              <a:t>–o </a:t>
            </a:r>
            <a:r>
              <a:rPr lang="en-GB" sz="1400" dirty="0"/>
              <a:t>or </a:t>
            </a:r>
            <a:r>
              <a:rPr lang="en-GB" sz="1400" b="1" dirty="0">
                <a:solidFill>
                  <a:srgbClr val="FF0000"/>
                </a:solidFill>
              </a:rPr>
              <a:t>– a</a:t>
            </a:r>
          </a:p>
          <a:p>
            <a:pPr marL="295306" indent="-295306">
              <a:buFont typeface="Arial" panose="020B0604020202020204" pitchFamily="34" charset="0"/>
              <a:buChar char="•"/>
            </a:pPr>
            <a:r>
              <a:rPr lang="en-GB" sz="1400" dirty="0"/>
              <a:t>Ending in </a:t>
            </a:r>
            <a:r>
              <a:rPr lang="en-GB" sz="1400" b="1" dirty="0"/>
              <a:t>–e</a:t>
            </a:r>
          </a:p>
          <a:p>
            <a:pPr marL="295306" indent="-295306">
              <a:buFont typeface="Arial" panose="020B0604020202020204" pitchFamily="34" charset="0"/>
              <a:buChar char="•"/>
            </a:pPr>
            <a:r>
              <a:rPr lang="en-GB" sz="1400" dirty="0"/>
              <a:t>Ending in a consonant</a:t>
            </a:r>
          </a:p>
          <a:p>
            <a:pPr marL="295306" indent="-295306">
              <a:buFont typeface="Arial" panose="020B0604020202020204" pitchFamily="34" charset="0"/>
              <a:buChar char="•"/>
            </a:pPr>
            <a:r>
              <a:rPr lang="en-GB" sz="1400" dirty="0"/>
              <a:t>Their endings change to agree with the noun, like this:</a:t>
            </a:r>
          </a:p>
          <a:p>
            <a:pPr marL="295306" indent="-295306">
              <a:buFont typeface="Arial" panose="020B0604020202020204" pitchFamily="34" charset="0"/>
              <a:buChar char="•"/>
            </a:pPr>
            <a:endParaRPr lang="en-GB" sz="1969" dirty="0"/>
          </a:p>
        </p:txBody>
      </p:sp>
      <p:sp>
        <p:nvSpPr>
          <p:cNvPr id="12" name="TextBox 11"/>
          <p:cNvSpPr txBox="1"/>
          <p:nvPr/>
        </p:nvSpPr>
        <p:spPr>
          <a:xfrm>
            <a:off x="6662803" y="6280381"/>
            <a:ext cx="5375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MAKING VERBS NEGATIVES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To make a sentence or question negative, put </a:t>
            </a:r>
            <a:r>
              <a:rPr lang="en-GB" sz="1400" b="1" dirty="0"/>
              <a:t>no </a:t>
            </a:r>
            <a:r>
              <a:rPr lang="en-GB" sz="1400" dirty="0"/>
              <a:t>before the verb</a:t>
            </a:r>
            <a:r>
              <a:rPr lang="en-GB" sz="1400" b="1" dirty="0"/>
              <a:t>.</a:t>
            </a:r>
          </a:p>
          <a:p>
            <a:endParaRPr lang="en-GB" sz="1400" b="1" dirty="0"/>
          </a:p>
          <a:p>
            <a:r>
              <a:rPr lang="en-GB" sz="1400" b="1" dirty="0"/>
              <a:t>No </a:t>
            </a:r>
            <a:r>
              <a:rPr lang="en-GB" sz="1400" dirty="0" err="1"/>
              <a:t>tengo</a:t>
            </a:r>
            <a:r>
              <a:rPr lang="en-GB" sz="1400" dirty="0"/>
              <a:t> </a:t>
            </a:r>
            <a:r>
              <a:rPr lang="en-GB" sz="1400" dirty="0" err="1"/>
              <a:t>veinte</a:t>
            </a:r>
            <a:r>
              <a:rPr lang="en-GB" sz="1400" dirty="0"/>
              <a:t> </a:t>
            </a:r>
            <a:r>
              <a:rPr lang="en-GB" sz="1400" dirty="0" err="1"/>
              <a:t>años</a:t>
            </a:r>
            <a:endParaRPr lang="en-GB" sz="1400" dirty="0"/>
          </a:p>
          <a:p>
            <a:r>
              <a:rPr lang="en-GB" sz="1400" dirty="0" err="1"/>
              <a:t>Mi</a:t>
            </a:r>
            <a:r>
              <a:rPr lang="en-GB" sz="1400" dirty="0"/>
              <a:t> </a:t>
            </a:r>
            <a:r>
              <a:rPr lang="en-GB" sz="1400" dirty="0" err="1"/>
              <a:t>hermano</a:t>
            </a:r>
            <a:r>
              <a:rPr lang="en-GB" sz="1400" dirty="0"/>
              <a:t> </a:t>
            </a:r>
            <a:r>
              <a:rPr lang="en-GB" sz="1400" b="1" dirty="0"/>
              <a:t>no </a:t>
            </a:r>
            <a:r>
              <a:rPr lang="en-GB" sz="1400" dirty="0"/>
              <a:t>vive </a:t>
            </a:r>
            <a:r>
              <a:rPr lang="en-GB" sz="1400" dirty="0" err="1"/>
              <a:t>en</a:t>
            </a:r>
            <a:r>
              <a:rPr lang="en-GB" sz="1400" dirty="0"/>
              <a:t> Madrid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61744" y="712707"/>
            <a:ext cx="557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REGULAR VERBS HABLAR AND VIVIR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 smtClean="0"/>
              <a:t>Regular verbs follow a pattern</a:t>
            </a:r>
            <a:r>
              <a:rPr lang="en-GB" sz="1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73" y="1474845"/>
            <a:ext cx="5565351" cy="11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0320" y="27286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vida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421"/>
            <a:ext cx="6246055" cy="14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" y="1993881"/>
            <a:ext cx="6102381" cy="16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8154"/>
            <a:ext cx="6172567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" y="4571014"/>
            <a:ext cx="6749454" cy="12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2" y="4571013"/>
            <a:ext cx="4895558" cy="292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" y="5661687"/>
            <a:ext cx="6135824" cy="18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7" y="595759"/>
            <a:ext cx="5919540" cy="132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7" y="1921029"/>
            <a:ext cx="6136664" cy="13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39" y="3276335"/>
            <a:ext cx="5854403" cy="12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170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Mark</cp:lastModifiedBy>
  <cp:revision>17</cp:revision>
  <cp:lastPrinted>2019-07-02T14:27:59Z</cp:lastPrinted>
  <dcterms:created xsi:type="dcterms:W3CDTF">2019-06-21T08:23:23Z</dcterms:created>
  <dcterms:modified xsi:type="dcterms:W3CDTF">2019-07-02T14:29:24Z</dcterms:modified>
</cp:coreProperties>
</file>