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100" d="100"/>
          <a:sy n="100" d="100"/>
        </p:scale>
        <p:origin x="-88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B0AE-0984-4003-99C5-7C233D7708ED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0E1E-DCCB-4D5F-8BB6-1819E0CE4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01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B0AE-0984-4003-99C5-7C233D7708ED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0E1E-DCCB-4D5F-8BB6-1819E0CE4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237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B0AE-0984-4003-99C5-7C233D7708ED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0E1E-DCCB-4D5F-8BB6-1819E0CE4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095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B0AE-0984-4003-99C5-7C233D7708ED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0E1E-DCCB-4D5F-8BB6-1819E0CE4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67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B0AE-0984-4003-99C5-7C233D7708ED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0E1E-DCCB-4D5F-8BB6-1819E0CE4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97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B0AE-0984-4003-99C5-7C233D7708ED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0E1E-DCCB-4D5F-8BB6-1819E0CE4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268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B0AE-0984-4003-99C5-7C233D7708ED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0E1E-DCCB-4D5F-8BB6-1819E0CE4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05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B0AE-0984-4003-99C5-7C233D7708ED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0E1E-DCCB-4D5F-8BB6-1819E0CE4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81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B0AE-0984-4003-99C5-7C233D7708ED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0E1E-DCCB-4D5F-8BB6-1819E0CE4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32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B0AE-0984-4003-99C5-7C233D7708ED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0E1E-DCCB-4D5F-8BB6-1819E0CE4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62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B0AE-0984-4003-99C5-7C233D7708ED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0E1E-DCCB-4D5F-8BB6-1819E0CE4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16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6B0AE-0984-4003-99C5-7C233D7708ED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40E1E-DCCB-4D5F-8BB6-1819E0CE4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88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844" y="145767"/>
            <a:ext cx="12014200" cy="381000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Year </a:t>
            </a:r>
            <a:r>
              <a:rPr lang="en-GB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9 </a:t>
            </a:r>
            <a:r>
              <a:rPr lang="en-GB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- </a:t>
            </a:r>
            <a:r>
              <a:rPr lang="en-GB" sz="26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Knowledge Organiser 1       </a:t>
            </a: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Modulo 1: </a:t>
            </a:r>
            <a:r>
              <a:rPr lang="en-GB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Somos</a:t>
            </a: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así</a:t>
            </a:r>
            <a:endParaRPr lang="en-GB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3247"/>
            <a:ext cx="5856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The </a:t>
            </a:r>
            <a:r>
              <a:rPr lang="en-GB" sz="1200" b="1" dirty="0" smtClean="0">
                <a:solidFill>
                  <a:srgbClr val="FF0000"/>
                </a:solidFill>
              </a:rPr>
              <a:t>present tense </a:t>
            </a:r>
            <a:r>
              <a:rPr lang="en-GB" sz="1200" b="1" dirty="0">
                <a:solidFill>
                  <a:srgbClr val="FF0000"/>
                </a:solidFill>
              </a:rPr>
              <a:t>of regular verbs: </a:t>
            </a:r>
            <a:endParaRPr lang="en-GB" sz="1200" b="1" dirty="0" smtClean="0">
              <a:solidFill>
                <a:srgbClr val="FF0000"/>
              </a:solidFill>
            </a:endParaRPr>
          </a:p>
          <a:p>
            <a:r>
              <a:rPr lang="en-GB" sz="1200" dirty="0" smtClean="0"/>
              <a:t>There are three groups of regular verbs in Spanish </a:t>
            </a:r>
            <a:r>
              <a:rPr lang="en-GB" sz="1200" b="1" dirty="0" smtClean="0"/>
              <a:t>–</a:t>
            </a:r>
            <a:r>
              <a:rPr lang="en-GB" sz="1200" b="1" dirty="0" err="1" smtClean="0"/>
              <a:t>ar</a:t>
            </a:r>
            <a:r>
              <a:rPr lang="en-GB" sz="1200" dirty="0" smtClean="0"/>
              <a:t>, </a:t>
            </a:r>
            <a:r>
              <a:rPr lang="en-GB" sz="1200" b="1" dirty="0" smtClean="0"/>
              <a:t>-</a:t>
            </a:r>
            <a:r>
              <a:rPr lang="en-GB" sz="1200" b="1" dirty="0" err="1" smtClean="0"/>
              <a:t>er</a:t>
            </a:r>
            <a:r>
              <a:rPr lang="en-GB" sz="1200" dirty="0" smtClean="0"/>
              <a:t>, and </a:t>
            </a:r>
            <a:r>
              <a:rPr lang="en-GB" sz="1200" b="1" dirty="0" smtClean="0"/>
              <a:t>–</a:t>
            </a:r>
            <a:r>
              <a:rPr lang="en-GB" sz="1200" b="1" dirty="0" err="1" smtClean="0"/>
              <a:t>ir.</a:t>
            </a:r>
            <a:r>
              <a:rPr lang="en-GB" sz="1200" b="1" dirty="0" smtClean="0"/>
              <a:t> </a:t>
            </a:r>
            <a:r>
              <a:rPr lang="en-GB" sz="1200" dirty="0" smtClean="0"/>
              <a:t>Remember to replace the infinitive ending with this endings shown in bold, below.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816971" y="2327115"/>
            <a:ext cx="627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The </a:t>
            </a:r>
            <a:r>
              <a:rPr lang="en-GB" sz="1200" b="1" dirty="0" err="1">
                <a:solidFill>
                  <a:srgbClr val="FF0000"/>
                </a:solidFill>
              </a:rPr>
              <a:t>preterite</a:t>
            </a:r>
            <a:r>
              <a:rPr lang="en-GB" sz="1200" b="1" dirty="0">
                <a:solidFill>
                  <a:srgbClr val="FF0000"/>
                </a:solidFill>
              </a:rPr>
              <a:t> of IR and SER: </a:t>
            </a:r>
          </a:p>
          <a:p>
            <a:r>
              <a:rPr lang="en-GB" sz="1200" b="1" dirty="0" err="1"/>
              <a:t>Ir</a:t>
            </a:r>
            <a:r>
              <a:rPr lang="en-GB" sz="1200" b="1" dirty="0"/>
              <a:t> </a:t>
            </a:r>
            <a:r>
              <a:rPr lang="en-GB" sz="1200" dirty="0"/>
              <a:t>(to go) and </a:t>
            </a:r>
            <a:r>
              <a:rPr lang="en-GB" sz="1200" b="1" dirty="0" err="1"/>
              <a:t>Ser</a:t>
            </a:r>
            <a:r>
              <a:rPr lang="en-GB" sz="1200" b="1" dirty="0"/>
              <a:t> </a:t>
            </a:r>
            <a:r>
              <a:rPr lang="en-GB" sz="1200" dirty="0"/>
              <a:t>(to be) are irregular verbs. They are identical in the </a:t>
            </a:r>
            <a:r>
              <a:rPr lang="en-GB" sz="1200" dirty="0" err="1"/>
              <a:t>preterite</a:t>
            </a:r>
            <a:r>
              <a:rPr lang="en-GB" sz="1200" dirty="0"/>
              <a:t>. </a:t>
            </a:r>
            <a:endParaRPr lang="en-GB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155" y="1079578"/>
            <a:ext cx="6195433" cy="1214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377" y="2813200"/>
            <a:ext cx="6206393" cy="100316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777788" y="5722998"/>
            <a:ext cx="627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Using different tenses: </a:t>
            </a:r>
            <a:endParaRPr lang="en-GB" sz="12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6155" y="3911227"/>
            <a:ext cx="6209720" cy="9188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6971" y="4924926"/>
            <a:ext cx="3731770" cy="7803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0213" y="6012039"/>
            <a:ext cx="6438577" cy="64568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839262" y="515731"/>
            <a:ext cx="64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The </a:t>
            </a:r>
            <a:r>
              <a:rPr lang="en-GB" sz="1200" b="1" dirty="0" err="1">
                <a:solidFill>
                  <a:srgbClr val="FF0000"/>
                </a:solidFill>
              </a:rPr>
              <a:t>preterite</a:t>
            </a:r>
            <a:r>
              <a:rPr lang="en-GB" sz="1200" b="1" dirty="0">
                <a:solidFill>
                  <a:srgbClr val="FF0000"/>
                </a:solidFill>
              </a:rPr>
              <a:t> of regular verbs: </a:t>
            </a:r>
            <a:r>
              <a:rPr lang="en-GB" sz="1200" dirty="0">
                <a:solidFill>
                  <a:srgbClr val="FF0000"/>
                </a:solidFill>
              </a:rPr>
              <a:t>(Simple past tense)</a:t>
            </a:r>
            <a:endParaRPr lang="en-GB" sz="1200" b="1" dirty="0">
              <a:solidFill>
                <a:srgbClr val="FF0000"/>
              </a:solidFill>
            </a:endParaRPr>
          </a:p>
          <a:p>
            <a:r>
              <a:rPr lang="en-GB" sz="1200" dirty="0"/>
              <a:t>You use the </a:t>
            </a:r>
            <a:r>
              <a:rPr lang="en-GB" sz="1200" dirty="0" err="1"/>
              <a:t>Preterite</a:t>
            </a:r>
            <a:r>
              <a:rPr lang="en-GB" sz="1200" dirty="0"/>
              <a:t> </a:t>
            </a:r>
            <a:r>
              <a:rPr lang="en-GB" sz="1200" b="1" dirty="0"/>
              <a:t>to talk about completed events in the past</a:t>
            </a:r>
            <a:r>
              <a:rPr lang="en-GB" sz="1200" b="1" dirty="0" smtClean="0"/>
              <a:t>. </a:t>
            </a:r>
            <a:r>
              <a:rPr lang="en-GB" sz="1200" dirty="0" smtClean="0"/>
              <a:t>For regular verbs, replace the infinitive ending with this endings in bold, below.</a:t>
            </a:r>
            <a:endParaRPr lang="en-GB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50" y="1079578"/>
            <a:ext cx="5553907" cy="113117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5250" y="2230135"/>
            <a:ext cx="627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The </a:t>
            </a:r>
            <a:r>
              <a:rPr lang="en-GB" sz="1200" b="1" dirty="0" smtClean="0">
                <a:solidFill>
                  <a:srgbClr val="FF0000"/>
                </a:solidFill>
              </a:rPr>
              <a:t>present tense irregular verbs: </a:t>
            </a:r>
            <a:endParaRPr lang="en-GB" sz="1200" b="1" dirty="0">
              <a:solidFill>
                <a:srgbClr val="FF0000"/>
              </a:solidFill>
            </a:endParaRPr>
          </a:p>
          <a:p>
            <a:r>
              <a:rPr lang="en-GB" sz="1200" dirty="0" smtClean="0"/>
              <a:t>Some verbs are irregular. Learn these by heart.  </a:t>
            </a:r>
            <a:endParaRPr lang="en-GB" sz="1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50" y="2671109"/>
            <a:ext cx="5679793" cy="108961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0583" y="3747279"/>
            <a:ext cx="5760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The </a:t>
            </a:r>
            <a:r>
              <a:rPr lang="en-GB" sz="1200" b="1" dirty="0" smtClean="0">
                <a:solidFill>
                  <a:srgbClr val="FF0000"/>
                </a:solidFill>
              </a:rPr>
              <a:t>present tense of stem-changing verbs: </a:t>
            </a:r>
            <a:endParaRPr lang="en-GB" sz="1200" b="1" dirty="0">
              <a:solidFill>
                <a:srgbClr val="FF0000"/>
              </a:solidFill>
            </a:endParaRPr>
          </a:p>
          <a:p>
            <a:r>
              <a:rPr lang="en-GB" sz="1200" dirty="0" smtClean="0"/>
              <a:t>In the stem-changing verbs, the vowel in the stem changes in the ‘I’, ‘you’ (singular), ‘he/she’ and ‘they’ forms.  </a:t>
            </a:r>
            <a:endParaRPr lang="en-GB" sz="1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844" y="4362009"/>
            <a:ext cx="5679793" cy="688166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95250" y="5060058"/>
            <a:ext cx="5654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The </a:t>
            </a:r>
            <a:r>
              <a:rPr lang="en-GB" sz="1200" b="1" dirty="0" smtClean="0">
                <a:solidFill>
                  <a:srgbClr val="FF0000"/>
                </a:solidFill>
              </a:rPr>
              <a:t>Near Future tense: </a:t>
            </a:r>
            <a:endParaRPr lang="en-GB" sz="1200" b="1" dirty="0">
              <a:solidFill>
                <a:srgbClr val="FF0000"/>
              </a:solidFill>
            </a:endParaRPr>
          </a:p>
          <a:p>
            <a:r>
              <a:rPr lang="en-GB" sz="1200" dirty="0" smtClean="0"/>
              <a:t>You use the Near Future to say what you’re going to do. To form it, use the </a:t>
            </a:r>
            <a:r>
              <a:rPr lang="en-GB" sz="1200" b="1" dirty="0" smtClean="0"/>
              <a:t>present tense or IR </a:t>
            </a:r>
            <a:r>
              <a:rPr lang="en-GB" sz="1200" dirty="0" smtClean="0"/>
              <a:t>(to go) </a:t>
            </a:r>
            <a:r>
              <a:rPr lang="en-GB" sz="1200" b="1" dirty="0" smtClean="0"/>
              <a:t>+ a + Verb in the infinitive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5738" y="5733135"/>
            <a:ext cx="3652837" cy="96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8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09844" y="145767"/>
            <a:ext cx="12014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Year 9 - </a:t>
            </a:r>
            <a:r>
              <a:rPr lang="en-GB" sz="2600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Knowledge Organiser 1       </a:t>
            </a: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Modulo 1: </a:t>
            </a:r>
            <a:r>
              <a:rPr lang="en-GB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Somos</a:t>
            </a: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así</a:t>
            </a:r>
            <a:endParaRPr lang="en-GB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1" y="440137"/>
            <a:ext cx="2687467" cy="19066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428" y="648180"/>
            <a:ext cx="2575147" cy="16986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61" y="2347922"/>
            <a:ext cx="2652509" cy="722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2224" y="2563857"/>
            <a:ext cx="2743662" cy="5201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61" y="3072773"/>
            <a:ext cx="4802464" cy="6442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61" y="3772002"/>
            <a:ext cx="5385925" cy="11579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61" y="4967167"/>
            <a:ext cx="4802464" cy="6185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961" y="5585696"/>
            <a:ext cx="5258566" cy="12723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67462" y="576532"/>
            <a:ext cx="5536961" cy="9018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65635" y="1497483"/>
            <a:ext cx="5538788" cy="9008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65635" y="2417404"/>
            <a:ext cx="5538788" cy="13349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65634" y="3771441"/>
            <a:ext cx="5538788" cy="12091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65634" y="4999692"/>
            <a:ext cx="4235691" cy="184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2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229</Words>
  <Application>Microsoft Office PowerPoint</Application>
  <PresentationFormat>Widescreen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</vt:vector>
  </TitlesOfParts>
  <Company>Morris Education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Turmo Luengo</dc:creator>
  <cp:lastModifiedBy>Marina Turmo Luengo</cp:lastModifiedBy>
  <cp:revision>8</cp:revision>
  <dcterms:created xsi:type="dcterms:W3CDTF">2019-06-21T12:25:21Z</dcterms:created>
  <dcterms:modified xsi:type="dcterms:W3CDTF">2019-06-21T13:53:59Z</dcterms:modified>
</cp:coreProperties>
</file>