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599988" cy="7559675"/>
  <p:notesSz cx="6877050" cy="9317038"/>
  <p:defaultTextStyle>
    <a:defPPr>
      <a:defRPr lang="en-US"/>
    </a:defPPr>
    <a:lvl1pPr marL="0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9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8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47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16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85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54" algn="l" defTabSz="4571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102"/>
      </p:cViewPr>
      <p:guideLst>
        <p:guide orient="horz" pos="2381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5001" y="1237199"/>
            <a:ext cx="9449991" cy="263188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5001" y="3970581"/>
            <a:ext cx="9449991" cy="1825171"/>
          </a:xfrm>
        </p:spPr>
        <p:txBody>
          <a:bodyPr/>
          <a:lstStyle>
            <a:lvl1pPr marL="0" indent="0" algn="ctr">
              <a:buNone/>
              <a:defRPr sz="2481"/>
            </a:lvl1pPr>
            <a:lvl2pPr marL="472489" indent="0" algn="ctr">
              <a:buNone/>
              <a:defRPr sz="2067"/>
            </a:lvl2pPr>
            <a:lvl3pPr marL="944977" indent="0" algn="ctr">
              <a:buNone/>
              <a:defRPr sz="1860"/>
            </a:lvl3pPr>
            <a:lvl4pPr marL="1417467" indent="0" algn="ctr">
              <a:buNone/>
              <a:defRPr sz="1654"/>
            </a:lvl4pPr>
            <a:lvl5pPr marL="1889957" indent="0" algn="ctr">
              <a:buNone/>
              <a:defRPr sz="1654"/>
            </a:lvl5pPr>
            <a:lvl6pPr marL="2362445" indent="0" algn="ctr">
              <a:buNone/>
              <a:defRPr sz="1654"/>
            </a:lvl6pPr>
            <a:lvl7pPr marL="2834935" indent="0" algn="ctr">
              <a:buNone/>
              <a:defRPr sz="1654"/>
            </a:lvl7pPr>
            <a:lvl8pPr marL="3307423" indent="0" algn="ctr">
              <a:buNone/>
              <a:defRPr sz="1654"/>
            </a:lvl8pPr>
            <a:lvl9pPr marL="3779913" indent="0" algn="ctr">
              <a:buNone/>
              <a:defRPr sz="165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73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3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02485"/>
            <a:ext cx="271687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2" y="402485"/>
            <a:ext cx="7993117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7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0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884670"/>
            <a:ext cx="10867490" cy="31446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059034"/>
            <a:ext cx="10867490" cy="1653678"/>
          </a:xfrm>
        </p:spPr>
        <p:txBody>
          <a:bodyPr/>
          <a:lstStyle>
            <a:lvl1pPr marL="0" indent="0">
              <a:buNone/>
              <a:defRPr sz="2481">
                <a:solidFill>
                  <a:schemeClr val="tx1">
                    <a:tint val="75000"/>
                  </a:schemeClr>
                </a:solidFill>
              </a:defRPr>
            </a:lvl1pPr>
            <a:lvl2pPr marL="472489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4977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46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8995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44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493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42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799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34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50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7" y="2012415"/>
            <a:ext cx="5354995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4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02483"/>
            <a:ext cx="10867490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4" y="1853172"/>
            <a:ext cx="5330385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4" y="2761382"/>
            <a:ext cx="533038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853172"/>
            <a:ext cx="5356636" cy="908210"/>
          </a:xfrm>
        </p:spPr>
        <p:txBody>
          <a:bodyPr anchor="b"/>
          <a:lstStyle>
            <a:lvl1pPr marL="0" indent="0">
              <a:buNone/>
              <a:defRPr sz="2481" b="1"/>
            </a:lvl1pPr>
            <a:lvl2pPr marL="472489" indent="0">
              <a:buNone/>
              <a:defRPr sz="2067" b="1"/>
            </a:lvl2pPr>
            <a:lvl3pPr marL="944977" indent="0">
              <a:buNone/>
              <a:defRPr sz="1860" b="1"/>
            </a:lvl3pPr>
            <a:lvl4pPr marL="1417467" indent="0">
              <a:buNone/>
              <a:defRPr sz="1654" b="1"/>
            </a:lvl4pPr>
            <a:lvl5pPr marL="1889957" indent="0">
              <a:buNone/>
              <a:defRPr sz="1654" b="1"/>
            </a:lvl5pPr>
            <a:lvl6pPr marL="2362445" indent="0">
              <a:buNone/>
              <a:defRPr sz="1654" b="1"/>
            </a:lvl6pPr>
            <a:lvl7pPr marL="2834935" indent="0">
              <a:buNone/>
              <a:defRPr sz="1654" b="1"/>
            </a:lvl7pPr>
            <a:lvl8pPr marL="3307423" indent="0">
              <a:buNone/>
              <a:defRPr sz="1654" b="1"/>
            </a:lvl8pPr>
            <a:lvl9pPr marL="3779913" indent="0">
              <a:buNone/>
              <a:defRPr sz="165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761382"/>
            <a:ext cx="5356636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041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61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88454"/>
            <a:ext cx="6378744" cy="5372269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1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17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503978"/>
            <a:ext cx="4063824" cy="176392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88454"/>
            <a:ext cx="6378744" cy="5372269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489" indent="0">
              <a:buNone/>
              <a:defRPr sz="2894"/>
            </a:lvl2pPr>
            <a:lvl3pPr marL="944977" indent="0">
              <a:buNone/>
              <a:defRPr sz="2481"/>
            </a:lvl3pPr>
            <a:lvl4pPr marL="1417467" indent="0">
              <a:buNone/>
              <a:defRPr sz="2067"/>
            </a:lvl4pPr>
            <a:lvl5pPr marL="1889957" indent="0">
              <a:buNone/>
              <a:defRPr sz="2067"/>
            </a:lvl5pPr>
            <a:lvl6pPr marL="2362445" indent="0">
              <a:buNone/>
              <a:defRPr sz="2067"/>
            </a:lvl6pPr>
            <a:lvl7pPr marL="2834935" indent="0">
              <a:buNone/>
              <a:defRPr sz="2067"/>
            </a:lvl7pPr>
            <a:lvl8pPr marL="3307423" indent="0">
              <a:buNone/>
              <a:defRPr sz="2067"/>
            </a:lvl8pPr>
            <a:lvl9pPr marL="3779913" indent="0">
              <a:buNone/>
              <a:defRPr sz="20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267902"/>
            <a:ext cx="4063824" cy="4201570"/>
          </a:xfrm>
        </p:spPr>
        <p:txBody>
          <a:bodyPr/>
          <a:lstStyle>
            <a:lvl1pPr marL="0" indent="0">
              <a:buNone/>
              <a:defRPr sz="1654"/>
            </a:lvl1pPr>
            <a:lvl2pPr marL="472489" indent="0">
              <a:buNone/>
              <a:defRPr sz="1446"/>
            </a:lvl2pPr>
            <a:lvl3pPr marL="944977" indent="0">
              <a:buNone/>
              <a:defRPr sz="1240"/>
            </a:lvl3pPr>
            <a:lvl4pPr marL="1417467" indent="0">
              <a:buNone/>
              <a:defRPr sz="1034"/>
            </a:lvl4pPr>
            <a:lvl5pPr marL="1889957" indent="0">
              <a:buNone/>
              <a:defRPr sz="1034"/>
            </a:lvl5pPr>
            <a:lvl6pPr marL="2362445" indent="0">
              <a:buNone/>
              <a:defRPr sz="1034"/>
            </a:lvl6pPr>
            <a:lvl7pPr marL="2834935" indent="0">
              <a:buNone/>
              <a:defRPr sz="1034"/>
            </a:lvl7pPr>
            <a:lvl8pPr marL="3307423" indent="0">
              <a:buNone/>
              <a:defRPr sz="1034"/>
            </a:lvl8pPr>
            <a:lvl9pPr marL="3779913" indent="0">
              <a:buNone/>
              <a:defRPr sz="10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9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50" y="402483"/>
            <a:ext cx="10867490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50" y="2012415"/>
            <a:ext cx="10867490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51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5031-5C84-44A3-8E94-EDEDA5F79AE6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7" y="7006700"/>
            <a:ext cx="4252496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5" y="7006700"/>
            <a:ext cx="283499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23327-88B0-4E0E-8858-BCD984C34B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75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44977" rtl="0" eaLnBrk="1" latinLnBrk="0" hangingPunct="1">
        <a:lnSpc>
          <a:spcPct val="90000"/>
        </a:lnSpc>
        <a:spcBef>
          <a:spcPct val="0"/>
        </a:spcBef>
        <a:buNone/>
        <a:defRPr sz="45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44" indent="-236244" algn="l" defTabSz="944977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33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2pPr>
      <a:lvl3pPr marL="1181224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712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20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90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178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669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157" indent="-236244" algn="l" defTabSz="944977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489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497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46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89957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44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4935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42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79913" algn="l" defTabSz="944977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320" y="27286"/>
            <a:ext cx="12416238" cy="39375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8 - </a:t>
            </a:r>
            <a:r>
              <a:rPr lang="en-GB" sz="2687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1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1: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T’es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branché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(e)?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7175" y="664383"/>
            <a:ext cx="5577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COMMON IRREGULAR VERBS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53" y="620566"/>
            <a:ext cx="4247648" cy="34809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720" y="5337266"/>
            <a:ext cx="2921294" cy="140091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632720" y="4709541"/>
            <a:ext cx="21332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MAKING VERBS NEGATIVE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1853" y="312789"/>
            <a:ext cx="29679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REGULAR –ER VERBS IN THE PRESENT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176" y="1756065"/>
            <a:ext cx="2858211" cy="27927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097176" y="1012759"/>
            <a:ext cx="55779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Some </a:t>
            </a:r>
            <a:r>
              <a:rPr lang="en-GB" sz="1400" dirty="0"/>
              <a:t>verbs are irregular. They don’t follow a pattern. Here there are </a:t>
            </a:r>
            <a:r>
              <a:rPr lang="en-GB" sz="1400" dirty="0" smtClean="0"/>
              <a:t>four </a:t>
            </a:r>
            <a:r>
              <a:rPr lang="en-GB" sz="1400" dirty="0"/>
              <a:t>that you will meet a lot.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23" y="4472164"/>
            <a:ext cx="3708820" cy="31311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520" y="1802500"/>
            <a:ext cx="2987910" cy="279440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0107" y="4164387"/>
            <a:ext cx="36331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u="sng" dirty="0">
                <a:solidFill>
                  <a:srgbClr val="FF0000"/>
                </a:solidFill>
              </a:rPr>
              <a:t>REGULAR </a:t>
            </a:r>
            <a:r>
              <a:rPr lang="en-GB" sz="1400" b="1" u="sng" dirty="0" smtClean="0">
                <a:solidFill>
                  <a:srgbClr val="FF0000"/>
                </a:solidFill>
              </a:rPr>
              <a:t>–IR AND –RE </a:t>
            </a:r>
            <a:r>
              <a:rPr lang="en-GB" sz="1400" b="1" u="sng" dirty="0">
                <a:solidFill>
                  <a:srgbClr val="FF0000"/>
                </a:solidFill>
              </a:rPr>
              <a:t>VERBS IN THE PRESENT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614" y="5148180"/>
            <a:ext cx="3265683" cy="231491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222614" y="4620318"/>
            <a:ext cx="19583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THE PERFECT TENSE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4106405" y="4329565"/>
            <a:ext cx="1666884" cy="34163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Use connectives and </a:t>
            </a:r>
          </a:p>
          <a:p>
            <a:r>
              <a:rPr lang="en-GB" sz="1200" dirty="0" smtClean="0"/>
              <a:t>intensifiers to make </a:t>
            </a:r>
          </a:p>
          <a:p>
            <a:r>
              <a:rPr lang="en-GB" sz="1200" dirty="0" smtClean="0"/>
              <a:t>your language more</a:t>
            </a:r>
          </a:p>
          <a:p>
            <a:r>
              <a:rPr lang="en-GB" sz="1200" dirty="0" smtClean="0"/>
              <a:t> interesting:</a:t>
            </a:r>
          </a:p>
          <a:p>
            <a:r>
              <a:rPr lang="en-GB" sz="1200" b="1" u="sng" dirty="0" smtClean="0">
                <a:solidFill>
                  <a:srgbClr val="002060"/>
                </a:solidFill>
              </a:rPr>
              <a:t>INTENSIFIERS</a:t>
            </a:r>
            <a:r>
              <a:rPr lang="en-GB" sz="1200" dirty="0" smtClean="0">
                <a:solidFill>
                  <a:srgbClr val="FF0000"/>
                </a:solidFill>
              </a:rPr>
              <a:t> </a:t>
            </a:r>
            <a:r>
              <a:rPr lang="en-GB" sz="1200" dirty="0" smtClean="0"/>
              <a:t>– </a:t>
            </a:r>
          </a:p>
          <a:p>
            <a:r>
              <a:rPr lang="en-GB" sz="1200" dirty="0" err="1" smtClean="0"/>
              <a:t>Assez</a:t>
            </a:r>
            <a:r>
              <a:rPr lang="en-GB" sz="1200" dirty="0" smtClean="0"/>
              <a:t> (quite)</a:t>
            </a:r>
          </a:p>
          <a:p>
            <a:r>
              <a:rPr lang="en-GB" sz="1200" dirty="0" err="1" smtClean="0"/>
              <a:t>Très</a:t>
            </a:r>
            <a:r>
              <a:rPr lang="en-GB" sz="1200" dirty="0"/>
              <a:t> </a:t>
            </a:r>
            <a:r>
              <a:rPr lang="en-GB" sz="1200" dirty="0" smtClean="0"/>
              <a:t>(very)</a:t>
            </a:r>
          </a:p>
          <a:p>
            <a:endParaRPr lang="en-GB" sz="1200" dirty="0"/>
          </a:p>
          <a:p>
            <a:r>
              <a:rPr lang="en-GB" sz="1200" b="1" u="sng" dirty="0" smtClean="0">
                <a:solidFill>
                  <a:srgbClr val="002060"/>
                </a:solidFill>
              </a:rPr>
              <a:t>CONNECTIVES: </a:t>
            </a:r>
          </a:p>
          <a:p>
            <a:r>
              <a:rPr lang="en-GB" sz="1200" dirty="0" smtClean="0"/>
              <a:t>Et (and)</a:t>
            </a:r>
          </a:p>
          <a:p>
            <a:r>
              <a:rPr lang="en-GB" sz="1200" dirty="0" err="1" smtClean="0"/>
              <a:t>Aussi</a:t>
            </a:r>
            <a:r>
              <a:rPr lang="en-GB" sz="1200" dirty="0" smtClean="0"/>
              <a:t> (also)</a:t>
            </a:r>
          </a:p>
          <a:p>
            <a:r>
              <a:rPr lang="en-GB" sz="1200" dirty="0" err="1" smtClean="0"/>
              <a:t>Mais</a:t>
            </a:r>
            <a:r>
              <a:rPr lang="en-GB" sz="1200" dirty="0" smtClean="0"/>
              <a:t> (but)</a:t>
            </a:r>
          </a:p>
          <a:p>
            <a:r>
              <a:rPr lang="en-GB" sz="1200" dirty="0" err="1" smtClean="0"/>
              <a:t>Ou</a:t>
            </a:r>
            <a:r>
              <a:rPr lang="en-GB" sz="1200" dirty="0" smtClean="0"/>
              <a:t> (or)</a:t>
            </a:r>
          </a:p>
          <a:p>
            <a:r>
              <a:rPr lang="en-GB" sz="1200" dirty="0" err="1" smtClean="0"/>
              <a:t>Comme</a:t>
            </a:r>
            <a:r>
              <a:rPr lang="en-GB" sz="1200" dirty="0" smtClean="0"/>
              <a:t> (like, as)</a:t>
            </a:r>
          </a:p>
          <a:p>
            <a:r>
              <a:rPr lang="en-GB" sz="1200" dirty="0" err="1" smtClean="0"/>
              <a:t>Parce</a:t>
            </a:r>
            <a:r>
              <a:rPr lang="en-GB" sz="1200" dirty="0" smtClean="0"/>
              <a:t> que (because)</a:t>
            </a:r>
          </a:p>
          <a:p>
            <a:r>
              <a:rPr lang="en-GB" sz="1200" dirty="0" smtClean="0"/>
              <a:t>Car (because)</a:t>
            </a:r>
          </a:p>
          <a:p>
            <a:endParaRPr lang="en-GB" sz="1200" dirty="0" smtClean="0"/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0245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170320" y="27286"/>
            <a:ext cx="12416238" cy="393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36244" indent="-236244" algn="l" defTabSz="944977" rtl="0" eaLnBrk="1" latinLnBrk="0" hangingPunct="1">
              <a:lnSpc>
                <a:spcPct val="90000"/>
              </a:lnSpc>
              <a:spcBef>
                <a:spcPts val="1034"/>
              </a:spcBef>
              <a:buFont typeface="Arial" panose="020B0604020202020204" pitchFamily="34" charset="0"/>
              <a:buChar char="•"/>
              <a:defRPr sz="28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8733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48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1224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20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3712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2620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8690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71178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43669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157" indent="-236244" algn="l" defTabSz="944977" rtl="0" eaLnBrk="1" latinLnBrk="0" hangingPunct="1">
              <a:lnSpc>
                <a:spcPct val="90000"/>
              </a:lnSpc>
              <a:spcBef>
                <a:spcPts val="517"/>
              </a:spcBef>
              <a:buFont typeface="Arial" panose="020B0604020202020204" pitchFamily="34" charset="0"/>
              <a:buChar char="•"/>
              <a:defRPr sz="18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Year 8 - </a:t>
            </a:r>
            <a:r>
              <a:rPr lang="en-GB" sz="2687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Knowledge Organiser 1       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Module 1: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T’es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b="1" dirty="0" err="1" smtClean="0">
                <a:solidFill>
                  <a:srgbClr val="C00000"/>
                </a:solidFill>
                <a:latin typeface="Comic Sans MS" panose="030F0702030302020204" pitchFamily="66" charset="0"/>
              </a:rPr>
              <a:t>branché</a:t>
            </a:r>
            <a:r>
              <a:rPr lang="en-GB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(e)?</a:t>
            </a:r>
            <a:endParaRPr lang="en-GB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9" y="421036"/>
            <a:ext cx="2761242" cy="3753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9" y="4221973"/>
            <a:ext cx="2657366" cy="3337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773" y="421036"/>
            <a:ext cx="3013188" cy="2415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1748" y="3177234"/>
            <a:ext cx="3097238" cy="40731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983" y="421036"/>
            <a:ext cx="3225874" cy="289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986" y="3638250"/>
            <a:ext cx="3486509" cy="2791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61601" y="340013"/>
            <a:ext cx="3291768" cy="54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7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127</Words>
  <Application>Microsoft Office PowerPoint</Application>
  <PresentationFormat>Custom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</vt:vector>
  </TitlesOfParts>
  <Company>Morris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Turmo Luengo</dc:creator>
  <cp:lastModifiedBy>Susan Dewey</cp:lastModifiedBy>
  <cp:revision>44</cp:revision>
  <cp:lastPrinted>2019-07-02T14:27:59Z</cp:lastPrinted>
  <dcterms:created xsi:type="dcterms:W3CDTF">2019-06-21T08:23:23Z</dcterms:created>
  <dcterms:modified xsi:type="dcterms:W3CDTF">2019-07-11T08:41:34Z</dcterms:modified>
</cp:coreProperties>
</file>