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7" indent="0" algn="ctr">
              <a:buNone/>
              <a:defRPr sz="1600"/>
            </a:lvl8pPr>
            <a:lvl9pPr marL="365758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97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2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6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95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7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4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38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9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7" indent="0">
              <a:buNone/>
              <a:defRPr sz="2000"/>
            </a:lvl8pPr>
            <a:lvl9pPr marL="365758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9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6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1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4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16117"/>
            <a:ext cx="12014200" cy="3810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8 - </a:t>
            </a:r>
            <a:r>
              <a:rPr lang="en-GB" sz="26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</a:t>
            </a:r>
            <a:r>
              <a:rPr lang="en-GB" sz="2600" b="1">
                <a:solidFill>
                  <a:schemeClr val="accent6"/>
                </a:solidFill>
                <a:latin typeface="Comic Sans MS" panose="030F0702030302020204" pitchFamily="66" charset="0"/>
              </a:rPr>
              <a:t>Organiser </a:t>
            </a:r>
            <a:r>
              <a:rPr lang="en-GB" sz="26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2</a:t>
            </a:r>
            <a:r>
              <a:rPr lang="en-GB" sz="26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  </a:t>
            </a:r>
            <a:r>
              <a:rPr lang="en-GB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</a:t>
            </a:r>
            <a:r>
              <a:rPr lang="en-GB" b="1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en-GB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Todo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sobre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mi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vida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66" y="619883"/>
            <a:ext cx="5981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PRESENT TENSE OF REGULAR VERBS </a:t>
            </a:r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400" dirty="0"/>
              <a:t>You use the </a:t>
            </a:r>
            <a:r>
              <a:rPr lang="en-GB" sz="1400" dirty="0" smtClean="0"/>
              <a:t>Present Tense </a:t>
            </a:r>
            <a:r>
              <a:rPr lang="en-GB" sz="1400" b="1" dirty="0"/>
              <a:t>to talk about </a:t>
            </a:r>
            <a:r>
              <a:rPr lang="en-GB" sz="1400" b="1" dirty="0" smtClean="0"/>
              <a:t>what usually happens. </a:t>
            </a:r>
            <a:r>
              <a:rPr lang="en-GB" sz="1400" dirty="0" smtClean="0"/>
              <a:t>Regular </a:t>
            </a:r>
            <a:r>
              <a:rPr lang="en-GB" sz="1400" b="1" dirty="0"/>
              <a:t>–</a:t>
            </a:r>
            <a:r>
              <a:rPr lang="en-GB" sz="1400" b="1" dirty="0" err="1"/>
              <a:t>ar</a:t>
            </a:r>
            <a:r>
              <a:rPr lang="en-GB" sz="1400" dirty="0"/>
              <a:t>, </a:t>
            </a:r>
            <a:r>
              <a:rPr lang="en-GB" sz="1400" b="1" dirty="0"/>
              <a:t>-</a:t>
            </a:r>
            <a:r>
              <a:rPr lang="en-GB" sz="1400" b="1" dirty="0" err="1"/>
              <a:t>er</a:t>
            </a:r>
            <a:r>
              <a:rPr lang="en-GB" sz="1400" b="1" dirty="0"/>
              <a:t> </a:t>
            </a:r>
            <a:r>
              <a:rPr lang="en-GB" sz="1400" dirty="0"/>
              <a:t>and </a:t>
            </a:r>
            <a:r>
              <a:rPr lang="en-GB" sz="1400" b="1" dirty="0"/>
              <a:t>–</a:t>
            </a:r>
            <a:r>
              <a:rPr lang="en-GB" sz="1400" b="1" dirty="0" err="1"/>
              <a:t>ir</a:t>
            </a:r>
            <a:r>
              <a:rPr lang="en-GB" sz="1400" dirty="0"/>
              <a:t> verbs follow these patterns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91" y="3880068"/>
            <a:ext cx="588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USING THE COMPARATIVE </a:t>
            </a:r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400" dirty="0" smtClean="0"/>
              <a:t>When you want to compare two things, you use the comparative</a:t>
            </a:r>
            <a:r>
              <a:rPr lang="en-GB" sz="1400" b="1" dirty="0" smtClean="0"/>
              <a:t>. 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6" y="1501841"/>
            <a:ext cx="6285603" cy="1894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5" y="4495013"/>
            <a:ext cx="5396248" cy="188854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46368" y="529731"/>
            <a:ext cx="5421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I</a:t>
            </a:r>
            <a:r>
              <a:rPr lang="en-GB" sz="1400" b="1" u="sng" dirty="0" smtClean="0">
                <a:solidFill>
                  <a:srgbClr val="FF0000"/>
                </a:solidFill>
              </a:rPr>
              <a:t>RREGULAR VERBS</a:t>
            </a:r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400" dirty="0" smtClean="0"/>
              <a:t>HACER (to do) is an important irregular verb. The c changes  to g in the ‘I’ form. Learn it by heart. </a:t>
            </a:r>
            <a:endParaRPr lang="en-GB" sz="140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839" y="1358547"/>
            <a:ext cx="1797716" cy="11656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183596" y="5096209"/>
            <a:ext cx="5755987" cy="178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USING THE PRESENT TENSE AND THE </a:t>
            </a:r>
            <a:r>
              <a:rPr lang="en-GB" sz="1400" b="1" u="sng" smtClean="0">
                <a:solidFill>
                  <a:srgbClr val="FF0000"/>
                </a:solidFill>
              </a:rPr>
              <a:t>PRETERITE TOGETHER</a:t>
            </a:r>
          </a:p>
          <a:p>
            <a:endParaRPr lang="en-GB" sz="1400" b="1" u="sng" dirty="0" smtClean="0">
              <a:solidFill>
                <a:srgbClr val="FF0000"/>
              </a:solidFill>
            </a:endParaRPr>
          </a:p>
          <a:p>
            <a:endParaRPr lang="en-GB" sz="1400" b="1" u="sng" dirty="0">
              <a:solidFill>
                <a:srgbClr val="FF0000"/>
              </a:solidFill>
            </a:endParaRPr>
          </a:p>
          <a:p>
            <a:endParaRPr lang="en-GB" sz="1400" b="1" u="sng" dirty="0" smtClean="0">
              <a:solidFill>
                <a:srgbClr val="FF0000"/>
              </a:solidFill>
            </a:endParaRPr>
          </a:p>
          <a:p>
            <a:endParaRPr lang="en-GB" sz="1400" b="1" u="sng" dirty="0">
              <a:solidFill>
                <a:srgbClr val="FF0000"/>
              </a:solidFill>
            </a:endParaRPr>
          </a:p>
          <a:p>
            <a:endParaRPr lang="en-GB" sz="1400" b="1" u="sng" dirty="0" smtClean="0">
              <a:solidFill>
                <a:srgbClr val="FF0000"/>
              </a:solidFill>
            </a:endParaRPr>
          </a:p>
          <a:p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200" b="1" dirty="0" smtClean="0">
                <a:solidFill>
                  <a:srgbClr val="FF0000"/>
                </a:solidFill>
              </a:rPr>
              <a:t> 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368" y="5439286"/>
            <a:ext cx="4720375" cy="12265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14980" y="2723526"/>
            <a:ext cx="565252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GIVING OPINIONS</a:t>
            </a:r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300" dirty="0" smtClean="0"/>
              <a:t>When you give opinion with </a:t>
            </a:r>
            <a:r>
              <a:rPr lang="en-GB" sz="1300" b="1" dirty="0" smtClean="0"/>
              <a:t>me </a:t>
            </a:r>
            <a:r>
              <a:rPr lang="en-GB" sz="1300" b="1" dirty="0" err="1" smtClean="0"/>
              <a:t>gusta</a:t>
            </a:r>
            <a:r>
              <a:rPr lang="en-GB" sz="1300" dirty="0" smtClean="0"/>
              <a:t>, make sure you use</a:t>
            </a:r>
            <a:r>
              <a:rPr lang="en-GB" sz="1300" b="1" dirty="0"/>
              <a:t> el, la, </a:t>
            </a:r>
            <a:r>
              <a:rPr lang="en-GB" sz="1300" b="1" dirty="0" err="1"/>
              <a:t>los</a:t>
            </a:r>
            <a:r>
              <a:rPr lang="en-GB" sz="1300" b="1" dirty="0"/>
              <a:t>, las</a:t>
            </a:r>
            <a:r>
              <a:rPr lang="en-GB" sz="1300" dirty="0" smtClean="0"/>
              <a:t> before the noun (You may not use ‘the’ in English, but you </a:t>
            </a:r>
            <a:r>
              <a:rPr lang="en-GB" sz="1300" b="1" dirty="0" smtClean="0"/>
              <a:t>MUST</a:t>
            </a:r>
            <a:r>
              <a:rPr lang="en-GB" sz="1300" dirty="0" smtClean="0"/>
              <a:t> use </a:t>
            </a:r>
            <a:r>
              <a:rPr lang="en-GB" sz="1300" b="1" dirty="0" smtClean="0"/>
              <a:t>el, la, </a:t>
            </a:r>
            <a:r>
              <a:rPr lang="en-GB" sz="1300" b="1" dirty="0" err="1" smtClean="0"/>
              <a:t>los</a:t>
            </a:r>
            <a:r>
              <a:rPr lang="en-GB" sz="1300" dirty="0" smtClean="0"/>
              <a:t> or </a:t>
            </a:r>
            <a:r>
              <a:rPr lang="en-GB" sz="1300" b="1" dirty="0" smtClean="0"/>
              <a:t>las </a:t>
            </a:r>
            <a:r>
              <a:rPr lang="en-GB" sz="1300" dirty="0" smtClean="0"/>
              <a:t>in Spanish.</a:t>
            </a:r>
          </a:p>
          <a:p>
            <a:endParaRPr lang="en-GB" sz="700" dirty="0"/>
          </a:p>
          <a:p>
            <a:r>
              <a:rPr lang="en-GB" sz="1300" dirty="0" smtClean="0"/>
              <a:t>Me </a:t>
            </a:r>
            <a:r>
              <a:rPr lang="en-GB" sz="1300" dirty="0" err="1" smtClean="0"/>
              <a:t>gusta</a:t>
            </a:r>
            <a:r>
              <a:rPr lang="en-GB" sz="1300" dirty="0" smtClean="0"/>
              <a:t> </a:t>
            </a:r>
            <a:r>
              <a:rPr lang="en-GB" sz="1300" b="1" dirty="0" smtClean="0"/>
              <a:t>el </a:t>
            </a:r>
            <a:r>
              <a:rPr lang="en-GB" sz="1300" dirty="0" smtClean="0"/>
              <a:t>rap – I like rap</a:t>
            </a:r>
          </a:p>
          <a:p>
            <a:r>
              <a:rPr lang="en-GB" sz="1300" dirty="0" smtClean="0"/>
              <a:t>Le </a:t>
            </a:r>
            <a:r>
              <a:rPr lang="en-GB" sz="1300" dirty="0" err="1" smtClean="0"/>
              <a:t>encanta</a:t>
            </a:r>
            <a:r>
              <a:rPr lang="en-GB" sz="1300" dirty="0" smtClean="0"/>
              <a:t> </a:t>
            </a:r>
            <a:r>
              <a:rPr lang="en-GB" sz="1300" b="1" dirty="0" smtClean="0"/>
              <a:t>la </a:t>
            </a:r>
            <a:r>
              <a:rPr lang="en-GB" sz="1300" dirty="0" err="1" smtClean="0"/>
              <a:t>música</a:t>
            </a:r>
            <a:r>
              <a:rPr lang="en-GB" sz="1300" dirty="0" smtClean="0"/>
              <a:t> pop – he/she likes pop music</a:t>
            </a:r>
          </a:p>
          <a:p>
            <a:endParaRPr lang="en-GB" sz="1300" dirty="0" smtClean="0"/>
          </a:p>
          <a:p>
            <a:r>
              <a:rPr lang="en-GB" sz="1300" dirty="0" smtClean="0"/>
              <a:t>However, you don’t need </a:t>
            </a:r>
            <a:r>
              <a:rPr lang="en-GB" sz="1300" b="1" dirty="0" smtClean="0"/>
              <a:t>el </a:t>
            </a:r>
            <a:r>
              <a:rPr lang="en-GB" sz="1300" dirty="0" smtClean="0"/>
              <a:t>or </a:t>
            </a:r>
            <a:r>
              <a:rPr lang="en-GB" sz="1300" b="1" dirty="0" smtClean="0"/>
              <a:t>la </a:t>
            </a:r>
            <a:r>
              <a:rPr lang="en-GB" sz="1300" dirty="0" smtClean="0"/>
              <a:t>if you’re saying what </a:t>
            </a:r>
            <a:r>
              <a:rPr lang="en-GB" sz="1300" u="sng" dirty="0" smtClean="0"/>
              <a:t>style</a:t>
            </a:r>
            <a:r>
              <a:rPr lang="en-GB" sz="1300" dirty="0" smtClean="0"/>
              <a:t> of music you </a:t>
            </a:r>
            <a:r>
              <a:rPr lang="en-GB" sz="1300" u="sng" dirty="0" smtClean="0"/>
              <a:t>listen to</a:t>
            </a:r>
          </a:p>
          <a:p>
            <a:endParaRPr lang="en-GB" sz="200" u="sng" dirty="0"/>
          </a:p>
          <a:p>
            <a:r>
              <a:rPr lang="en-GB" sz="1300" b="1" dirty="0" err="1" smtClean="0"/>
              <a:t>Escucho</a:t>
            </a:r>
            <a:r>
              <a:rPr lang="en-GB" sz="1300" b="1" dirty="0" smtClean="0"/>
              <a:t> rap</a:t>
            </a:r>
            <a:r>
              <a:rPr lang="en-GB" sz="1300" dirty="0" smtClean="0"/>
              <a:t> – I listen to rap</a:t>
            </a:r>
            <a:endParaRPr lang="en-GB" sz="1300" b="1" dirty="0"/>
          </a:p>
        </p:txBody>
      </p:sp>
    </p:spTree>
    <p:extLst>
      <p:ext uri="{BB962C8B-B14F-4D97-AF65-F5344CB8AC3E}">
        <p14:creationId xmlns:p14="http://schemas.microsoft.com/office/powerpoint/2010/main" val="17821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926" y="1881430"/>
            <a:ext cx="5960418" cy="1744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706" y="3625942"/>
            <a:ext cx="4528409" cy="1120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067"/>
            <a:ext cx="6409035" cy="1324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4" y="2055997"/>
            <a:ext cx="6374339" cy="871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4" y="3262254"/>
            <a:ext cx="6185826" cy="1325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4" y="4811385"/>
            <a:ext cx="6306157" cy="1721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148" y="275231"/>
            <a:ext cx="5427675" cy="1606199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77800" y="16117"/>
            <a:ext cx="12014200" cy="3810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8 - </a:t>
            </a:r>
            <a:r>
              <a:rPr lang="en-GB" sz="26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</a:t>
            </a:r>
            <a:r>
              <a:rPr lang="en-GB" sz="26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2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2: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Todo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sobre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mi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vida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06" y="4746503"/>
            <a:ext cx="5042443" cy="211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85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204</Words>
  <Application>Microsoft Office PowerPoint</Application>
  <PresentationFormat>Custom</PresentationFormat>
  <Paragraphs>25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Mark</cp:lastModifiedBy>
  <cp:revision>15</cp:revision>
  <cp:lastPrinted>2019-07-02T17:29:12Z</cp:lastPrinted>
  <dcterms:created xsi:type="dcterms:W3CDTF">2019-06-21T11:09:53Z</dcterms:created>
  <dcterms:modified xsi:type="dcterms:W3CDTF">2019-07-02T19:07:36Z</dcterms:modified>
</cp:coreProperties>
</file>