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12599988" cy="7559675"/>
  <p:notesSz cx="6877050" cy="9317038"/>
  <p:defaultTextStyle>
    <a:defPPr>
      <a:defRPr lang="en-US"/>
    </a:defPPr>
    <a:lvl1pPr marL="0" algn="l" defTabSz="4571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69" algn="l" defTabSz="4571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38" algn="l" defTabSz="4571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07" algn="l" defTabSz="4571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77" algn="l" defTabSz="4571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47" algn="l" defTabSz="4571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16" algn="l" defTabSz="4571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85" algn="l" defTabSz="4571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354" algn="l" defTabSz="4571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>
          <p15:clr>
            <a:srgbClr val="A4A3A4"/>
          </p15:clr>
        </p15:guide>
        <p15:guide id="2" pos="39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94660"/>
  </p:normalViewPr>
  <p:slideViewPr>
    <p:cSldViewPr snapToGrid="0">
      <p:cViewPr varScale="1">
        <p:scale>
          <a:sx n="83" d="100"/>
          <a:sy n="83" d="100"/>
        </p:scale>
        <p:origin x="126" y="102"/>
      </p:cViewPr>
      <p:guideLst>
        <p:guide orient="horz" pos="2381"/>
        <p:guide pos="39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75001" y="1237199"/>
            <a:ext cx="9449991" cy="2631887"/>
          </a:xfrm>
        </p:spPr>
        <p:txBody>
          <a:bodyPr anchor="b"/>
          <a:lstStyle>
            <a:lvl1pPr algn="ctr">
              <a:defRPr sz="620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75001" y="3970581"/>
            <a:ext cx="9449991" cy="1825171"/>
          </a:xfrm>
        </p:spPr>
        <p:txBody>
          <a:bodyPr/>
          <a:lstStyle>
            <a:lvl1pPr marL="0" indent="0" algn="ctr">
              <a:buNone/>
              <a:defRPr sz="2481"/>
            </a:lvl1pPr>
            <a:lvl2pPr marL="472489" indent="0" algn="ctr">
              <a:buNone/>
              <a:defRPr sz="2067"/>
            </a:lvl2pPr>
            <a:lvl3pPr marL="944977" indent="0" algn="ctr">
              <a:buNone/>
              <a:defRPr sz="1860"/>
            </a:lvl3pPr>
            <a:lvl4pPr marL="1417467" indent="0" algn="ctr">
              <a:buNone/>
              <a:defRPr sz="1654"/>
            </a:lvl4pPr>
            <a:lvl5pPr marL="1889957" indent="0" algn="ctr">
              <a:buNone/>
              <a:defRPr sz="1654"/>
            </a:lvl5pPr>
            <a:lvl6pPr marL="2362445" indent="0" algn="ctr">
              <a:buNone/>
              <a:defRPr sz="1654"/>
            </a:lvl6pPr>
            <a:lvl7pPr marL="2834935" indent="0" algn="ctr">
              <a:buNone/>
              <a:defRPr sz="1654"/>
            </a:lvl7pPr>
            <a:lvl8pPr marL="3307423" indent="0" algn="ctr">
              <a:buNone/>
              <a:defRPr sz="1654"/>
            </a:lvl8pPr>
            <a:lvl9pPr marL="3779913" indent="0" algn="ctr">
              <a:buNone/>
              <a:defRPr sz="1654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D5031-5C84-44A3-8E94-EDEDA5F79AE6}" type="datetimeFigureOut">
              <a:rPr lang="en-GB" smtClean="0"/>
              <a:t>09/07/2019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23327-88B0-4E0E-8858-BCD984C34B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1737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D5031-5C84-44A3-8E94-EDEDA5F79AE6}" type="datetimeFigureOut">
              <a:rPr lang="en-GB" smtClean="0"/>
              <a:t>09/07/2019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23327-88B0-4E0E-8858-BCD984C34B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3238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16867" y="402485"/>
            <a:ext cx="2716872" cy="6406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252" y="402485"/>
            <a:ext cx="7993117" cy="640647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D5031-5C84-44A3-8E94-EDEDA5F79AE6}" type="datetimeFigureOut">
              <a:rPr lang="en-GB" smtClean="0"/>
              <a:t>09/07/2019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23327-88B0-4E0E-8858-BCD984C34B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6709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D5031-5C84-44A3-8E94-EDEDA5F79AE6}" type="datetimeFigureOut">
              <a:rPr lang="en-GB" smtClean="0"/>
              <a:t>09/07/2019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23327-88B0-4E0E-8858-BCD984C34B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650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9687" y="1884670"/>
            <a:ext cx="10867490" cy="3144614"/>
          </a:xfrm>
        </p:spPr>
        <p:txBody>
          <a:bodyPr anchor="b"/>
          <a:lstStyle>
            <a:lvl1pPr>
              <a:defRPr sz="620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687" y="5059034"/>
            <a:ext cx="10867490" cy="1653678"/>
          </a:xfrm>
        </p:spPr>
        <p:txBody>
          <a:bodyPr/>
          <a:lstStyle>
            <a:lvl1pPr marL="0" indent="0">
              <a:buNone/>
              <a:defRPr sz="2481">
                <a:solidFill>
                  <a:schemeClr val="tx1">
                    <a:tint val="75000"/>
                  </a:schemeClr>
                </a:solidFill>
              </a:defRPr>
            </a:lvl1pPr>
            <a:lvl2pPr marL="472489" indent="0">
              <a:buNone/>
              <a:defRPr sz="2067">
                <a:solidFill>
                  <a:schemeClr val="tx1">
                    <a:tint val="75000"/>
                  </a:schemeClr>
                </a:solidFill>
              </a:defRPr>
            </a:lvl2pPr>
            <a:lvl3pPr marL="944977" indent="0">
              <a:buNone/>
              <a:defRPr sz="1860">
                <a:solidFill>
                  <a:schemeClr val="tx1">
                    <a:tint val="75000"/>
                  </a:schemeClr>
                </a:solidFill>
              </a:defRPr>
            </a:lvl3pPr>
            <a:lvl4pPr marL="1417467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4pPr>
            <a:lvl5pPr marL="1889957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5pPr>
            <a:lvl6pPr marL="2362445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6pPr>
            <a:lvl7pPr marL="2834935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7pPr>
            <a:lvl8pPr marL="3307423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8pPr>
            <a:lvl9pPr marL="3779913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D5031-5C84-44A3-8E94-EDEDA5F79AE6}" type="datetimeFigureOut">
              <a:rPr lang="en-GB" smtClean="0"/>
              <a:t>09/07/2019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23327-88B0-4E0E-8858-BCD984C34B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7134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250" y="2012415"/>
            <a:ext cx="5354995" cy="479654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8747" y="2012415"/>
            <a:ext cx="5354995" cy="479654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D5031-5C84-44A3-8E94-EDEDA5F79AE6}" type="datetimeFigureOut">
              <a:rPr lang="en-GB" smtClean="0"/>
              <a:t>09/07/2019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23327-88B0-4E0E-8858-BCD984C34B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842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890" y="402483"/>
            <a:ext cx="10867490" cy="14611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7894" y="1853172"/>
            <a:ext cx="5330385" cy="908210"/>
          </a:xfrm>
        </p:spPr>
        <p:txBody>
          <a:bodyPr anchor="b"/>
          <a:lstStyle>
            <a:lvl1pPr marL="0" indent="0">
              <a:buNone/>
              <a:defRPr sz="2481" b="1"/>
            </a:lvl1pPr>
            <a:lvl2pPr marL="472489" indent="0">
              <a:buNone/>
              <a:defRPr sz="2067" b="1"/>
            </a:lvl2pPr>
            <a:lvl3pPr marL="944977" indent="0">
              <a:buNone/>
              <a:defRPr sz="1860" b="1"/>
            </a:lvl3pPr>
            <a:lvl4pPr marL="1417467" indent="0">
              <a:buNone/>
              <a:defRPr sz="1654" b="1"/>
            </a:lvl4pPr>
            <a:lvl5pPr marL="1889957" indent="0">
              <a:buNone/>
              <a:defRPr sz="1654" b="1"/>
            </a:lvl5pPr>
            <a:lvl6pPr marL="2362445" indent="0">
              <a:buNone/>
              <a:defRPr sz="1654" b="1"/>
            </a:lvl6pPr>
            <a:lvl7pPr marL="2834935" indent="0">
              <a:buNone/>
              <a:defRPr sz="1654" b="1"/>
            </a:lvl7pPr>
            <a:lvl8pPr marL="3307423" indent="0">
              <a:buNone/>
              <a:defRPr sz="1654" b="1"/>
            </a:lvl8pPr>
            <a:lvl9pPr marL="3779913" indent="0">
              <a:buNone/>
              <a:defRPr sz="1654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7894" y="2761382"/>
            <a:ext cx="5330385" cy="406157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8744" y="1853172"/>
            <a:ext cx="5356636" cy="908210"/>
          </a:xfrm>
        </p:spPr>
        <p:txBody>
          <a:bodyPr anchor="b"/>
          <a:lstStyle>
            <a:lvl1pPr marL="0" indent="0">
              <a:buNone/>
              <a:defRPr sz="2481" b="1"/>
            </a:lvl1pPr>
            <a:lvl2pPr marL="472489" indent="0">
              <a:buNone/>
              <a:defRPr sz="2067" b="1"/>
            </a:lvl2pPr>
            <a:lvl3pPr marL="944977" indent="0">
              <a:buNone/>
              <a:defRPr sz="1860" b="1"/>
            </a:lvl3pPr>
            <a:lvl4pPr marL="1417467" indent="0">
              <a:buNone/>
              <a:defRPr sz="1654" b="1"/>
            </a:lvl4pPr>
            <a:lvl5pPr marL="1889957" indent="0">
              <a:buNone/>
              <a:defRPr sz="1654" b="1"/>
            </a:lvl5pPr>
            <a:lvl6pPr marL="2362445" indent="0">
              <a:buNone/>
              <a:defRPr sz="1654" b="1"/>
            </a:lvl6pPr>
            <a:lvl7pPr marL="2834935" indent="0">
              <a:buNone/>
              <a:defRPr sz="1654" b="1"/>
            </a:lvl7pPr>
            <a:lvl8pPr marL="3307423" indent="0">
              <a:buNone/>
              <a:defRPr sz="1654" b="1"/>
            </a:lvl8pPr>
            <a:lvl9pPr marL="3779913" indent="0">
              <a:buNone/>
              <a:defRPr sz="1654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8744" y="2761382"/>
            <a:ext cx="5356636" cy="406157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D5031-5C84-44A3-8E94-EDEDA5F79AE6}" type="datetimeFigureOut">
              <a:rPr lang="en-GB" smtClean="0"/>
              <a:t>09/07/2019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23327-88B0-4E0E-8858-BCD984C34B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9041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D5031-5C84-44A3-8E94-EDEDA5F79AE6}" type="datetimeFigureOut">
              <a:rPr lang="en-GB" smtClean="0"/>
              <a:t>09/07/2019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23327-88B0-4E0E-8858-BCD984C34B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790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D5031-5C84-44A3-8E94-EDEDA5F79AE6}" type="datetimeFigureOut">
              <a:rPr lang="en-GB" smtClean="0"/>
              <a:t>09/07/2019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23327-88B0-4E0E-8858-BCD984C34B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9617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891" y="503978"/>
            <a:ext cx="4063824" cy="1763924"/>
          </a:xfrm>
        </p:spPr>
        <p:txBody>
          <a:bodyPr anchor="b"/>
          <a:lstStyle>
            <a:lvl1pPr>
              <a:defRPr sz="3307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56636" y="1088454"/>
            <a:ext cx="6378744" cy="5372269"/>
          </a:xfrm>
        </p:spPr>
        <p:txBody>
          <a:bodyPr/>
          <a:lstStyle>
            <a:lvl1pPr>
              <a:defRPr sz="3307"/>
            </a:lvl1pPr>
            <a:lvl2pPr>
              <a:defRPr sz="2894"/>
            </a:lvl2pPr>
            <a:lvl3pPr>
              <a:defRPr sz="2481"/>
            </a:lvl3pPr>
            <a:lvl4pPr>
              <a:defRPr sz="2067"/>
            </a:lvl4pPr>
            <a:lvl5pPr>
              <a:defRPr sz="2067"/>
            </a:lvl5pPr>
            <a:lvl6pPr>
              <a:defRPr sz="2067"/>
            </a:lvl6pPr>
            <a:lvl7pPr>
              <a:defRPr sz="2067"/>
            </a:lvl7pPr>
            <a:lvl8pPr>
              <a:defRPr sz="2067"/>
            </a:lvl8pPr>
            <a:lvl9pPr>
              <a:defRPr sz="2067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7891" y="2267902"/>
            <a:ext cx="4063824" cy="4201570"/>
          </a:xfrm>
        </p:spPr>
        <p:txBody>
          <a:bodyPr/>
          <a:lstStyle>
            <a:lvl1pPr marL="0" indent="0">
              <a:buNone/>
              <a:defRPr sz="1654"/>
            </a:lvl1pPr>
            <a:lvl2pPr marL="472489" indent="0">
              <a:buNone/>
              <a:defRPr sz="1446"/>
            </a:lvl2pPr>
            <a:lvl3pPr marL="944977" indent="0">
              <a:buNone/>
              <a:defRPr sz="1240"/>
            </a:lvl3pPr>
            <a:lvl4pPr marL="1417467" indent="0">
              <a:buNone/>
              <a:defRPr sz="1034"/>
            </a:lvl4pPr>
            <a:lvl5pPr marL="1889957" indent="0">
              <a:buNone/>
              <a:defRPr sz="1034"/>
            </a:lvl5pPr>
            <a:lvl6pPr marL="2362445" indent="0">
              <a:buNone/>
              <a:defRPr sz="1034"/>
            </a:lvl6pPr>
            <a:lvl7pPr marL="2834935" indent="0">
              <a:buNone/>
              <a:defRPr sz="1034"/>
            </a:lvl7pPr>
            <a:lvl8pPr marL="3307423" indent="0">
              <a:buNone/>
              <a:defRPr sz="1034"/>
            </a:lvl8pPr>
            <a:lvl9pPr marL="3779913" indent="0">
              <a:buNone/>
              <a:defRPr sz="1034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D5031-5C84-44A3-8E94-EDEDA5F79AE6}" type="datetimeFigureOut">
              <a:rPr lang="en-GB" smtClean="0"/>
              <a:t>09/07/2019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23327-88B0-4E0E-8858-BCD984C34B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1317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891" y="503978"/>
            <a:ext cx="4063824" cy="1763924"/>
          </a:xfrm>
        </p:spPr>
        <p:txBody>
          <a:bodyPr anchor="b"/>
          <a:lstStyle>
            <a:lvl1pPr>
              <a:defRPr sz="3307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56636" y="1088454"/>
            <a:ext cx="6378744" cy="5372269"/>
          </a:xfrm>
        </p:spPr>
        <p:txBody>
          <a:bodyPr anchor="t"/>
          <a:lstStyle>
            <a:lvl1pPr marL="0" indent="0">
              <a:buNone/>
              <a:defRPr sz="3307"/>
            </a:lvl1pPr>
            <a:lvl2pPr marL="472489" indent="0">
              <a:buNone/>
              <a:defRPr sz="2894"/>
            </a:lvl2pPr>
            <a:lvl3pPr marL="944977" indent="0">
              <a:buNone/>
              <a:defRPr sz="2481"/>
            </a:lvl3pPr>
            <a:lvl4pPr marL="1417467" indent="0">
              <a:buNone/>
              <a:defRPr sz="2067"/>
            </a:lvl4pPr>
            <a:lvl5pPr marL="1889957" indent="0">
              <a:buNone/>
              <a:defRPr sz="2067"/>
            </a:lvl5pPr>
            <a:lvl6pPr marL="2362445" indent="0">
              <a:buNone/>
              <a:defRPr sz="2067"/>
            </a:lvl6pPr>
            <a:lvl7pPr marL="2834935" indent="0">
              <a:buNone/>
              <a:defRPr sz="2067"/>
            </a:lvl7pPr>
            <a:lvl8pPr marL="3307423" indent="0">
              <a:buNone/>
              <a:defRPr sz="2067"/>
            </a:lvl8pPr>
            <a:lvl9pPr marL="3779913" indent="0">
              <a:buNone/>
              <a:defRPr sz="2067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7891" y="2267902"/>
            <a:ext cx="4063824" cy="4201570"/>
          </a:xfrm>
        </p:spPr>
        <p:txBody>
          <a:bodyPr/>
          <a:lstStyle>
            <a:lvl1pPr marL="0" indent="0">
              <a:buNone/>
              <a:defRPr sz="1654"/>
            </a:lvl1pPr>
            <a:lvl2pPr marL="472489" indent="0">
              <a:buNone/>
              <a:defRPr sz="1446"/>
            </a:lvl2pPr>
            <a:lvl3pPr marL="944977" indent="0">
              <a:buNone/>
              <a:defRPr sz="1240"/>
            </a:lvl3pPr>
            <a:lvl4pPr marL="1417467" indent="0">
              <a:buNone/>
              <a:defRPr sz="1034"/>
            </a:lvl4pPr>
            <a:lvl5pPr marL="1889957" indent="0">
              <a:buNone/>
              <a:defRPr sz="1034"/>
            </a:lvl5pPr>
            <a:lvl6pPr marL="2362445" indent="0">
              <a:buNone/>
              <a:defRPr sz="1034"/>
            </a:lvl6pPr>
            <a:lvl7pPr marL="2834935" indent="0">
              <a:buNone/>
              <a:defRPr sz="1034"/>
            </a:lvl7pPr>
            <a:lvl8pPr marL="3307423" indent="0">
              <a:buNone/>
              <a:defRPr sz="1034"/>
            </a:lvl8pPr>
            <a:lvl9pPr marL="3779913" indent="0">
              <a:buNone/>
              <a:defRPr sz="1034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D5031-5C84-44A3-8E94-EDEDA5F79AE6}" type="datetimeFigureOut">
              <a:rPr lang="en-GB" smtClean="0"/>
              <a:t>09/07/2019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23327-88B0-4E0E-8858-BCD984C34B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2957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66250" y="402483"/>
            <a:ext cx="10867490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50" y="2012415"/>
            <a:ext cx="10867490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6251" y="7006700"/>
            <a:ext cx="283499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9D5031-5C84-44A3-8E94-EDEDA5F79AE6}" type="datetimeFigureOut">
              <a:rPr lang="en-GB" smtClean="0"/>
              <a:t>09/07/2019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73747" y="7006700"/>
            <a:ext cx="4252496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98745" y="7006700"/>
            <a:ext cx="283499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323327-88B0-4E0E-8858-BCD984C34B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4753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44977" rtl="0" eaLnBrk="1" latinLnBrk="0" hangingPunct="1">
        <a:lnSpc>
          <a:spcPct val="90000"/>
        </a:lnSpc>
        <a:spcBef>
          <a:spcPct val="0"/>
        </a:spcBef>
        <a:buNone/>
        <a:defRPr sz="454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6244" indent="-236244" algn="l" defTabSz="944977" rtl="0" eaLnBrk="1" latinLnBrk="0" hangingPunct="1">
        <a:lnSpc>
          <a:spcPct val="90000"/>
        </a:lnSpc>
        <a:spcBef>
          <a:spcPts val="1034"/>
        </a:spcBef>
        <a:buFont typeface="Arial" panose="020B0604020202020204" pitchFamily="34" charset="0"/>
        <a:buChar char="•"/>
        <a:defRPr sz="2894" kern="1200">
          <a:solidFill>
            <a:schemeClr val="tx1"/>
          </a:solidFill>
          <a:latin typeface="+mn-lt"/>
          <a:ea typeface="+mn-ea"/>
          <a:cs typeface="+mn-cs"/>
        </a:defRPr>
      </a:lvl1pPr>
      <a:lvl2pPr marL="708733" indent="-236244" algn="l" defTabSz="944977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2481" kern="1200">
          <a:solidFill>
            <a:schemeClr val="tx1"/>
          </a:solidFill>
          <a:latin typeface="+mn-lt"/>
          <a:ea typeface="+mn-ea"/>
          <a:cs typeface="+mn-cs"/>
        </a:defRPr>
      </a:lvl2pPr>
      <a:lvl3pPr marL="1181224" indent="-236244" algn="l" defTabSz="944977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2067" kern="1200">
          <a:solidFill>
            <a:schemeClr val="tx1"/>
          </a:solidFill>
          <a:latin typeface="+mn-lt"/>
          <a:ea typeface="+mn-ea"/>
          <a:cs typeface="+mn-cs"/>
        </a:defRPr>
      </a:lvl3pPr>
      <a:lvl4pPr marL="1653712" indent="-236244" algn="l" defTabSz="944977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1860" kern="1200">
          <a:solidFill>
            <a:schemeClr val="tx1"/>
          </a:solidFill>
          <a:latin typeface="+mn-lt"/>
          <a:ea typeface="+mn-ea"/>
          <a:cs typeface="+mn-cs"/>
        </a:defRPr>
      </a:lvl4pPr>
      <a:lvl5pPr marL="2126200" indent="-236244" algn="l" defTabSz="944977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1860" kern="1200">
          <a:solidFill>
            <a:schemeClr val="tx1"/>
          </a:solidFill>
          <a:latin typeface="+mn-lt"/>
          <a:ea typeface="+mn-ea"/>
          <a:cs typeface="+mn-cs"/>
        </a:defRPr>
      </a:lvl5pPr>
      <a:lvl6pPr marL="2598690" indent="-236244" algn="l" defTabSz="944977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1860" kern="1200">
          <a:solidFill>
            <a:schemeClr val="tx1"/>
          </a:solidFill>
          <a:latin typeface="+mn-lt"/>
          <a:ea typeface="+mn-ea"/>
          <a:cs typeface="+mn-cs"/>
        </a:defRPr>
      </a:lvl6pPr>
      <a:lvl7pPr marL="3071178" indent="-236244" algn="l" defTabSz="944977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1860" kern="1200">
          <a:solidFill>
            <a:schemeClr val="tx1"/>
          </a:solidFill>
          <a:latin typeface="+mn-lt"/>
          <a:ea typeface="+mn-ea"/>
          <a:cs typeface="+mn-cs"/>
        </a:defRPr>
      </a:lvl7pPr>
      <a:lvl8pPr marL="3543669" indent="-236244" algn="l" defTabSz="944977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1860" kern="1200">
          <a:solidFill>
            <a:schemeClr val="tx1"/>
          </a:solidFill>
          <a:latin typeface="+mn-lt"/>
          <a:ea typeface="+mn-ea"/>
          <a:cs typeface="+mn-cs"/>
        </a:defRPr>
      </a:lvl8pPr>
      <a:lvl9pPr marL="4016157" indent="-236244" algn="l" defTabSz="944977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18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44977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1pPr>
      <a:lvl2pPr marL="472489" algn="l" defTabSz="944977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2pPr>
      <a:lvl3pPr marL="944977" algn="l" defTabSz="944977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3pPr>
      <a:lvl4pPr marL="1417467" algn="l" defTabSz="944977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4pPr>
      <a:lvl5pPr marL="1889957" algn="l" defTabSz="944977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5pPr>
      <a:lvl6pPr marL="2362445" algn="l" defTabSz="944977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6pPr>
      <a:lvl7pPr marL="2834935" algn="l" defTabSz="944977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7pPr>
      <a:lvl8pPr marL="3307423" algn="l" defTabSz="944977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8pPr>
      <a:lvl9pPr marL="3779913" algn="l" defTabSz="944977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320" y="27286"/>
            <a:ext cx="12416238" cy="393750"/>
          </a:xfrm>
        </p:spPr>
        <p:txBody>
          <a:bodyPr>
            <a:normAutofit fontScale="92500" lnSpcReduction="20000"/>
          </a:bodyPr>
          <a:lstStyle/>
          <a:p>
            <a:r>
              <a:rPr lang="en-GB" b="1" dirty="0" smtClean="0">
                <a:solidFill>
                  <a:schemeClr val="accent6"/>
                </a:solidFill>
                <a:latin typeface="Comic Sans MS" panose="030F0702030302020204" pitchFamily="66" charset="0"/>
              </a:rPr>
              <a:t>Year 8 - </a:t>
            </a:r>
            <a:r>
              <a:rPr lang="en-GB" sz="2687" b="1" dirty="0">
                <a:solidFill>
                  <a:schemeClr val="accent6"/>
                </a:solidFill>
                <a:latin typeface="Comic Sans MS" panose="030F0702030302020204" pitchFamily="66" charset="0"/>
              </a:rPr>
              <a:t>Knowledge Organiser </a:t>
            </a:r>
            <a:r>
              <a:rPr lang="en-GB" sz="2687" b="1" dirty="0" smtClean="0">
                <a:solidFill>
                  <a:schemeClr val="accent6"/>
                </a:solidFill>
                <a:latin typeface="Comic Sans MS" panose="030F0702030302020204" pitchFamily="66" charset="0"/>
              </a:rPr>
              <a:t>3       </a:t>
            </a:r>
            <a:r>
              <a:rPr lang="en-GB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Module 3: Mon </a:t>
            </a:r>
            <a:r>
              <a:rPr lang="en-GB" b="1" dirty="0" err="1" smtClean="0">
                <a:solidFill>
                  <a:srgbClr val="C00000"/>
                </a:solidFill>
                <a:latin typeface="Comic Sans MS" panose="030F0702030302020204" pitchFamily="66" charset="0"/>
              </a:rPr>
              <a:t>identité</a:t>
            </a:r>
            <a:endParaRPr lang="en-GB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540095" y="502925"/>
            <a:ext cx="55779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u="sng" dirty="0" smtClean="0">
                <a:solidFill>
                  <a:srgbClr val="FF0000"/>
                </a:solidFill>
              </a:rPr>
              <a:t>COMMON IRREGULAR VERBS - VENIR</a:t>
            </a:r>
            <a:endParaRPr lang="en-GB" sz="1400" b="1" u="sng" dirty="0">
              <a:solidFill>
                <a:srgbClr val="FF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70320" y="395890"/>
            <a:ext cx="20526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="1" u="sng" dirty="0" smtClean="0">
                <a:solidFill>
                  <a:srgbClr val="FF0000"/>
                </a:solidFill>
              </a:rPr>
              <a:t>ADJECTIVAL AGREEMENT</a:t>
            </a:r>
            <a:endParaRPr lang="en-GB" sz="1400" b="1" u="sng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446215" y="762163"/>
            <a:ext cx="55779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‘</a:t>
            </a:r>
            <a:r>
              <a:rPr lang="en-GB" sz="1400" dirty="0" err="1" smtClean="0"/>
              <a:t>Venir</a:t>
            </a:r>
            <a:r>
              <a:rPr lang="en-GB" sz="1400" dirty="0" smtClean="0"/>
              <a:t>’ is irregular and doesn’t </a:t>
            </a:r>
            <a:r>
              <a:rPr lang="en-GB" sz="1400" dirty="0"/>
              <a:t>follow a pattern. 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70320" y="3527412"/>
            <a:ext cx="148149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="1" u="sng" dirty="0" smtClean="0">
                <a:solidFill>
                  <a:srgbClr val="FF0000"/>
                </a:solidFill>
              </a:rPr>
              <a:t>REFLEXIVE VERBS</a:t>
            </a:r>
            <a:endParaRPr lang="en-GB" sz="1400" b="1" u="sng" dirty="0">
              <a:solidFill>
                <a:srgbClr val="FF000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607862" y="2982106"/>
            <a:ext cx="37378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u="sng" dirty="0" smtClean="0">
                <a:solidFill>
                  <a:srgbClr val="FF0000"/>
                </a:solidFill>
              </a:rPr>
              <a:t>THE NEAR FUTURE (going to)</a:t>
            </a:r>
            <a:endParaRPr lang="en-GB" sz="1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02" y="846413"/>
            <a:ext cx="4847045" cy="252196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320" y="4007090"/>
            <a:ext cx="4560221" cy="31005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1072" y="1121066"/>
            <a:ext cx="2973906" cy="18012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95613" y="3356569"/>
            <a:ext cx="2962331" cy="2046901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5320145" y="5403470"/>
            <a:ext cx="726641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u="sng" dirty="0" smtClean="0">
                <a:solidFill>
                  <a:srgbClr val="FF0000"/>
                </a:solidFill>
              </a:rPr>
              <a:t>THE 3 TENSES – </a:t>
            </a:r>
            <a:r>
              <a:rPr lang="en-GB" sz="1400" b="1" u="sng" dirty="0" smtClean="0"/>
              <a:t>use these verbs and expressions to refer to the present, past and future</a:t>
            </a:r>
            <a:endParaRPr lang="en-GB" sz="1400" b="1" u="sng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5653106"/>
              </p:ext>
            </p:extLst>
          </p:nvPr>
        </p:nvGraphicFramePr>
        <p:xfrm>
          <a:off x="5320145" y="5655837"/>
          <a:ext cx="7124000" cy="18498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0819">
                  <a:extLst>
                    <a:ext uri="{9D8B030D-6E8A-4147-A177-3AD203B41FA5}">
                      <a16:colId xmlns:a16="http://schemas.microsoft.com/office/drawing/2014/main" val="2915539455"/>
                    </a:ext>
                  </a:extLst>
                </a:gridCol>
                <a:gridCol w="2208688">
                  <a:extLst>
                    <a:ext uri="{9D8B030D-6E8A-4147-A177-3AD203B41FA5}">
                      <a16:colId xmlns:a16="http://schemas.microsoft.com/office/drawing/2014/main" val="1200796988"/>
                    </a:ext>
                  </a:extLst>
                </a:gridCol>
                <a:gridCol w="2314493">
                  <a:extLst>
                    <a:ext uri="{9D8B030D-6E8A-4147-A177-3AD203B41FA5}">
                      <a16:colId xmlns:a16="http://schemas.microsoft.com/office/drawing/2014/main" val="14449185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Past 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Present</a:t>
                      </a:r>
                      <a:r>
                        <a:rPr lang="en-GB" sz="1400" baseline="0" dirty="0" smtClean="0"/>
                        <a:t> 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Future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4670463"/>
                  </a:ext>
                </a:extLst>
              </a:tr>
              <a:tr h="309014">
                <a:tc>
                  <a:txBody>
                    <a:bodyPr/>
                    <a:lstStyle/>
                    <a:p>
                      <a:r>
                        <a:rPr lang="en-GB" sz="1100" dirty="0" err="1" smtClean="0"/>
                        <a:t>Hier</a:t>
                      </a:r>
                      <a:r>
                        <a:rPr lang="en-GB" sz="1100" dirty="0" smtClean="0"/>
                        <a:t> (yesterday)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 err="1" smtClean="0"/>
                        <a:t>Normalement</a:t>
                      </a:r>
                      <a:r>
                        <a:rPr lang="en-GB" sz="1100" baseline="0" dirty="0" smtClean="0"/>
                        <a:t> (normally)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 smtClean="0"/>
                        <a:t>Ce weekend,…(this weekend)</a:t>
                      </a:r>
                      <a:endParaRPr lang="en-GB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7906240"/>
                  </a:ext>
                </a:extLst>
              </a:tr>
              <a:tr h="309014">
                <a:tc>
                  <a:txBody>
                    <a:bodyPr/>
                    <a:lstStyle/>
                    <a:p>
                      <a:r>
                        <a:rPr lang="en-GB" sz="1100" dirty="0" smtClean="0"/>
                        <a:t>La</a:t>
                      </a:r>
                      <a:r>
                        <a:rPr lang="en-GB" sz="1100" baseline="0" dirty="0" smtClean="0"/>
                        <a:t> </a:t>
                      </a:r>
                      <a:r>
                        <a:rPr lang="en-GB" sz="1100" baseline="0" dirty="0" err="1" smtClean="0"/>
                        <a:t>semaine</a:t>
                      </a:r>
                      <a:r>
                        <a:rPr lang="en-GB" sz="1100" baseline="0" dirty="0" smtClean="0"/>
                        <a:t> </a:t>
                      </a:r>
                      <a:r>
                        <a:rPr lang="en-GB" sz="1100" baseline="0" dirty="0" err="1" smtClean="0"/>
                        <a:t>dernière</a:t>
                      </a:r>
                      <a:r>
                        <a:rPr lang="en-GB" sz="1100" baseline="0" dirty="0" smtClean="0"/>
                        <a:t> (last week)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 err="1" smtClean="0"/>
                        <a:t>D’habitude</a:t>
                      </a:r>
                      <a:r>
                        <a:rPr lang="en-GB" sz="1100" baseline="0" dirty="0" smtClean="0"/>
                        <a:t> (usually)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 err="1" smtClean="0"/>
                        <a:t>Cet</a:t>
                      </a:r>
                      <a:r>
                        <a:rPr lang="en-GB" sz="1100" dirty="0" smtClean="0"/>
                        <a:t> </a:t>
                      </a:r>
                      <a:r>
                        <a:rPr lang="en-GB" sz="1100" dirty="0" err="1" smtClean="0"/>
                        <a:t>été</a:t>
                      </a:r>
                      <a:r>
                        <a:rPr lang="en-GB" sz="1100" dirty="0" smtClean="0"/>
                        <a:t> (this summer)</a:t>
                      </a:r>
                      <a:endParaRPr lang="en-GB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1037387"/>
                  </a:ext>
                </a:extLst>
              </a:tr>
              <a:tr h="309014">
                <a:tc>
                  <a:txBody>
                    <a:bodyPr/>
                    <a:lstStyle/>
                    <a:p>
                      <a:r>
                        <a:rPr lang="en-GB" sz="1100" dirty="0" err="1" smtClean="0"/>
                        <a:t>J’ai</a:t>
                      </a:r>
                      <a:r>
                        <a:rPr lang="en-GB" sz="1100" dirty="0" smtClean="0"/>
                        <a:t> </a:t>
                      </a:r>
                      <a:r>
                        <a:rPr lang="en-GB" sz="1100" dirty="0" err="1" smtClean="0"/>
                        <a:t>regardé</a:t>
                      </a:r>
                      <a:r>
                        <a:rPr lang="en-GB" sz="1100" baseline="0" dirty="0" smtClean="0"/>
                        <a:t> (I saw)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 smtClean="0"/>
                        <a:t>je </a:t>
                      </a:r>
                      <a:r>
                        <a:rPr lang="en-GB" sz="1100" dirty="0" err="1" smtClean="0"/>
                        <a:t>regarde</a:t>
                      </a:r>
                      <a:r>
                        <a:rPr lang="en-GB" sz="1100" dirty="0" smtClean="0"/>
                        <a:t> (I see)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 smtClean="0"/>
                        <a:t>je</a:t>
                      </a:r>
                      <a:r>
                        <a:rPr lang="en-GB" sz="1100" baseline="0" dirty="0" smtClean="0"/>
                        <a:t> </a:t>
                      </a:r>
                      <a:r>
                        <a:rPr lang="en-GB" sz="1100" baseline="0" dirty="0" err="1" smtClean="0"/>
                        <a:t>vais</a:t>
                      </a:r>
                      <a:r>
                        <a:rPr lang="en-GB" sz="1100" baseline="0" dirty="0" smtClean="0"/>
                        <a:t> </a:t>
                      </a:r>
                      <a:r>
                        <a:rPr lang="en-GB" sz="1100" baseline="0" dirty="0" err="1" smtClean="0"/>
                        <a:t>regarder</a:t>
                      </a:r>
                      <a:r>
                        <a:rPr lang="en-GB" sz="1100" baseline="0" dirty="0" smtClean="0"/>
                        <a:t> (I’m going to see)</a:t>
                      </a:r>
                      <a:endParaRPr lang="en-GB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8422793"/>
                  </a:ext>
                </a:extLst>
              </a:tr>
              <a:tr h="309014">
                <a:tc>
                  <a:txBody>
                    <a:bodyPr/>
                    <a:lstStyle/>
                    <a:p>
                      <a:r>
                        <a:rPr lang="en-GB" sz="1100" dirty="0" smtClean="0"/>
                        <a:t>Je</a:t>
                      </a:r>
                      <a:r>
                        <a:rPr lang="en-GB" sz="1100" baseline="0" dirty="0" smtClean="0"/>
                        <a:t> </a:t>
                      </a:r>
                      <a:r>
                        <a:rPr lang="en-GB" sz="1100" baseline="0" dirty="0" err="1" smtClean="0"/>
                        <a:t>suis</a:t>
                      </a:r>
                      <a:r>
                        <a:rPr lang="en-GB" sz="1100" baseline="0" dirty="0" smtClean="0"/>
                        <a:t> </a:t>
                      </a:r>
                      <a:r>
                        <a:rPr lang="en-GB" sz="1100" baseline="0" dirty="0" err="1" smtClean="0"/>
                        <a:t>allé</a:t>
                      </a:r>
                      <a:r>
                        <a:rPr lang="en-GB" sz="1100" baseline="0" dirty="0" smtClean="0"/>
                        <a:t>(e) (I went)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 smtClean="0"/>
                        <a:t>je </a:t>
                      </a:r>
                      <a:r>
                        <a:rPr lang="en-GB" sz="1100" dirty="0" err="1" smtClean="0"/>
                        <a:t>vais</a:t>
                      </a:r>
                      <a:r>
                        <a:rPr lang="en-GB" sz="1100" dirty="0" smtClean="0"/>
                        <a:t> (I go)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 smtClean="0"/>
                        <a:t>je </a:t>
                      </a:r>
                      <a:r>
                        <a:rPr lang="en-GB" sz="1100" dirty="0" err="1" smtClean="0"/>
                        <a:t>vais</a:t>
                      </a:r>
                      <a:r>
                        <a:rPr lang="en-GB" sz="1100" dirty="0" smtClean="0"/>
                        <a:t> </a:t>
                      </a:r>
                      <a:r>
                        <a:rPr lang="en-GB" sz="1100" dirty="0" err="1" smtClean="0"/>
                        <a:t>aller</a:t>
                      </a:r>
                      <a:r>
                        <a:rPr lang="en-GB" sz="1100" dirty="0" smtClean="0"/>
                        <a:t> (I’m</a:t>
                      </a:r>
                      <a:r>
                        <a:rPr lang="en-GB" sz="1100" baseline="0" dirty="0" smtClean="0"/>
                        <a:t> going to go)</a:t>
                      </a:r>
                      <a:endParaRPr lang="en-GB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1872377"/>
                  </a:ext>
                </a:extLst>
              </a:tr>
              <a:tr h="309014">
                <a:tc>
                  <a:txBody>
                    <a:bodyPr/>
                    <a:lstStyle/>
                    <a:p>
                      <a:r>
                        <a:rPr lang="en-GB" sz="1100" dirty="0" err="1" smtClean="0"/>
                        <a:t>C’était</a:t>
                      </a:r>
                      <a:r>
                        <a:rPr lang="en-GB" sz="1100" dirty="0" smtClean="0"/>
                        <a:t> (it was)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 err="1" smtClean="0"/>
                        <a:t>C’est</a:t>
                      </a:r>
                      <a:r>
                        <a:rPr lang="en-GB" sz="1100" dirty="0" smtClean="0"/>
                        <a:t> (it is)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 err="1" smtClean="0"/>
                        <a:t>Ça</a:t>
                      </a:r>
                      <a:r>
                        <a:rPr lang="en-GB" sz="1100" dirty="0" smtClean="0"/>
                        <a:t> </a:t>
                      </a:r>
                      <a:r>
                        <a:rPr lang="en-GB" sz="1100" dirty="0" err="1" smtClean="0"/>
                        <a:t>va</a:t>
                      </a:r>
                      <a:r>
                        <a:rPr lang="en-GB" sz="1100" dirty="0" smtClean="0"/>
                        <a:t> </a:t>
                      </a:r>
                      <a:r>
                        <a:rPr lang="en-GB" sz="1100" dirty="0" err="1" smtClean="0"/>
                        <a:t>être</a:t>
                      </a:r>
                      <a:r>
                        <a:rPr lang="en-GB" sz="1100" dirty="0" smtClean="0"/>
                        <a:t> (it’s going</a:t>
                      </a:r>
                      <a:r>
                        <a:rPr lang="en-GB" sz="1100" baseline="0" dirty="0" smtClean="0"/>
                        <a:t> to be)</a:t>
                      </a:r>
                      <a:endParaRPr lang="en-GB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34513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4533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170320" y="27286"/>
            <a:ext cx="12416238" cy="39375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36244" indent="-236244" algn="l" defTabSz="944977" rtl="0" eaLnBrk="1" latinLnBrk="0" hangingPunct="1">
              <a:lnSpc>
                <a:spcPct val="90000"/>
              </a:lnSpc>
              <a:spcBef>
                <a:spcPts val="1034"/>
              </a:spcBef>
              <a:buFont typeface="Arial" panose="020B0604020202020204" pitchFamily="34" charset="0"/>
              <a:buChar char="•"/>
              <a:defRPr sz="28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08733" indent="-236244" algn="l" defTabSz="944977" rtl="0" eaLnBrk="1" latinLnBrk="0" hangingPunct="1">
              <a:lnSpc>
                <a:spcPct val="90000"/>
              </a:lnSpc>
              <a:spcBef>
                <a:spcPts val="517"/>
              </a:spcBef>
              <a:buFont typeface="Arial" panose="020B0604020202020204" pitchFamily="34" charset="0"/>
              <a:buChar char="•"/>
              <a:defRPr sz="248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81224" indent="-236244" algn="l" defTabSz="944977" rtl="0" eaLnBrk="1" latinLnBrk="0" hangingPunct="1">
              <a:lnSpc>
                <a:spcPct val="90000"/>
              </a:lnSpc>
              <a:spcBef>
                <a:spcPts val="517"/>
              </a:spcBef>
              <a:buFont typeface="Arial" panose="020B0604020202020204" pitchFamily="34" charset="0"/>
              <a:buChar char="•"/>
              <a:defRPr sz="20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3712" indent="-236244" algn="l" defTabSz="944977" rtl="0" eaLnBrk="1" latinLnBrk="0" hangingPunct="1">
              <a:lnSpc>
                <a:spcPct val="90000"/>
              </a:lnSpc>
              <a:spcBef>
                <a:spcPts val="517"/>
              </a:spcBef>
              <a:buFont typeface="Arial" panose="020B0604020202020204" pitchFamily="34" charset="0"/>
              <a:buChar char="•"/>
              <a:defRPr sz="18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26200" indent="-236244" algn="l" defTabSz="944977" rtl="0" eaLnBrk="1" latinLnBrk="0" hangingPunct="1">
              <a:lnSpc>
                <a:spcPct val="90000"/>
              </a:lnSpc>
              <a:spcBef>
                <a:spcPts val="517"/>
              </a:spcBef>
              <a:buFont typeface="Arial" panose="020B0604020202020204" pitchFamily="34" charset="0"/>
              <a:buChar char="•"/>
              <a:defRPr sz="18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98690" indent="-236244" algn="l" defTabSz="944977" rtl="0" eaLnBrk="1" latinLnBrk="0" hangingPunct="1">
              <a:lnSpc>
                <a:spcPct val="90000"/>
              </a:lnSpc>
              <a:spcBef>
                <a:spcPts val="517"/>
              </a:spcBef>
              <a:buFont typeface="Arial" panose="020B0604020202020204" pitchFamily="34" charset="0"/>
              <a:buChar char="•"/>
              <a:defRPr sz="18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71178" indent="-236244" algn="l" defTabSz="944977" rtl="0" eaLnBrk="1" latinLnBrk="0" hangingPunct="1">
              <a:lnSpc>
                <a:spcPct val="90000"/>
              </a:lnSpc>
              <a:spcBef>
                <a:spcPts val="517"/>
              </a:spcBef>
              <a:buFont typeface="Arial" panose="020B0604020202020204" pitchFamily="34" charset="0"/>
              <a:buChar char="•"/>
              <a:defRPr sz="18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43669" indent="-236244" algn="l" defTabSz="944977" rtl="0" eaLnBrk="1" latinLnBrk="0" hangingPunct="1">
              <a:lnSpc>
                <a:spcPct val="90000"/>
              </a:lnSpc>
              <a:spcBef>
                <a:spcPts val="517"/>
              </a:spcBef>
              <a:buFont typeface="Arial" panose="020B0604020202020204" pitchFamily="34" charset="0"/>
              <a:buChar char="•"/>
              <a:defRPr sz="18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16157" indent="-236244" algn="l" defTabSz="944977" rtl="0" eaLnBrk="1" latinLnBrk="0" hangingPunct="1">
              <a:lnSpc>
                <a:spcPct val="90000"/>
              </a:lnSpc>
              <a:spcBef>
                <a:spcPts val="517"/>
              </a:spcBef>
              <a:buFont typeface="Arial" panose="020B0604020202020204" pitchFamily="34" charset="0"/>
              <a:buChar char="•"/>
              <a:defRPr sz="18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b="1" dirty="0" smtClean="0">
                <a:solidFill>
                  <a:schemeClr val="accent6"/>
                </a:solidFill>
                <a:latin typeface="Comic Sans MS" panose="030F0702030302020204" pitchFamily="66" charset="0"/>
              </a:rPr>
              <a:t>Year 8 - </a:t>
            </a:r>
            <a:r>
              <a:rPr lang="en-GB" sz="2687" b="1" dirty="0" smtClean="0">
                <a:solidFill>
                  <a:schemeClr val="accent6"/>
                </a:solidFill>
                <a:latin typeface="Comic Sans MS" panose="030F0702030302020204" pitchFamily="66" charset="0"/>
              </a:rPr>
              <a:t>Knowledge Organiser 3       </a:t>
            </a:r>
            <a:r>
              <a:rPr lang="en-GB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Module 3: Mon </a:t>
            </a:r>
            <a:r>
              <a:rPr lang="en-GB" b="1" dirty="0" err="1" smtClean="0">
                <a:solidFill>
                  <a:srgbClr val="C00000"/>
                </a:solidFill>
                <a:latin typeface="Comic Sans MS" panose="030F0702030302020204" pitchFamily="66" charset="0"/>
              </a:rPr>
              <a:t>identité</a:t>
            </a:r>
            <a:endParaRPr lang="en-GB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320" y="421036"/>
            <a:ext cx="2744651" cy="476813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7753" y="3346613"/>
            <a:ext cx="3166004" cy="164539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8092" y="480445"/>
            <a:ext cx="3236308" cy="257592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0320" y="5282253"/>
            <a:ext cx="2979594" cy="225850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84400" y="539056"/>
            <a:ext cx="3087606" cy="298906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83209" y="3791119"/>
            <a:ext cx="2786867" cy="180130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72006" y="4905330"/>
            <a:ext cx="3344248" cy="252516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96544" y="5855423"/>
            <a:ext cx="3076010" cy="111216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072554" y="551791"/>
            <a:ext cx="3514004" cy="4384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177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355</TotalTime>
  <Words>164</Words>
  <Application>Microsoft Office PowerPoint</Application>
  <PresentationFormat>Custom</PresentationFormat>
  <Paragraphs>26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</vt:vector>
  </TitlesOfParts>
  <Company>Morris Education Trust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Marina Turmo Luengo</dc:creator>
  <cp:lastModifiedBy>Aurora Delgado Flores</cp:lastModifiedBy>
  <cp:revision>68</cp:revision>
  <cp:lastPrinted>2019-07-02T14:27:59Z</cp:lastPrinted>
  <dcterms:created xsi:type="dcterms:W3CDTF">2019-06-21T08:23:23Z</dcterms:created>
  <dcterms:modified xsi:type="dcterms:W3CDTF">2019-07-09T13:09:45Z</dcterms:modified>
</cp:coreProperties>
</file>