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12599988" cy="7559675"/>
  <p:notesSz cx="6877050" cy="10002838"/>
  <p:defaultTextStyle>
    <a:defPPr>
      <a:defRPr lang="en-US"/>
    </a:defPPr>
    <a:lvl1pPr marL="0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9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8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7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7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47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16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85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54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68" d="100"/>
          <a:sy n="68" d="100"/>
        </p:scale>
        <p:origin x="-264" y="-108"/>
      </p:cViewPr>
      <p:guideLst>
        <p:guide orient="horz" pos="2381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5001" y="1237199"/>
            <a:ext cx="9449991" cy="2631887"/>
          </a:xfrm>
        </p:spPr>
        <p:txBody>
          <a:bodyPr anchor="b"/>
          <a:lstStyle>
            <a:lvl1pPr algn="ctr">
              <a:defRPr sz="620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5001" y="3970581"/>
            <a:ext cx="9449991" cy="1825171"/>
          </a:xfrm>
        </p:spPr>
        <p:txBody>
          <a:bodyPr/>
          <a:lstStyle>
            <a:lvl1pPr marL="0" indent="0" algn="ctr">
              <a:buNone/>
              <a:defRPr sz="2481"/>
            </a:lvl1pPr>
            <a:lvl2pPr marL="472489" indent="0" algn="ctr">
              <a:buNone/>
              <a:defRPr sz="2067"/>
            </a:lvl2pPr>
            <a:lvl3pPr marL="944977" indent="0" algn="ctr">
              <a:buNone/>
              <a:defRPr sz="1860"/>
            </a:lvl3pPr>
            <a:lvl4pPr marL="1417467" indent="0" algn="ctr">
              <a:buNone/>
              <a:defRPr sz="1654"/>
            </a:lvl4pPr>
            <a:lvl5pPr marL="1889957" indent="0" algn="ctr">
              <a:buNone/>
              <a:defRPr sz="1654"/>
            </a:lvl5pPr>
            <a:lvl6pPr marL="2362445" indent="0" algn="ctr">
              <a:buNone/>
              <a:defRPr sz="1654"/>
            </a:lvl6pPr>
            <a:lvl7pPr marL="2834935" indent="0" algn="ctr">
              <a:buNone/>
              <a:defRPr sz="1654"/>
            </a:lvl7pPr>
            <a:lvl8pPr marL="3307423" indent="0" algn="ctr">
              <a:buNone/>
              <a:defRPr sz="1654"/>
            </a:lvl8pPr>
            <a:lvl9pPr marL="3779913" indent="0" algn="ctr">
              <a:buNone/>
              <a:defRPr sz="165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73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23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02485"/>
            <a:ext cx="271687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2" y="402485"/>
            <a:ext cx="7993117" cy="64064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70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5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1884670"/>
            <a:ext cx="10867490" cy="3144614"/>
          </a:xfrm>
        </p:spPr>
        <p:txBody>
          <a:bodyPr anchor="b"/>
          <a:lstStyle>
            <a:lvl1pPr>
              <a:defRPr sz="620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059034"/>
            <a:ext cx="10867490" cy="1653678"/>
          </a:xfrm>
        </p:spPr>
        <p:txBody>
          <a:bodyPr/>
          <a:lstStyle>
            <a:lvl1pPr marL="0" indent="0">
              <a:buNone/>
              <a:defRPr sz="2481">
                <a:solidFill>
                  <a:schemeClr val="tx1">
                    <a:tint val="75000"/>
                  </a:schemeClr>
                </a:solidFill>
              </a:defRPr>
            </a:lvl1pPr>
            <a:lvl2pPr marL="472489" indent="0">
              <a:buNone/>
              <a:defRPr sz="2067">
                <a:solidFill>
                  <a:schemeClr val="tx1">
                    <a:tint val="75000"/>
                  </a:schemeClr>
                </a:solidFill>
              </a:defRPr>
            </a:lvl2pPr>
            <a:lvl3pPr marL="944977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3pPr>
            <a:lvl4pPr marL="141746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188995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36244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283493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30742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37799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134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50" y="2012415"/>
            <a:ext cx="5354995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7" y="2012415"/>
            <a:ext cx="5354995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4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02483"/>
            <a:ext cx="10867490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4" y="1853172"/>
            <a:ext cx="5330385" cy="908210"/>
          </a:xfrm>
        </p:spPr>
        <p:txBody>
          <a:bodyPr anchor="b"/>
          <a:lstStyle>
            <a:lvl1pPr marL="0" indent="0">
              <a:buNone/>
              <a:defRPr sz="2481" b="1"/>
            </a:lvl1pPr>
            <a:lvl2pPr marL="472489" indent="0">
              <a:buNone/>
              <a:defRPr sz="2067" b="1"/>
            </a:lvl2pPr>
            <a:lvl3pPr marL="944977" indent="0">
              <a:buNone/>
              <a:defRPr sz="1860" b="1"/>
            </a:lvl3pPr>
            <a:lvl4pPr marL="1417467" indent="0">
              <a:buNone/>
              <a:defRPr sz="1654" b="1"/>
            </a:lvl4pPr>
            <a:lvl5pPr marL="1889957" indent="0">
              <a:buNone/>
              <a:defRPr sz="1654" b="1"/>
            </a:lvl5pPr>
            <a:lvl6pPr marL="2362445" indent="0">
              <a:buNone/>
              <a:defRPr sz="1654" b="1"/>
            </a:lvl6pPr>
            <a:lvl7pPr marL="2834935" indent="0">
              <a:buNone/>
              <a:defRPr sz="1654" b="1"/>
            </a:lvl7pPr>
            <a:lvl8pPr marL="3307423" indent="0">
              <a:buNone/>
              <a:defRPr sz="1654" b="1"/>
            </a:lvl8pPr>
            <a:lvl9pPr marL="3779913" indent="0">
              <a:buNone/>
              <a:defRPr sz="165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4" y="2761382"/>
            <a:ext cx="5330385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4" y="1853172"/>
            <a:ext cx="5356636" cy="908210"/>
          </a:xfrm>
        </p:spPr>
        <p:txBody>
          <a:bodyPr anchor="b"/>
          <a:lstStyle>
            <a:lvl1pPr marL="0" indent="0">
              <a:buNone/>
              <a:defRPr sz="2481" b="1"/>
            </a:lvl1pPr>
            <a:lvl2pPr marL="472489" indent="0">
              <a:buNone/>
              <a:defRPr sz="2067" b="1"/>
            </a:lvl2pPr>
            <a:lvl3pPr marL="944977" indent="0">
              <a:buNone/>
              <a:defRPr sz="1860" b="1"/>
            </a:lvl3pPr>
            <a:lvl4pPr marL="1417467" indent="0">
              <a:buNone/>
              <a:defRPr sz="1654" b="1"/>
            </a:lvl4pPr>
            <a:lvl5pPr marL="1889957" indent="0">
              <a:buNone/>
              <a:defRPr sz="1654" b="1"/>
            </a:lvl5pPr>
            <a:lvl6pPr marL="2362445" indent="0">
              <a:buNone/>
              <a:defRPr sz="1654" b="1"/>
            </a:lvl6pPr>
            <a:lvl7pPr marL="2834935" indent="0">
              <a:buNone/>
              <a:defRPr sz="1654" b="1"/>
            </a:lvl7pPr>
            <a:lvl8pPr marL="3307423" indent="0">
              <a:buNone/>
              <a:defRPr sz="1654" b="1"/>
            </a:lvl8pPr>
            <a:lvl9pPr marL="3779913" indent="0">
              <a:buNone/>
              <a:defRPr sz="165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4" y="2761382"/>
            <a:ext cx="5356636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04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9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61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503978"/>
            <a:ext cx="4063824" cy="176392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088454"/>
            <a:ext cx="6378744" cy="5372269"/>
          </a:xfrm>
        </p:spPr>
        <p:txBody>
          <a:bodyPr/>
          <a:lstStyle>
            <a:lvl1pPr>
              <a:defRPr sz="3307"/>
            </a:lvl1pPr>
            <a:lvl2pPr>
              <a:defRPr sz="2894"/>
            </a:lvl2pPr>
            <a:lvl3pPr>
              <a:defRPr sz="2481"/>
            </a:lvl3pPr>
            <a:lvl4pPr>
              <a:defRPr sz="2067"/>
            </a:lvl4pPr>
            <a:lvl5pPr>
              <a:defRPr sz="2067"/>
            </a:lvl5pPr>
            <a:lvl6pPr>
              <a:defRPr sz="2067"/>
            </a:lvl6pPr>
            <a:lvl7pPr>
              <a:defRPr sz="2067"/>
            </a:lvl7pPr>
            <a:lvl8pPr>
              <a:defRPr sz="2067"/>
            </a:lvl8pPr>
            <a:lvl9pPr>
              <a:defRPr sz="20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267902"/>
            <a:ext cx="4063824" cy="4201570"/>
          </a:xfrm>
        </p:spPr>
        <p:txBody>
          <a:bodyPr/>
          <a:lstStyle>
            <a:lvl1pPr marL="0" indent="0">
              <a:buNone/>
              <a:defRPr sz="1654"/>
            </a:lvl1pPr>
            <a:lvl2pPr marL="472489" indent="0">
              <a:buNone/>
              <a:defRPr sz="1446"/>
            </a:lvl2pPr>
            <a:lvl3pPr marL="944977" indent="0">
              <a:buNone/>
              <a:defRPr sz="1240"/>
            </a:lvl3pPr>
            <a:lvl4pPr marL="1417467" indent="0">
              <a:buNone/>
              <a:defRPr sz="1034"/>
            </a:lvl4pPr>
            <a:lvl5pPr marL="1889957" indent="0">
              <a:buNone/>
              <a:defRPr sz="1034"/>
            </a:lvl5pPr>
            <a:lvl6pPr marL="2362445" indent="0">
              <a:buNone/>
              <a:defRPr sz="1034"/>
            </a:lvl6pPr>
            <a:lvl7pPr marL="2834935" indent="0">
              <a:buNone/>
              <a:defRPr sz="1034"/>
            </a:lvl7pPr>
            <a:lvl8pPr marL="3307423" indent="0">
              <a:buNone/>
              <a:defRPr sz="1034"/>
            </a:lvl8pPr>
            <a:lvl9pPr marL="3779913" indent="0">
              <a:buNone/>
              <a:defRPr sz="10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31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503978"/>
            <a:ext cx="4063824" cy="176392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088454"/>
            <a:ext cx="6378744" cy="5372269"/>
          </a:xfrm>
        </p:spPr>
        <p:txBody>
          <a:bodyPr anchor="t"/>
          <a:lstStyle>
            <a:lvl1pPr marL="0" indent="0">
              <a:buNone/>
              <a:defRPr sz="3307"/>
            </a:lvl1pPr>
            <a:lvl2pPr marL="472489" indent="0">
              <a:buNone/>
              <a:defRPr sz="2894"/>
            </a:lvl2pPr>
            <a:lvl3pPr marL="944977" indent="0">
              <a:buNone/>
              <a:defRPr sz="2481"/>
            </a:lvl3pPr>
            <a:lvl4pPr marL="1417467" indent="0">
              <a:buNone/>
              <a:defRPr sz="2067"/>
            </a:lvl4pPr>
            <a:lvl5pPr marL="1889957" indent="0">
              <a:buNone/>
              <a:defRPr sz="2067"/>
            </a:lvl5pPr>
            <a:lvl6pPr marL="2362445" indent="0">
              <a:buNone/>
              <a:defRPr sz="2067"/>
            </a:lvl6pPr>
            <a:lvl7pPr marL="2834935" indent="0">
              <a:buNone/>
              <a:defRPr sz="2067"/>
            </a:lvl7pPr>
            <a:lvl8pPr marL="3307423" indent="0">
              <a:buNone/>
              <a:defRPr sz="2067"/>
            </a:lvl8pPr>
            <a:lvl9pPr marL="3779913" indent="0">
              <a:buNone/>
              <a:defRPr sz="20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267902"/>
            <a:ext cx="4063824" cy="4201570"/>
          </a:xfrm>
        </p:spPr>
        <p:txBody>
          <a:bodyPr/>
          <a:lstStyle>
            <a:lvl1pPr marL="0" indent="0">
              <a:buNone/>
              <a:defRPr sz="1654"/>
            </a:lvl1pPr>
            <a:lvl2pPr marL="472489" indent="0">
              <a:buNone/>
              <a:defRPr sz="1446"/>
            </a:lvl2pPr>
            <a:lvl3pPr marL="944977" indent="0">
              <a:buNone/>
              <a:defRPr sz="1240"/>
            </a:lvl3pPr>
            <a:lvl4pPr marL="1417467" indent="0">
              <a:buNone/>
              <a:defRPr sz="1034"/>
            </a:lvl4pPr>
            <a:lvl5pPr marL="1889957" indent="0">
              <a:buNone/>
              <a:defRPr sz="1034"/>
            </a:lvl5pPr>
            <a:lvl6pPr marL="2362445" indent="0">
              <a:buNone/>
              <a:defRPr sz="1034"/>
            </a:lvl6pPr>
            <a:lvl7pPr marL="2834935" indent="0">
              <a:buNone/>
              <a:defRPr sz="1034"/>
            </a:lvl7pPr>
            <a:lvl8pPr marL="3307423" indent="0">
              <a:buNone/>
              <a:defRPr sz="1034"/>
            </a:lvl8pPr>
            <a:lvl9pPr marL="3779913" indent="0">
              <a:buNone/>
              <a:defRPr sz="10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95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50" y="402483"/>
            <a:ext cx="10867490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50" y="2012415"/>
            <a:ext cx="10867490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51" y="7006700"/>
            <a:ext cx="283499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5031-5C84-44A3-8E94-EDEDA5F79AE6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7" y="7006700"/>
            <a:ext cx="425249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5" y="7006700"/>
            <a:ext cx="283499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75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44977" rtl="0" eaLnBrk="1" latinLnBrk="0" hangingPunct="1">
        <a:lnSpc>
          <a:spcPct val="90000"/>
        </a:lnSpc>
        <a:spcBef>
          <a:spcPct val="0"/>
        </a:spcBef>
        <a:buNone/>
        <a:defRPr sz="45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44" indent="-236244" algn="l" defTabSz="944977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33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1" kern="1200">
          <a:solidFill>
            <a:schemeClr val="tx1"/>
          </a:solidFill>
          <a:latin typeface="+mn-lt"/>
          <a:ea typeface="+mn-ea"/>
          <a:cs typeface="+mn-cs"/>
        </a:defRPr>
      </a:lvl2pPr>
      <a:lvl3pPr marL="1181224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712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200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690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178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669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157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489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4977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467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89957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445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4935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423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79913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60328" y="997292"/>
            <a:ext cx="5872175" cy="93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400" b="1" u="sng" dirty="0" smtClean="0">
                <a:solidFill>
                  <a:srgbClr val="FF0000"/>
                </a:solidFill>
              </a:rPr>
              <a:t>POSSESSIVE ADJECTIVES</a:t>
            </a:r>
            <a:endParaRPr lang="en-GB" sz="1400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400" dirty="0" smtClean="0"/>
              <a:t>Possessive adjectives  are the words for ‘my’, ‘your’, ‘his’, ‘</a:t>
            </a:r>
            <a:r>
              <a:rPr lang="en-GB" sz="1400" dirty="0" smtClean="0"/>
              <a:t>her’, etc.</a:t>
            </a:r>
          </a:p>
          <a:p>
            <a:pPr marL="0" indent="0">
              <a:buNone/>
            </a:pPr>
            <a:r>
              <a:rPr lang="en-GB" sz="1400" dirty="0" smtClean="0"/>
              <a:t>This words agree in number with the noun they are describing.</a:t>
            </a:r>
            <a:endParaRPr lang="en-GB" sz="1400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70320" y="224161"/>
            <a:ext cx="12416238" cy="393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36244" indent="-236244" algn="l" defTabSz="944977" rtl="0" eaLnBrk="1" latinLnBrk="0" hangingPunct="1">
              <a:lnSpc>
                <a:spcPct val="90000"/>
              </a:lnSpc>
              <a:spcBef>
                <a:spcPts val="1034"/>
              </a:spcBef>
              <a:buFont typeface="Arial" panose="020B0604020202020204" pitchFamily="34" charset="0"/>
              <a:buChar char="•"/>
              <a:defRPr sz="2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8733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2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1224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2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3712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6200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8690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1178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3669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157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49910" y="3333623"/>
            <a:ext cx="5872175" cy="99617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36244" indent="-236244" algn="l" defTabSz="944977" rtl="0" eaLnBrk="1" latinLnBrk="0" hangingPunct="1">
              <a:lnSpc>
                <a:spcPct val="90000"/>
              </a:lnSpc>
              <a:spcBef>
                <a:spcPts val="1034"/>
              </a:spcBef>
              <a:buFont typeface="Arial" panose="020B0604020202020204" pitchFamily="34" charset="0"/>
              <a:buChar char="•"/>
              <a:defRPr sz="2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8733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2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1224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2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3712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6200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8690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1178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3669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157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b="1" u="sng" dirty="0" smtClean="0">
                <a:solidFill>
                  <a:srgbClr val="FF0000"/>
                </a:solidFill>
              </a:rPr>
              <a:t>ADJECTIVES: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Adjectives describe nouns. Their endings change to agree with the noun they describe. Adjective fall into three groups. The ending for each group work </a:t>
            </a:r>
            <a:r>
              <a:rPr lang="en-GB" sz="1400" b="1" dirty="0" smtClean="0"/>
              <a:t>like this:</a:t>
            </a:r>
            <a:r>
              <a:rPr lang="en-GB" sz="1400" dirty="0" smtClean="0"/>
              <a:t> </a:t>
            </a: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6022085" y="617911"/>
            <a:ext cx="5872175" cy="80227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36244" indent="-236244" algn="l" defTabSz="944977" rtl="0" eaLnBrk="1" latinLnBrk="0" hangingPunct="1">
              <a:lnSpc>
                <a:spcPct val="90000"/>
              </a:lnSpc>
              <a:spcBef>
                <a:spcPts val="1034"/>
              </a:spcBef>
              <a:buFont typeface="Arial" panose="020B0604020202020204" pitchFamily="34" charset="0"/>
              <a:buChar char="•"/>
              <a:defRPr sz="2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8733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2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1224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2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3712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6200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8690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1178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3669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157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b="1" u="sng" dirty="0" smtClean="0">
                <a:solidFill>
                  <a:srgbClr val="FF0000"/>
                </a:solidFill>
              </a:rPr>
              <a:t>PRESENT TENSE </a:t>
            </a:r>
            <a:r>
              <a:rPr lang="en-GB" sz="1400" b="1" u="sng" dirty="0" smtClean="0">
                <a:solidFill>
                  <a:srgbClr val="FF0000"/>
                </a:solidFill>
              </a:rPr>
              <a:t>IRREGULAR VERBS TENER AND SER</a:t>
            </a:r>
            <a:endParaRPr lang="en-GB" sz="1400" b="1" u="sng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 err="1" smtClean="0"/>
              <a:t>Tener</a:t>
            </a:r>
            <a:r>
              <a:rPr lang="en-GB" sz="1400" dirty="0" smtClean="0"/>
              <a:t> and </a:t>
            </a:r>
            <a:r>
              <a:rPr lang="en-GB" sz="1400" dirty="0" err="1" smtClean="0"/>
              <a:t>Ser</a:t>
            </a:r>
            <a:r>
              <a:rPr lang="en-GB" sz="1400" dirty="0" smtClean="0"/>
              <a:t> are very useful irregular verbs. Use them to talk about your self and other people.</a:t>
            </a:r>
            <a:endParaRPr lang="en-GB" sz="1400" dirty="0" smtClean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201147" y="195031"/>
            <a:ext cx="12416238" cy="393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36244" indent="-236244" algn="l" defTabSz="944977" rtl="0" eaLnBrk="1" latinLnBrk="0" hangingPunct="1">
              <a:lnSpc>
                <a:spcPct val="90000"/>
              </a:lnSpc>
              <a:spcBef>
                <a:spcPts val="1034"/>
              </a:spcBef>
              <a:buFont typeface="Arial" panose="020B0604020202020204" pitchFamily="34" charset="0"/>
              <a:buChar char="•"/>
              <a:defRPr sz="2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8733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2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1224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2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3712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6200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8690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1178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3669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157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smtClean="0">
                <a:solidFill>
                  <a:schemeClr val="accent6"/>
                </a:solidFill>
                <a:latin typeface="Comic Sans MS" panose="030F0702030302020204" pitchFamily="66" charset="0"/>
              </a:rPr>
              <a:t>Year 7 - </a:t>
            </a:r>
            <a:r>
              <a:rPr lang="en-GB" sz="2687" b="1" smtClean="0">
                <a:solidFill>
                  <a:schemeClr val="accent6"/>
                </a:solidFill>
                <a:latin typeface="Comic Sans MS" panose="030F0702030302020204" pitchFamily="66" charset="0"/>
              </a:rPr>
              <a:t>Knowledge Organiser 4    </a:t>
            </a:r>
            <a:r>
              <a:rPr lang="en-GB" b="1" smtClean="0">
                <a:solidFill>
                  <a:srgbClr val="C00000"/>
                </a:solidFill>
                <a:latin typeface="Comic Sans MS" panose="030F0702030302020204" pitchFamily="66" charset="0"/>
              </a:rPr>
              <a:t>Modulo 4: Mi familia y mis amigos</a:t>
            </a:r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47" y="1944970"/>
            <a:ext cx="2955070" cy="105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6" y="4479696"/>
            <a:ext cx="6378648" cy="14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3"/>
          <p:cNvSpPr txBox="1">
            <a:spLocks/>
          </p:cNvSpPr>
          <p:nvPr/>
        </p:nvSpPr>
        <p:spPr>
          <a:xfrm>
            <a:off x="330992" y="6128632"/>
            <a:ext cx="5872175" cy="6083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36244" indent="-236244" algn="l" defTabSz="944977" rtl="0" eaLnBrk="1" latinLnBrk="0" hangingPunct="1">
              <a:lnSpc>
                <a:spcPct val="90000"/>
              </a:lnSpc>
              <a:spcBef>
                <a:spcPts val="1034"/>
              </a:spcBef>
              <a:buFont typeface="Arial" panose="020B0604020202020204" pitchFamily="34" charset="0"/>
              <a:buChar char="•"/>
              <a:defRPr sz="2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8733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2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1224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2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3712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6200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8690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1178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3669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157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b="1" dirty="0" smtClean="0">
                <a:solidFill>
                  <a:srgbClr val="FF0000"/>
                </a:solidFill>
              </a:rPr>
              <a:t>NOTE: </a:t>
            </a:r>
            <a:r>
              <a:rPr lang="en-GB" sz="1400" dirty="0" smtClean="0"/>
              <a:t>In Spanish most adjectives come </a:t>
            </a:r>
            <a:r>
              <a:rPr lang="en-GB" sz="1400" b="1" u="sng" dirty="0" smtClean="0"/>
              <a:t>after</a:t>
            </a:r>
            <a:r>
              <a:rPr lang="en-GB" sz="1400" dirty="0" smtClean="0"/>
              <a:t> the word they are describing: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 err="1" smtClean="0"/>
              <a:t>Tengo</a:t>
            </a:r>
            <a:r>
              <a:rPr lang="en-GB" sz="1400" dirty="0" smtClean="0"/>
              <a:t> el </a:t>
            </a:r>
            <a:r>
              <a:rPr lang="en-GB" sz="1400" dirty="0" err="1" smtClean="0"/>
              <a:t>pelo</a:t>
            </a:r>
            <a:r>
              <a:rPr lang="en-GB" sz="1400" dirty="0" smtClean="0"/>
              <a:t> </a:t>
            </a:r>
            <a:r>
              <a:rPr lang="en-GB" sz="1400" b="1" dirty="0" err="1" smtClean="0"/>
              <a:t>rubio</a:t>
            </a:r>
            <a:r>
              <a:rPr lang="en-GB" sz="1400" b="1" dirty="0" smtClean="0"/>
              <a:t>, </a:t>
            </a:r>
            <a:r>
              <a:rPr lang="en-GB" sz="1400" b="1" dirty="0" err="1" smtClean="0"/>
              <a:t>corto</a:t>
            </a:r>
            <a:r>
              <a:rPr lang="en-GB" sz="1400" b="1" dirty="0" smtClean="0"/>
              <a:t> y </a:t>
            </a:r>
            <a:r>
              <a:rPr lang="en-GB" sz="1400" b="1" dirty="0" err="1" smtClean="0"/>
              <a:t>liso</a:t>
            </a:r>
            <a:r>
              <a:rPr lang="en-GB" sz="1400" dirty="0" smtClean="0"/>
              <a:t> – I have short, straight  and blond hair</a:t>
            </a:r>
            <a:endParaRPr lang="en-GB" sz="14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30" y="1665264"/>
            <a:ext cx="6687628" cy="123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3"/>
          <p:cNvSpPr txBox="1">
            <a:spLocks/>
          </p:cNvSpPr>
          <p:nvPr/>
        </p:nvSpPr>
        <p:spPr>
          <a:xfrm>
            <a:off x="6022085" y="2896672"/>
            <a:ext cx="6437864" cy="60837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36244" indent="-236244" algn="l" defTabSz="944977" rtl="0" eaLnBrk="1" latinLnBrk="0" hangingPunct="1">
              <a:lnSpc>
                <a:spcPct val="90000"/>
              </a:lnSpc>
              <a:spcBef>
                <a:spcPts val="1034"/>
              </a:spcBef>
              <a:buFont typeface="Arial" panose="020B0604020202020204" pitchFamily="34" charset="0"/>
              <a:buChar char="•"/>
              <a:defRPr sz="2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8733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2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1224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2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3712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6200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8690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1178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3669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157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b="1" u="sng" dirty="0" smtClean="0">
                <a:solidFill>
                  <a:srgbClr val="FF0000"/>
                </a:solidFill>
              </a:rPr>
              <a:t>PRESENT TENSE </a:t>
            </a:r>
            <a:r>
              <a:rPr lang="en-GB" sz="1400" b="1" u="sng" dirty="0" smtClean="0">
                <a:solidFill>
                  <a:srgbClr val="FF0000"/>
                </a:solidFill>
              </a:rPr>
              <a:t>IRREGULAR VERB ESTAR</a:t>
            </a:r>
            <a:endParaRPr lang="en-GB" sz="1400" b="1" u="sng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Use the verb </a:t>
            </a:r>
            <a:r>
              <a:rPr lang="en-GB" sz="1400" b="1" dirty="0" err="1" smtClean="0"/>
              <a:t>estar</a:t>
            </a:r>
            <a:r>
              <a:rPr lang="en-GB" sz="1400" b="1" dirty="0" smtClean="0"/>
              <a:t> </a:t>
            </a:r>
            <a:r>
              <a:rPr lang="en-GB" sz="1400" dirty="0" smtClean="0"/>
              <a:t>(to be) when you are talking about </a:t>
            </a:r>
            <a:r>
              <a:rPr lang="en-GB" sz="1400" b="1" dirty="0" smtClean="0"/>
              <a:t>location </a:t>
            </a:r>
            <a:r>
              <a:rPr lang="en-GB" sz="1400" dirty="0" smtClean="0"/>
              <a:t>(where something is).</a:t>
            </a:r>
            <a:endParaRPr lang="en-GB" sz="1400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388" y="3766893"/>
            <a:ext cx="2437478" cy="112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909" y="3520001"/>
            <a:ext cx="2012263" cy="191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3"/>
          <p:cNvSpPr txBox="1">
            <a:spLocks/>
          </p:cNvSpPr>
          <p:nvPr/>
        </p:nvSpPr>
        <p:spPr>
          <a:xfrm>
            <a:off x="6587773" y="5645423"/>
            <a:ext cx="5872175" cy="15747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36244" indent="-236244" algn="l" defTabSz="944977" rtl="0" eaLnBrk="1" latinLnBrk="0" hangingPunct="1">
              <a:lnSpc>
                <a:spcPct val="90000"/>
              </a:lnSpc>
              <a:spcBef>
                <a:spcPts val="1034"/>
              </a:spcBef>
              <a:buFont typeface="Arial" panose="020B0604020202020204" pitchFamily="34" charset="0"/>
              <a:buChar char="•"/>
              <a:defRPr sz="2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8733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2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1224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2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3712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6200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8690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1178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3669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157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b="1" dirty="0" smtClean="0">
                <a:solidFill>
                  <a:srgbClr val="FF0000"/>
                </a:solidFill>
              </a:rPr>
              <a:t>NOTE:  </a:t>
            </a:r>
            <a:r>
              <a:rPr lang="en-GB" sz="1400" dirty="0" smtClean="0"/>
              <a:t>In Spanish there are two verbs meaning ‘to be’: </a:t>
            </a:r>
            <a:r>
              <a:rPr lang="en-GB" sz="1400" b="1" dirty="0" smtClean="0"/>
              <a:t>SER </a:t>
            </a:r>
            <a:r>
              <a:rPr lang="en-GB" sz="1400" dirty="0" smtClean="0"/>
              <a:t>and </a:t>
            </a:r>
            <a:r>
              <a:rPr lang="en-GB" sz="1400" b="1" dirty="0" smtClean="0"/>
              <a:t>ESTAR.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Use </a:t>
            </a:r>
            <a:r>
              <a:rPr lang="en-GB" sz="1400" b="1" dirty="0" smtClean="0"/>
              <a:t>SER </a:t>
            </a:r>
            <a:r>
              <a:rPr lang="en-GB" sz="1400" dirty="0" smtClean="0"/>
              <a:t>to describe </a:t>
            </a:r>
            <a:r>
              <a:rPr lang="en-GB" sz="1400" dirty="0" err="1" smtClean="0"/>
              <a:t>charasteristics</a:t>
            </a:r>
            <a:r>
              <a:rPr lang="en-GB" sz="1400" dirty="0" smtClean="0"/>
              <a:t> of people, houses, etc.</a:t>
            </a:r>
          </a:p>
          <a:p>
            <a:r>
              <a:rPr lang="en-GB" sz="1400" b="1" dirty="0" smtClean="0"/>
              <a:t>Soy </a:t>
            </a:r>
            <a:r>
              <a:rPr lang="en-GB" sz="1400" dirty="0" err="1" smtClean="0"/>
              <a:t>alta</a:t>
            </a:r>
            <a:r>
              <a:rPr lang="en-GB" sz="1400" dirty="0" smtClean="0"/>
              <a:t> (I am tall). </a:t>
            </a:r>
            <a:r>
              <a:rPr lang="en-GB" sz="1400" dirty="0" err="1" smtClean="0"/>
              <a:t>Mi</a:t>
            </a:r>
            <a:r>
              <a:rPr lang="en-GB" sz="1400" dirty="0" smtClean="0"/>
              <a:t> casa </a:t>
            </a:r>
            <a:r>
              <a:rPr lang="en-GB" sz="1400" b="1" dirty="0" err="1" smtClean="0"/>
              <a:t>es</a:t>
            </a:r>
            <a:r>
              <a:rPr lang="en-GB" sz="1400" b="1" dirty="0" smtClean="0"/>
              <a:t> </a:t>
            </a:r>
            <a:r>
              <a:rPr lang="en-GB" sz="1400" dirty="0" err="1" smtClean="0"/>
              <a:t>moderna</a:t>
            </a:r>
            <a:r>
              <a:rPr lang="en-GB" sz="1400" dirty="0" smtClean="0"/>
              <a:t> (My house is modern)</a:t>
            </a:r>
            <a:endParaRPr lang="en-GB" sz="14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Use </a:t>
            </a:r>
            <a:r>
              <a:rPr lang="en-GB" sz="1400" b="1" dirty="0" smtClean="0"/>
              <a:t>ESTAR </a:t>
            </a:r>
            <a:r>
              <a:rPr lang="en-GB" sz="1400" dirty="0" smtClean="0"/>
              <a:t>for location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 err="1" smtClean="0"/>
              <a:t>Tengo</a:t>
            </a:r>
            <a:r>
              <a:rPr lang="en-GB" sz="1400" dirty="0" smtClean="0"/>
              <a:t> el </a:t>
            </a:r>
            <a:r>
              <a:rPr lang="en-GB" sz="1400" dirty="0" err="1" smtClean="0"/>
              <a:t>pelo</a:t>
            </a:r>
            <a:r>
              <a:rPr lang="en-GB" sz="1400" dirty="0" smtClean="0"/>
              <a:t> </a:t>
            </a:r>
            <a:r>
              <a:rPr lang="en-GB" sz="1400" b="1" dirty="0" err="1" smtClean="0"/>
              <a:t>rubio</a:t>
            </a:r>
            <a:r>
              <a:rPr lang="en-GB" sz="1400" b="1" dirty="0" smtClean="0"/>
              <a:t>, </a:t>
            </a:r>
            <a:r>
              <a:rPr lang="en-GB" sz="1400" b="1" dirty="0" err="1" smtClean="0"/>
              <a:t>corto</a:t>
            </a:r>
            <a:r>
              <a:rPr lang="en-GB" sz="1400" b="1" dirty="0" smtClean="0"/>
              <a:t> y </a:t>
            </a:r>
            <a:r>
              <a:rPr lang="en-GB" sz="1400" b="1" dirty="0" err="1" smtClean="0"/>
              <a:t>liso</a:t>
            </a:r>
            <a:r>
              <a:rPr lang="en-GB" sz="1400" dirty="0" smtClean="0"/>
              <a:t> – I have short, straight  and blond hair</a:t>
            </a: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2848648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311" y="139828"/>
            <a:ext cx="12416238" cy="393750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Year 7 - </a:t>
            </a:r>
            <a:r>
              <a:rPr lang="en-GB" sz="2687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Knowledge Organiser </a:t>
            </a:r>
            <a:r>
              <a:rPr lang="en-GB" sz="2687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4    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Modulo 4: </a:t>
            </a:r>
            <a:r>
              <a:rPr lang="en-GB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Mi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familia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y </a:t>
            </a:r>
            <a:r>
              <a:rPr lang="en-GB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mis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amigos</a:t>
            </a:r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11" y="735080"/>
            <a:ext cx="6438435" cy="214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11" y="2967440"/>
            <a:ext cx="5720984" cy="122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2" y="4508242"/>
            <a:ext cx="6213354" cy="83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2" y="5592960"/>
            <a:ext cx="6438434" cy="146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746" y="735080"/>
            <a:ext cx="5949070" cy="166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747" y="2603501"/>
            <a:ext cx="5949070" cy="120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748" y="3850709"/>
            <a:ext cx="5949070" cy="141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747" y="5592959"/>
            <a:ext cx="5795889" cy="126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5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</TotalTime>
  <Words>243</Words>
  <Application>Microsoft Office PowerPoint</Application>
  <PresentationFormat>Custom</PresentationFormat>
  <Paragraphs>18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Morris Education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Turmo Luengo</dc:creator>
  <cp:lastModifiedBy>Mark</cp:lastModifiedBy>
  <cp:revision>37</cp:revision>
  <cp:lastPrinted>2019-07-02T13:10:01Z</cp:lastPrinted>
  <dcterms:created xsi:type="dcterms:W3CDTF">2019-06-21T08:23:23Z</dcterms:created>
  <dcterms:modified xsi:type="dcterms:W3CDTF">2019-07-02T13:11:02Z</dcterms:modified>
</cp:coreProperties>
</file>