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77050" cy="10002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90" d="100"/>
          <a:sy n="90" d="100"/>
        </p:scale>
        <p:origin x="66" y="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396" indent="0" algn="ctr">
              <a:buNone/>
              <a:defRPr sz="1800"/>
            </a:lvl3pPr>
            <a:lvl4pPr marL="1371595" indent="0" algn="ctr">
              <a:buNone/>
              <a:defRPr sz="1600"/>
            </a:lvl4pPr>
            <a:lvl5pPr marL="1828793" indent="0" algn="ctr">
              <a:buNone/>
              <a:defRPr sz="1600"/>
            </a:lvl5pPr>
            <a:lvl6pPr marL="2285991" indent="0" algn="ctr">
              <a:buNone/>
              <a:defRPr sz="1600"/>
            </a:lvl6pPr>
            <a:lvl7pPr marL="2743189" indent="0" algn="ctr">
              <a:buNone/>
              <a:defRPr sz="1600"/>
            </a:lvl7pPr>
            <a:lvl8pPr marL="3200387" indent="0" algn="ctr">
              <a:buNone/>
              <a:defRPr sz="1600"/>
            </a:lvl8pPr>
            <a:lvl9pPr marL="3657584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8287-979F-49B3-BD7E-ADE48967A659}" type="datetimeFigureOut">
              <a:rPr lang="en-GB" smtClean="0"/>
              <a:t>03/07/2019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537BF-809A-4E4A-9B80-E6280963E4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614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8287-979F-49B3-BD7E-ADE48967A659}" type="datetimeFigureOut">
              <a:rPr lang="en-GB" smtClean="0"/>
              <a:t>03/07/2019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537BF-809A-4E4A-9B80-E6280963E4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974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8287-979F-49B3-BD7E-ADE48967A659}" type="datetimeFigureOut">
              <a:rPr lang="en-GB" smtClean="0"/>
              <a:t>03/07/2019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537BF-809A-4E4A-9B80-E6280963E4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029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8287-979F-49B3-BD7E-ADE48967A659}" type="datetimeFigureOut">
              <a:rPr lang="en-GB" smtClean="0"/>
              <a:t>03/07/2019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537BF-809A-4E4A-9B80-E6280963E4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163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9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8287-979F-49B3-BD7E-ADE48967A659}" type="datetimeFigureOut">
              <a:rPr lang="en-GB" smtClean="0"/>
              <a:t>03/07/2019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537BF-809A-4E4A-9B80-E6280963E4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956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7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7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8287-979F-49B3-BD7E-ADE48967A659}" type="datetimeFigureOut">
              <a:rPr lang="en-GB" smtClean="0"/>
              <a:t>03/07/2019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537BF-809A-4E4A-9B80-E6280963E4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073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396" indent="0">
              <a:buNone/>
              <a:defRPr sz="1800" b="1"/>
            </a:lvl3pPr>
            <a:lvl4pPr marL="1371595" indent="0">
              <a:buNone/>
              <a:defRPr sz="1600" b="1"/>
            </a:lvl4pPr>
            <a:lvl5pPr marL="1828793" indent="0">
              <a:buNone/>
              <a:defRPr sz="1600" b="1"/>
            </a:lvl5pPr>
            <a:lvl6pPr marL="2285991" indent="0">
              <a:buNone/>
              <a:defRPr sz="1600" b="1"/>
            </a:lvl6pPr>
            <a:lvl7pPr marL="2743189" indent="0">
              <a:buNone/>
              <a:defRPr sz="1600" b="1"/>
            </a:lvl7pPr>
            <a:lvl8pPr marL="3200387" indent="0">
              <a:buNone/>
              <a:defRPr sz="1600" b="1"/>
            </a:lvl8pPr>
            <a:lvl9pPr marL="3657584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1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396" indent="0">
              <a:buNone/>
              <a:defRPr sz="1800" b="1"/>
            </a:lvl3pPr>
            <a:lvl4pPr marL="1371595" indent="0">
              <a:buNone/>
              <a:defRPr sz="1600" b="1"/>
            </a:lvl4pPr>
            <a:lvl5pPr marL="1828793" indent="0">
              <a:buNone/>
              <a:defRPr sz="1600" b="1"/>
            </a:lvl5pPr>
            <a:lvl6pPr marL="2285991" indent="0">
              <a:buNone/>
              <a:defRPr sz="1600" b="1"/>
            </a:lvl6pPr>
            <a:lvl7pPr marL="2743189" indent="0">
              <a:buNone/>
              <a:defRPr sz="1600" b="1"/>
            </a:lvl7pPr>
            <a:lvl8pPr marL="3200387" indent="0">
              <a:buNone/>
              <a:defRPr sz="1600" b="1"/>
            </a:lvl8pPr>
            <a:lvl9pPr marL="3657584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8287-979F-49B3-BD7E-ADE48967A659}" type="datetimeFigureOut">
              <a:rPr lang="en-GB" smtClean="0"/>
              <a:t>03/07/2019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537BF-809A-4E4A-9B80-E6280963E4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042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8287-979F-49B3-BD7E-ADE48967A659}" type="datetimeFigureOut">
              <a:rPr lang="en-GB" smtClean="0"/>
              <a:t>03/07/2019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537BF-809A-4E4A-9B80-E6280963E4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387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8287-979F-49B3-BD7E-ADE48967A659}" type="datetimeFigureOut">
              <a:rPr lang="en-GB" smtClean="0"/>
              <a:t>03/07/2019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537BF-809A-4E4A-9B80-E6280963E4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692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396" indent="0">
              <a:buNone/>
              <a:defRPr sz="1200"/>
            </a:lvl3pPr>
            <a:lvl4pPr marL="1371595" indent="0">
              <a:buNone/>
              <a:defRPr sz="1000"/>
            </a:lvl4pPr>
            <a:lvl5pPr marL="1828793" indent="0">
              <a:buNone/>
              <a:defRPr sz="1000"/>
            </a:lvl5pPr>
            <a:lvl6pPr marL="2285991" indent="0">
              <a:buNone/>
              <a:defRPr sz="1000"/>
            </a:lvl6pPr>
            <a:lvl7pPr marL="2743189" indent="0">
              <a:buNone/>
              <a:defRPr sz="1000"/>
            </a:lvl7pPr>
            <a:lvl8pPr marL="3200387" indent="0">
              <a:buNone/>
              <a:defRPr sz="1000"/>
            </a:lvl8pPr>
            <a:lvl9pPr marL="3657584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8287-979F-49B3-BD7E-ADE48967A659}" type="datetimeFigureOut">
              <a:rPr lang="en-GB" smtClean="0"/>
              <a:t>03/07/2019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537BF-809A-4E4A-9B80-E6280963E4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870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396" indent="0">
              <a:buNone/>
              <a:defRPr sz="2400"/>
            </a:lvl3pPr>
            <a:lvl4pPr marL="1371595" indent="0">
              <a:buNone/>
              <a:defRPr sz="2000"/>
            </a:lvl4pPr>
            <a:lvl5pPr marL="1828793" indent="0">
              <a:buNone/>
              <a:defRPr sz="2000"/>
            </a:lvl5pPr>
            <a:lvl6pPr marL="2285991" indent="0">
              <a:buNone/>
              <a:defRPr sz="2000"/>
            </a:lvl6pPr>
            <a:lvl7pPr marL="2743189" indent="0">
              <a:buNone/>
              <a:defRPr sz="2000"/>
            </a:lvl7pPr>
            <a:lvl8pPr marL="3200387" indent="0">
              <a:buNone/>
              <a:defRPr sz="2000"/>
            </a:lvl8pPr>
            <a:lvl9pPr marL="3657584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396" indent="0">
              <a:buNone/>
              <a:defRPr sz="1200"/>
            </a:lvl3pPr>
            <a:lvl4pPr marL="1371595" indent="0">
              <a:buNone/>
              <a:defRPr sz="1000"/>
            </a:lvl4pPr>
            <a:lvl5pPr marL="1828793" indent="0">
              <a:buNone/>
              <a:defRPr sz="1000"/>
            </a:lvl5pPr>
            <a:lvl6pPr marL="2285991" indent="0">
              <a:buNone/>
              <a:defRPr sz="1000"/>
            </a:lvl6pPr>
            <a:lvl7pPr marL="2743189" indent="0">
              <a:buNone/>
              <a:defRPr sz="1000"/>
            </a:lvl7pPr>
            <a:lvl8pPr marL="3200387" indent="0">
              <a:buNone/>
              <a:defRPr sz="1000"/>
            </a:lvl8pPr>
            <a:lvl9pPr marL="3657584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8287-979F-49B3-BD7E-ADE48967A659}" type="datetimeFigureOut">
              <a:rPr lang="en-GB" smtClean="0"/>
              <a:t>03/07/2019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537BF-809A-4E4A-9B80-E6280963E4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293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98287-979F-49B3-BD7E-ADE48967A659}" type="datetimeFigureOut">
              <a:rPr lang="en-GB" smtClean="0"/>
              <a:t>03/07/2019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537BF-809A-4E4A-9B80-E6280963E4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7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9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39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97" indent="-228600" algn="l" defTabSz="9143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6" indent="-228600" algn="l" defTabSz="9143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93" indent="-228600" algn="l" defTabSz="9143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91" indent="-228600" algn="l" defTabSz="9143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90" indent="-228600" algn="l" defTabSz="9143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8" indent="-228600" algn="l" defTabSz="9143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86" indent="-228600" algn="l" defTabSz="9143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84" indent="-228600" algn="l" defTabSz="9143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6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5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3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91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9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7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84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800" y="16117"/>
            <a:ext cx="12014200" cy="381000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Year 8 - </a:t>
            </a:r>
            <a:r>
              <a:rPr lang="en-GB" sz="2600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Knowledge Organiser 5</a:t>
            </a:r>
            <a:r>
              <a:rPr lang="en-GB" sz="2600" b="1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       </a:t>
            </a:r>
            <a:r>
              <a:rPr lang="en-GB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Modulo 5: </a:t>
            </a:r>
            <a:r>
              <a:rPr lang="en-GB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Operación</a:t>
            </a:r>
            <a:r>
              <a:rPr lang="en-GB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verano</a:t>
            </a:r>
            <a:endParaRPr lang="en-GB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066" y="465994"/>
            <a:ext cx="59818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 dirty="0" smtClean="0">
                <a:solidFill>
                  <a:srgbClr val="FF0000"/>
                </a:solidFill>
              </a:rPr>
              <a:t>THE COMPARATIVE</a:t>
            </a:r>
            <a:endParaRPr lang="en-GB" sz="1400" b="1" u="sng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066" y="2069184"/>
            <a:ext cx="5886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 dirty="0" smtClean="0">
                <a:solidFill>
                  <a:srgbClr val="FF0000"/>
                </a:solidFill>
              </a:rPr>
              <a:t>THE SUPERLATIVE </a:t>
            </a:r>
            <a:r>
              <a:rPr lang="en-GB" sz="1400" dirty="0" smtClean="0"/>
              <a:t> </a:t>
            </a:r>
            <a:endParaRPr lang="en-GB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5968698" y="3407828"/>
            <a:ext cx="5755987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400" b="1" u="sng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</a:t>
            </a:r>
            <a:r>
              <a:rPr lang="en-GB" sz="1400" b="1" u="sng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DIFFERENT TIME FRAMES</a:t>
            </a:r>
          </a:p>
          <a:p>
            <a:r>
              <a:rPr lang="en-GB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To reach a higher level, you need to show that you can use verbs in the present, the </a:t>
            </a:r>
            <a:r>
              <a:rPr lang="en-GB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preterite</a:t>
            </a:r>
            <a:r>
              <a:rPr lang="en-GB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and the near future tense. To do this, you need to be able to form the verbs correctly. Different verb groups work like this in the three main tenses</a:t>
            </a:r>
            <a:endParaRPr lang="en-GB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1828" y="4173584"/>
            <a:ext cx="59843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 dirty="0" smtClean="0">
                <a:solidFill>
                  <a:srgbClr val="FF0000"/>
                </a:solidFill>
              </a:rPr>
              <a:t>THE IMPERATIVE (</a:t>
            </a:r>
            <a:r>
              <a:rPr lang="en-GB" sz="1400" b="1" u="sng" dirty="0" err="1">
                <a:solidFill>
                  <a:srgbClr val="FF0000"/>
                </a:solidFill>
              </a:rPr>
              <a:t>t</a:t>
            </a:r>
            <a:r>
              <a:rPr lang="en-GB" sz="1400" b="1" u="sng" dirty="0" err="1" smtClean="0">
                <a:solidFill>
                  <a:srgbClr val="FF0000"/>
                </a:solidFill>
              </a:rPr>
              <a:t>ú</a:t>
            </a:r>
            <a:r>
              <a:rPr lang="en-GB" sz="1400" b="1" u="sng" dirty="0" smtClean="0">
                <a:solidFill>
                  <a:srgbClr val="FF0000"/>
                </a:solidFill>
              </a:rPr>
              <a:t> form)</a:t>
            </a:r>
            <a:endParaRPr lang="en-GB" sz="14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28" y="860853"/>
            <a:ext cx="5259426" cy="10316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28" y="2518993"/>
            <a:ext cx="5341273" cy="14736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800" y="4658315"/>
            <a:ext cx="5478721" cy="7066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5949" y="4789188"/>
            <a:ext cx="5658736" cy="162089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017323" y="755190"/>
            <a:ext cx="5755987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400" b="1" u="sng" dirty="0" smtClean="0">
                <a:solidFill>
                  <a:srgbClr val="FF0000"/>
                </a:solidFill>
              </a:rPr>
              <a:t>USING MORE COMPLEX STRUCTURES</a:t>
            </a:r>
            <a:r>
              <a:rPr lang="en-GB" sz="1400" b="1" dirty="0" smtClean="0">
                <a:solidFill>
                  <a:srgbClr val="FF0000"/>
                </a:solidFill>
              </a:rPr>
              <a:t>: SE PUEDE / SE PUEDEN</a:t>
            </a:r>
          </a:p>
          <a:p>
            <a:r>
              <a:rPr lang="en-GB" sz="1400" b="1" dirty="0" smtClean="0"/>
              <a:t>Se </a:t>
            </a:r>
            <a:r>
              <a:rPr lang="en-GB" sz="1400" b="1" dirty="0" err="1" smtClean="0"/>
              <a:t>puede</a:t>
            </a:r>
            <a:r>
              <a:rPr lang="en-GB" sz="1400" b="1" dirty="0" smtClean="0"/>
              <a:t> </a:t>
            </a:r>
            <a:r>
              <a:rPr lang="en-GB" sz="1400" dirty="0" smtClean="0"/>
              <a:t>and </a:t>
            </a:r>
            <a:r>
              <a:rPr lang="en-GB" sz="1400" b="1" dirty="0" smtClean="0"/>
              <a:t>Se </a:t>
            </a:r>
            <a:r>
              <a:rPr lang="en-GB" sz="1400" b="1" dirty="0" err="1" smtClean="0"/>
              <a:t>pueden</a:t>
            </a:r>
            <a:r>
              <a:rPr lang="en-GB" sz="1400" b="1" dirty="0" smtClean="0"/>
              <a:t> </a:t>
            </a:r>
            <a:r>
              <a:rPr lang="en-GB" sz="1400" dirty="0" smtClean="0"/>
              <a:t>mean ‘you can’. They are usually </a:t>
            </a:r>
            <a:r>
              <a:rPr lang="en-GB" sz="1400" b="1" dirty="0" smtClean="0"/>
              <a:t>followed by an infinitive.</a:t>
            </a:r>
            <a:endParaRPr lang="en-GB" sz="14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6211" y="1605575"/>
            <a:ext cx="2910831" cy="140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15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77800" y="16117"/>
            <a:ext cx="12014200" cy="381000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Year 8 - </a:t>
            </a:r>
            <a:r>
              <a:rPr lang="en-GB" sz="2600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Knowledge Organiser 5</a:t>
            </a:r>
            <a:r>
              <a:rPr lang="en-GB" sz="2600" b="1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       </a:t>
            </a:r>
            <a:r>
              <a:rPr lang="en-GB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Modulo 5: </a:t>
            </a:r>
            <a:r>
              <a:rPr lang="en-GB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Operación</a:t>
            </a:r>
            <a:r>
              <a:rPr lang="en-GB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verano</a:t>
            </a:r>
            <a:endParaRPr lang="en-GB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761"/>
            <a:ext cx="6089815" cy="205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90722"/>
            <a:ext cx="6089815" cy="13285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40371"/>
            <a:ext cx="6107248" cy="17308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794" y="252264"/>
            <a:ext cx="5827379" cy="17372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3793" y="2038491"/>
            <a:ext cx="5827380" cy="6274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3793" y="2746611"/>
            <a:ext cx="5827380" cy="11905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3793" y="3946301"/>
            <a:ext cx="5172464" cy="7881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36237" y="4752741"/>
            <a:ext cx="2703249" cy="213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85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330</TotalTime>
  <Words>117</Words>
  <Application>Microsoft Office PowerPoint</Application>
  <PresentationFormat>Widescreen</PresentationFormat>
  <Paragraphs>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</vt:vector>
  </TitlesOfParts>
  <Company>Morris Education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Marina Turmo Luengo</dc:creator>
  <cp:lastModifiedBy>Marina Turmo Luengo</cp:lastModifiedBy>
  <cp:revision>26</cp:revision>
  <cp:lastPrinted>2019-07-02T19:00:50Z</cp:lastPrinted>
  <dcterms:created xsi:type="dcterms:W3CDTF">2019-06-21T11:09:53Z</dcterms:created>
  <dcterms:modified xsi:type="dcterms:W3CDTF">2019-07-03T09:23:02Z</dcterms:modified>
</cp:coreProperties>
</file>