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91" d="100"/>
          <a:sy n="91" d="100"/>
        </p:scale>
        <p:origin x="768"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DC1290-F901-4454-9054-162EEA91BBA2}"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2C8D3-0049-4EDD-98BD-E497F3A9EEC7}" type="slidenum">
              <a:rPr lang="en-GB" smtClean="0"/>
              <a:t>‹#›</a:t>
            </a:fld>
            <a:endParaRPr lang="en-GB"/>
          </a:p>
        </p:txBody>
      </p:sp>
    </p:spTree>
    <p:extLst>
      <p:ext uri="{BB962C8B-B14F-4D97-AF65-F5344CB8AC3E}">
        <p14:creationId xmlns:p14="http://schemas.microsoft.com/office/powerpoint/2010/main" val="36723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DC1290-F901-4454-9054-162EEA91BBA2}"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2C8D3-0049-4EDD-98BD-E497F3A9EEC7}" type="slidenum">
              <a:rPr lang="en-GB" smtClean="0"/>
              <a:t>‹#›</a:t>
            </a:fld>
            <a:endParaRPr lang="en-GB"/>
          </a:p>
        </p:txBody>
      </p:sp>
    </p:spTree>
    <p:extLst>
      <p:ext uri="{BB962C8B-B14F-4D97-AF65-F5344CB8AC3E}">
        <p14:creationId xmlns:p14="http://schemas.microsoft.com/office/powerpoint/2010/main" val="213743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DC1290-F901-4454-9054-162EEA91BBA2}"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2C8D3-0049-4EDD-98BD-E497F3A9EEC7}" type="slidenum">
              <a:rPr lang="en-GB" smtClean="0"/>
              <a:t>‹#›</a:t>
            </a:fld>
            <a:endParaRPr lang="en-GB"/>
          </a:p>
        </p:txBody>
      </p:sp>
    </p:spTree>
    <p:extLst>
      <p:ext uri="{BB962C8B-B14F-4D97-AF65-F5344CB8AC3E}">
        <p14:creationId xmlns:p14="http://schemas.microsoft.com/office/powerpoint/2010/main" val="407816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DC1290-F901-4454-9054-162EEA91BBA2}"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2C8D3-0049-4EDD-98BD-E497F3A9EEC7}" type="slidenum">
              <a:rPr lang="en-GB" smtClean="0"/>
              <a:t>‹#›</a:t>
            </a:fld>
            <a:endParaRPr lang="en-GB"/>
          </a:p>
        </p:txBody>
      </p:sp>
    </p:spTree>
    <p:extLst>
      <p:ext uri="{BB962C8B-B14F-4D97-AF65-F5344CB8AC3E}">
        <p14:creationId xmlns:p14="http://schemas.microsoft.com/office/powerpoint/2010/main" val="75816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DC1290-F901-4454-9054-162EEA91BBA2}"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2C8D3-0049-4EDD-98BD-E497F3A9EEC7}" type="slidenum">
              <a:rPr lang="en-GB" smtClean="0"/>
              <a:t>‹#›</a:t>
            </a:fld>
            <a:endParaRPr lang="en-GB"/>
          </a:p>
        </p:txBody>
      </p:sp>
    </p:spTree>
    <p:extLst>
      <p:ext uri="{BB962C8B-B14F-4D97-AF65-F5344CB8AC3E}">
        <p14:creationId xmlns:p14="http://schemas.microsoft.com/office/powerpoint/2010/main" val="10081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DC1290-F901-4454-9054-162EEA91BBA2}"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92C8D3-0049-4EDD-98BD-E497F3A9EEC7}" type="slidenum">
              <a:rPr lang="en-GB" smtClean="0"/>
              <a:t>‹#›</a:t>
            </a:fld>
            <a:endParaRPr lang="en-GB"/>
          </a:p>
        </p:txBody>
      </p:sp>
    </p:spTree>
    <p:extLst>
      <p:ext uri="{BB962C8B-B14F-4D97-AF65-F5344CB8AC3E}">
        <p14:creationId xmlns:p14="http://schemas.microsoft.com/office/powerpoint/2010/main" val="174412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DC1290-F901-4454-9054-162EEA91BBA2}" type="datetimeFigureOut">
              <a:rPr lang="en-GB" smtClean="0"/>
              <a:t>09/09/2019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92C8D3-0049-4EDD-98BD-E497F3A9EEC7}" type="slidenum">
              <a:rPr lang="en-GB" smtClean="0"/>
              <a:t>‹#›</a:t>
            </a:fld>
            <a:endParaRPr lang="en-GB"/>
          </a:p>
        </p:txBody>
      </p:sp>
    </p:spTree>
    <p:extLst>
      <p:ext uri="{BB962C8B-B14F-4D97-AF65-F5344CB8AC3E}">
        <p14:creationId xmlns:p14="http://schemas.microsoft.com/office/powerpoint/2010/main" val="200979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DC1290-F901-4454-9054-162EEA91BBA2}"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92C8D3-0049-4EDD-98BD-E497F3A9EEC7}" type="slidenum">
              <a:rPr lang="en-GB" smtClean="0"/>
              <a:t>‹#›</a:t>
            </a:fld>
            <a:endParaRPr lang="en-GB"/>
          </a:p>
        </p:txBody>
      </p:sp>
    </p:spTree>
    <p:extLst>
      <p:ext uri="{BB962C8B-B14F-4D97-AF65-F5344CB8AC3E}">
        <p14:creationId xmlns:p14="http://schemas.microsoft.com/office/powerpoint/2010/main" val="380885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C1290-F901-4454-9054-162EEA91BBA2}"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92C8D3-0049-4EDD-98BD-E497F3A9EEC7}" type="slidenum">
              <a:rPr lang="en-GB" smtClean="0"/>
              <a:t>‹#›</a:t>
            </a:fld>
            <a:endParaRPr lang="en-GB"/>
          </a:p>
        </p:txBody>
      </p:sp>
    </p:spTree>
    <p:extLst>
      <p:ext uri="{BB962C8B-B14F-4D97-AF65-F5344CB8AC3E}">
        <p14:creationId xmlns:p14="http://schemas.microsoft.com/office/powerpoint/2010/main" val="306276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DC1290-F901-4454-9054-162EEA91BBA2}"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92C8D3-0049-4EDD-98BD-E497F3A9EEC7}" type="slidenum">
              <a:rPr lang="en-GB" smtClean="0"/>
              <a:t>‹#›</a:t>
            </a:fld>
            <a:endParaRPr lang="en-GB"/>
          </a:p>
        </p:txBody>
      </p:sp>
    </p:spTree>
    <p:extLst>
      <p:ext uri="{BB962C8B-B14F-4D97-AF65-F5344CB8AC3E}">
        <p14:creationId xmlns:p14="http://schemas.microsoft.com/office/powerpoint/2010/main" val="143652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DC1290-F901-4454-9054-162EEA91BBA2}"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92C8D3-0049-4EDD-98BD-E497F3A9EEC7}" type="slidenum">
              <a:rPr lang="en-GB" smtClean="0"/>
              <a:t>‹#›</a:t>
            </a:fld>
            <a:endParaRPr lang="en-GB"/>
          </a:p>
        </p:txBody>
      </p:sp>
    </p:spTree>
    <p:extLst>
      <p:ext uri="{BB962C8B-B14F-4D97-AF65-F5344CB8AC3E}">
        <p14:creationId xmlns:p14="http://schemas.microsoft.com/office/powerpoint/2010/main" val="409628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C1290-F901-4454-9054-162EEA91BBA2}" type="datetimeFigureOut">
              <a:rPr lang="en-GB" smtClean="0"/>
              <a:t>09/09/2019</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2C8D3-0049-4EDD-98BD-E497F3A9EEC7}" type="slidenum">
              <a:rPr lang="en-GB" smtClean="0"/>
              <a:t>‹#›</a:t>
            </a:fld>
            <a:endParaRPr lang="en-GB"/>
          </a:p>
        </p:txBody>
      </p:sp>
    </p:spTree>
    <p:extLst>
      <p:ext uri="{BB962C8B-B14F-4D97-AF65-F5344CB8AC3E}">
        <p14:creationId xmlns:p14="http://schemas.microsoft.com/office/powerpoint/2010/main" val="1172253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gif"/><Relationship Id="rId7" Type="http://schemas.openxmlformats.org/officeDocument/2006/relationships/image" Target="../media/image16.gif"/><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25416773"/>
              </p:ext>
            </p:extLst>
          </p:nvPr>
        </p:nvGraphicFramePr>
        <p:xfrm>
          <a:off x="4590" y="9795"/>
          <a:ext cx="2581982" cy="1865840"/>
        </p:xfrm>
        <a:graphic>
          <a:graphicData uri="http://schemas.openxmlformats.org/drawingml/2006/table">
            <a:tbl>
              <a:tblPr firstRow="1" bandRow="1">
                <a:tableStyleId>{21E4AEA4-8DFA-4A89-87EB-49C32662AFE0}</a:tableStyleId>
              </a:tblPr>
              <a:tblGrid>
                <a:gridCol w="759467">
                  <a:extLst>
                    <a:ext uri="{9D8B030D-6E8A-4147-A177-3AD203B41FA5}">
                      <a16:colId xmlns:a16="http://schemas.microsoft.com/office/drawing/2014/main" val="3453008208"/>
                    </a:ext>
                  </a:extLst>
                </a:gridCol>
                <a:gridCol w="1822515">
                  <a:extLst>
                    <a:ext uri="{9D8B030D-6E8A-4147-A177-3AD203B41FA5}">
                      <a16:colId xmlns:a16="http://schemas.microsoft.com/office/drawing/2014/main" val="535879223"/>
                    </a:ext>
                  </a:extLst>
                </a:gridCol>
              </a:tblGrid>
              <a:tr h="221744">
                <a:tc gridSpan="2">
                  <a:txBody>
                    <a:bodyPr/>
                    <a:lstStyle/>
                    <a:p>
                      <a:pPr algn="ctr"/>
                      <a:r>
                        <a:rPr lang="en-GB" sz="800" dirty="0" smtClean="0"/>
                        <a:t>2.  The </a:t>
                      </a:r>
                      <a:r>
                        <a:rPr lang="en-GB" sz="800" dirty="0"/>
                        <a:t>structure of the Earth</a:t>
                      </a:r>
                    </a:p>
                  </a:txBody>
                  <a:tcPr/>
                </a:tc>
                <a:tc hMerge="1">
                  <a:txBody>
                    <a:bodyPr/>
                    <a:lstStyle/>
                    <a:p>
                      <a:endParaRPr lang="en-GB"/>
                    </a:p>
                  </a:txBody>
                  <a:tcPr/>
                </a:tc>
                <a:extLst>
                  <a:ext uri="{0D108BD9-81ED-4DB2-BD59-A6C34878D82A}">
                    <a16:rowId xmlns:a16="http://schemas.microsoft.com/office/drawing/2014/main" val="3643262443"/>
                  </a:ext>
                </a:extLst>
              </a:tr>
              <a:tr h="465310">
                <a:tc>
                  <a:txBody>
                    <a:bodyPr/>
                    <a:lstStyle/>
                    <a:p>
                      <a:r>
                        <a:rPr lang="en-GB" sz="800" b="1" dirty="0"/>
                        <a:t>The Crust</a:t>
                      </a:r>
                    </a:p>
                  </a:txBody>
                  <a:tcPr anchor="ctr">
                    <a:solidFill>
                      <a:schemeClr val="accent2">
                        <a:lumMod val="60000"/>
                        <a:lumOff val="40000"/>
                      </a:schemeClr>
                    </a:solidFill>
                  </a:tcPr>
                </a:tc>
                <a:tc>
                  <a:txBody>
                    <a:bodyPr/>
                    <a:lstStyle/>
                    <a:p>
                      <a:r>
                        <a:rPr lang="en-GB" sz="800" dirty="0"/>
                        <a:t>Varies in thickness</a:t>
                      </a:r>
                      <a:r>
                        <a:rPr lang="en-GB" sz="800" baseline="0" dirty="0"/>
                        <a:t> (5-10km) beneath the ocean. Made up of several large plates.</a:t>
                      </a:r>
                      <a:endParaRPr lang="en-GB" sz="800" dirty="0"/>
                    </a:p>
                  </a:txBody>
                  <a:tcPr/>
                </a:tc>
                <a:extLst>
                  <a:ext uri="{0D108BD9-81ED-4DB2-BD59-A6C34878D82A}">
                    <a16:rowId xmlns:a16="http://schemas.microsoft.com/office/drawing/2014/main" val="3899618233"/>
                  </a:ext>
                </a:extLst>
              </a:tr>
              <a:tr h="589393">
                <a:tc>
                  <a:txBody>
                    <a:bodyPr/>
                    <a:lstStyle/>
                    <a:p>
                      <a:r>
                        <a:rPr lang="en-GB" sz="800" b="1" dirty="0"/>
                        <a:t>The Mantle </a:t>
                      </a:r>
                    </a:p>
                  </a:txBody>
                  <a:tcPr anchor="ctr">
                    <a:solidFill>
                      <a:schemeClr val="accent2">
                        <a:lumMod val="60000"/>
                        <a:lumOff val="40000"/>
                      </a:schemeClr>
                    </a:solidFill>
                  </a:tcPr>
                </a:tc>
                <a:tc>
                  <a:txBody>
                    <a:bodyPr/>
                    <a:lstStyle/>
                    <a:p>
                      <a:r>
                        <a:rPr lang="en-GB" sz="800" dirty="0"/>
                        <a:t>Widest layer</a:t>
                      </a:r>
                      <a:r>
                        <a:rPr lang="en-GB" sz="800" baseline="0" dirty="0"/>
                        <a:t> (2900km thick). The heat and pressure means the rock is in a liquid state that is in a state of convection. </a:t>
                      </a:r>
                      <a:endParaRPr lang="en-GB" sz="800" dirty="0"/>
                    </a:p>
                  </a:txBody>
                  <a:tcPr/>
                </a:tc>
                <a:extLst>
                  <a:ext uri="{0D108BD9-81ED-4DB2-BD59-A6C34878D82A}">
                    <a16:rowId xmlns:a16="http://schemas.microsoft.com/office/drawing/2014/main" val="1108790844"/>
                  </a:ext>
                </a:extLst>
              </a:tr>
              <a:tr h="589393">
                <a:tc>
                  <a:txBody>
                    <a:bodyPr/>
                    <a:lstStyle/>
                    <a:p>
                      <a:r>
                        <a:rPr lang="en-GB" sz="800" b="1" dirty="0"/>
                        <a:t>The Inner</a:t>
                      </a:r>
                      <a:r>
                        <a:rPr lang="en-GB" sz="800" b="1" baseline="0" dirty="0"/>
                        <a:t> and outer </a:t>
                      </a:r>
                      <a:r>
                        <a:rPr lang="en-GB" sz="800" b="1" dirty="0"/>
                        <a:t>Core</a:t>
                      </a:r>
                    </a:p>
                  </a:txBody>
                  <a:tcPr anchor="ctr">
                    <a:solidFill>
                      <a:schemeClr val="accent2">
                        <a:lumMod val="60000"/>
                        <a:lumOff val="40000"/>
                      </a:schemeClr>
                    </a:solidFill>
                  </a:tcPr>
                </a:tc>
                <a:tc>
                  <a:txBody>
                    <a:bodyPr/>
                    <a:lstStyle/>
                    <a:p>
                      <a:r>
                        <a:rPr lang="en-GB" sz="800" dirty="0"/>
                        <a:t>Hottest section (5000 degrees)</a:t>
                      </a:r>
                      <a:r>
                        <a:rPr lang="en-GB" sz="800" baseline="0" dirty="0"/>
                        <a:t>. Mostly made of iron and nickel and is 4x denser than the crust. Inner section is solid whereas outer layer is liquid. </a:t>
                      </a:r>
                      <a:endParaRPr lang="en-GB" sz="800" dirty="0"/>
                    </a:p>
                  </a:txBody>
                  <a:tcPr/>
                </a:tc>
                <a:extLst>
                  <a:ext uri="{0D108BD9-81ED-4DB2-BD59-A6C34878D82A}">
                    <a16:rowId xmlns:a16="http://schemas.microsoft.com/office/drawing/2014/main" val="62716611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53034266"/>
              </p:ext>
            </p:extLst>
          </p:nvPr>
        </p:nvGraphicFramePr>
        <p:xfrm>
          <a:off x="0" y="1876037"/>
          <a:ext cx="3437299" cy="2147723"/>
        </p:xfrm>
        <a:graphic>
          <a:graphicData uri="http://schemas.openxmlformats.org/drawingml/2006/table">
            <a:tbl>
              <a:tblPr firstRow="1" bandRow="1">
                <a:tableStyleId>{21E4AEA4-8DFA-4A89-87EB-49C32662AFE0}</a:tableStyleId>
              </a:tblPr>
              <a:tblGrid>
                <a:gridCol w="278434">
                  <a:extLst>
                    <a:ext uri="{9D8B030D-6E8A-4147-A177-3AD203B41FA5}">
                      <a16:colId xmlns:a16="http://schemas.microsoft.com/office/drawing/2014/main" val="1264221952"/>
                    </a:ext>
                  </a:extLst>
                </a:gridCol>
                <a:gridCol w="3158865">
                  <a:extLst>
                    <a:ext uri="{9D8B030D-6E8A-4147-A177-3AD203B41FA5}">
                      <a16:colId xmlns:a16="http://schemas.microsoft.com/office/drawing/2014/main" val="4239992382"/>
                    </a:ext>
                  </a:extLst>
                </a:gridCol>
              </a:tblGrid>
              <a:tr h="198488">
                <a:tc gridSpan="2">
                  <a:txBody>
                    <a:bodyPr/>
                    <a:lstStyle/>
                    <a:p>
                      <a:pPr algn="ctr"/>
                      <a:r>
                        <a:rPr lang="en-GB" sz="800" dirty="0" smtClean="0"/>
                        <a:t>3.  Convection </a:t>
                      </a:r>
                      <a:r>
                        <a:rPr lang="en-GB" sz="800" dirty="0"/>
                        <a:t>Currents</a:t>
                      </a:r>
                    </a:p>
                  </a:txBody>
                  <a:tcPr/>
                </a:tc>
                <a:tc hMerge="1">
                  <a:txBody>
                    <a:bodyPr/>
                    <a:lstStyle/>
                    <a:p>
                      <a:endParaRPr lang="en-GB"/>
                    </a:p>
                  </a:txBody>
                  <a:tcPr/>
                </a:tc>
                <a:extLst>
                  <a:ext uri="{0D108BD9-81ED-4DB2-BD59-A6C34878D82A}">
                    <a16:rowId xmlns:a16="http://schemas.microsoft.com/office/drawing/2014/main" val="969581460"/>
                  </a:ext>
                </a:extLst>
              </a:tr>
              <a:tr h="311910">
                <a:tc gridSpan="2">
                  <a:txBody>
                    <a:bodyPr/>
                    <a:lstStyle/>
                    <a:p>
                      <a:pPr algn="ctr">
                        <a:buNone/>
                      </a:pPr>
                      <a:r>
                        <a:rPr lang="en-GB" sz="800" b="1" dirty="0">
                          <a:solidFill>
                            <a:schemeClr val="tx1"/>
                          </a:solidFill>
                        </a:rPr>
                        <a:t>The crust is divided into tectonic plates which are moving due to convection currents in the mantle.</a:t>
                      </a:r>
                    </a:p>
                  </a:txBody>
                  <a:tcPr>
                    <a:lnB w="12700" cmpd="sng">
                      <a:noFill/>
                    </a:lnB>
                    <a:solidFill>
                      <a:schemeClr val="accent2">
                        <a:lumMod val="60000"/>
                        <a:lumOff val="40000"/>
                      </a:schemeClr>
                    </a:solidFill>
                  </a:tcPr>
                </a:tc>
                <a:tc hMerge="1">
                  <a:txBody>
                    <a:bodyPr/>
                    <a:lstStyle/>
                    <a:p>
                      <a:endParaRPr lang="en-GB"/>
                    </a:p>
                  </a:txBody>
                  <a:tcPr/>
                </a:tc>
                <a:extLst>
                  <a:ext uri="{0D108BD9-81ED-4DB2-BD59-A6C34878D82A}">
                    <a16:rowId xmlns:a16="http://schemas.microsoft.com/office/drawing/2014/main" val="2520675077"/>
                  </a:ext>
                </a:extLst>
              </a:tr>
              <a:tr h="311910">
                <a:tc>
                  <a:txBody>
                    <a:bodyPr/>
                    <a:lstStyle/>
                    <a:p>
                      <a:pPr>
                        <a:buNone/>
                      </a:pPr>
                      <a:r>
                        <a:rPr lang="en-GB" sz="800" b="1" dirty="0">
                          <a:solidFill>
                            <a:schemeClr val="tx1"/>
                          </a:solidFill>
                        </a:rPr>
                        <a:t>1</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buNone/>
                      </a:pPr>
                      <a:r>
                        <a:rPr lang="en-GB" sz="800" dirty="0">
                          <a:solidFill>
                            <a:schemeClr val="tx1"/>
                          </a:solidFill>
                        </a:rPr>
                        <a:t>Radioactive decay of some of the elements in the core and mantle generate a lot of heat.</a:t>
                      </a:r>
                      <a:endParaRPr lang="en-GB" sz="800" b="0" dirty="0">
                        <a:solidFill>
                          <a:schemeClr val="tx1"/>
                        </a:solidFill>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3906165211"/>
                  </a:ext>
                </a:extLst>
              </a:tr>
              <a:tr h="311910">
                <a:tc>
                  <a:txBody>
                    <a:bodyPr/>
                    <a:lstStyle/>
                    <a:p>
                      <a:pPr>
                        <a:buNone/>
                      </a:pPr>
                      <a:r>
                        <a:rPr lang="en-GB" sz="800" b="1" dirty="0">
                          <a:solidFill>
                            <a:schemeClr val="tx1"/>
                          </a:solidFill>
                        </a:rPr>
                        <a:t>2</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buNone/>
                      </a:pPr>
                      <a:r>
                        <a:rPr lang="en-GB" sz="800" dirty="0">
                          <a:solidFill>
                            <a:schemeClr val="tx1"/>
                          </a:solidFill>
                        </a:rPr>
                        <a:t>When lower parts of the mantle molten rock (Magma) heat up they become </a:t>
                      </a:r>
                      <a:r>
                        <a:rPr lang="en-GB" sz="800" b="1" dirty="0">
                          <a:solidFill>
                            <a:schemeClr val="tx1"/>
                          </a:solidFill>
                        </a:rPr>
                        <a:t>less dense </a:t>
                      </a:r>
                      <a:r>
                        <a:rPr lang="en-GB" sz="800" dirty="0">
                          <a:solidFill>
                            <a:schemeClr val="tx1"/>
                          </a:solidFill>
                        </a:rPr>
                        <a:t>and </a:t>
                      </a:r>
                      <a:r>
                        <a:rPr lang="en-GB" sz="800" b="1" dirty="0">
                          <a:solidFill>
                            <a:schemeClr val="tx1"/>
                          </a:solidFill>
                        </a:rPr>
                        <a:t>slowly rise</a:t>
                      </a:r>
                      <a:r>
                        <a:rPr lang="en-GB" sz="800" dirty="0">
                          <a:solidFill>
                            <a:schemeClr val="tx1"/>
                          </a:solidFill>
                        </a:rPr>
                        <a:t>. </a:t>
                      </a:r>
                      <a:endParaRPr lang="en-GB" sz="800" b="0" dirty="0">
                        <a:solidFill>
                          <a:schemeClr val="tx1"/>
                        </a:solidFill>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770971174"/>
                  </a:ext>
                </a:extLst>
              </a:tr>
              <a:tr h="311910">
                <a:tc>
                  <a:txBody>
                    <a:bodyPr/>
                    <a:lstStyle/>
                    <a:p>
                      <a:pPr>
                        <a:buNone/>
                      </a:pPr>
                      <a:r>
                        <a:rPr lang="en-GB" sz="800" b="1" dirty="0">
                          <a:solidFill>
                            <a:schemeClr val="tx1"/>
                          </a:solidFill>
                        </a:rPr>
                        <a:t>3</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buNone/>
                      </a:pPr>
                      <a:r>
                        <a:rPr lang="en-GB" sz="800" dirty="0">
                          <a:solidFill>
                            <a:schemeClr val="tx1"/>
                          </a:solidFill>
                        </a:rPr>
                        <a:t>As they move towards the top they cool down, become </a:t>
                      </a:r>
                      <a:r>
                        <a:rPr lang="en-GB" sz="800" b="1" dirty="0">
                          <a:solidFill>
                            <a:schemeClr val="tx1"/>
                          </a:solidFill>
                        </a:rPr>
                        <a:t>more dense </a:t>
                      </a:r>
                      <a:r>
                        <a:rPr lang="en-GB" sz="800" dirty="0">
                          <a:solidFill>
                            <a:schemeClr val="tx1"/>
                          </a:solidFill>
                        </a:rPr>
                        <a:t>and </a:t>
                      </a:r>
                      <a:r>
                        <a:rPr lang="en-GB" sz="800" b="1" dirty="0">
                          <a:solidFill>
                            <a:schemeClr val="tx1"/>
                          </a:solidFill>
                        </a:rPr>
                        <a:t>slowly sink</a:t>
                      </a:r>
                      <a:r>
                        <a:rPr lang="en-GB" sz="800" dirty="0">
                          <a:solidFill>
                            <a:schemeClr val="tx1"/>
                          </a:solidFill>
                        </a:rPr>
                        <a:t>. </a:t>
                      </a:r>
                      <a:endParaRPr lang="en-GB" sz="800" b="0" dirty="0">
                        <a:solidFill>
                          <a:schemeClr val="tx1"/>
                        </a:solidFill>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3965952683"/>
                  </a:ext>
                </a:extLst>
              </a:tr>
              <a:tr h="257963">
                <a:tc>
                  <a:txBody>
                    <a:bodyPr/>
                    <a:lstStyle/>
                    <a:p>
                      <a:pPr>
                        <a:buNone/>
                      </a:pPr>
                      <a:r>
                        <a:rPr lang="en-GB" sz="800" b="1" dirty="0">
                          <a:solidFill>
                            <a:schemeClr val="tx1"/>
                          </a:solidFill>
                        </a:rPr>
                        <a:t>4</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800" dirty="0">
                          <a:solidFill>
                            <a:schemeClr val="tx1"/>
                          </a:solidFill>
                        </a:rPr>
                        <a:t>These </a:t>
                      </a:r>
                      <a:r>
                        <a:rPr lang="en-GB" sz="800" b="1" dirty="0">
                          <a:solidFill>
                            <a:schemeClr val="tx1"/>
                          </a:solidFill>
                        </a:rPr>
                        <a:t>circular movements </a:t>
                      </a:r>
                      <a:r>
                        <a:rPr lang="en-GB" sz="800" dirty="0">
                          <a:solidFill>
                            <a:schemeClr val="tx1"/>
                          </a:solidFill>
                        </a:rPr>
                        <a:t>of semi-molten rock are </a:t>
                      </a:r>
                      <a:r>
                        <a:rPr lang="en-GB" sz="800" b="1" dirty="0">
                          <a:solidFill>
                            <a:schemeClr val="tx1"/>
                          </a:solidFill>
                        </a:rPr>
                        <a:t>convection currents</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3601827020"/>
                  </a:ext>
                </a:extLst>
              </a:tr>
              <a:tr h="311910">
                <a:tc>
                  <a:txBody>
                    <a:bodyPr/>
                    <a:lstStyle/>
                    <a:p>
                      <a:pPr>
                        <a:buNone/>
                      </a:pPr>
                      <a:r>
                        <a:rPr lang="en-GB" sz="800" b="1" dirty="0">
                          <a:solidFill>
                            <a:schemeClr val="tx1"/>
                          </a:solidFill>
                        </a:rPr>
                        <a:t>5</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800" dirty="0">
                          <a:solidFill>
                            <a:schemeClr val="tx1"/>
                          </a:solidFill>
                        </a:rPr>
                        <a:t>Convection currents create </a:t>
                      </a:r>
                      <a:r>
                        <a:rPr lang="en-GB" sz="800" b="1" dirty="0">
                          <a:solidFill>
                            <a:schemeClr val="tx1"/>
                          </a:solidFill>
                        </a:rPr>
                        <a:t>drag</a:t>
                      </a:r>
                      <a:r>
                        <a:rPr lang="en-GB" sz="800" dirty="0">
                          <a:solidFill>
                            <a:schemeClr val="tx1"/>
                          </a:solidFill>
                        </a:rPr>
                        <a:t> on the base of the tectonic plates and this causes them to move.</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81278095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51401140"/>
              </p:ext>
            </p:extLst>
          </p:nvPr>
        </p:nvGraphicFramePr>
        <p:xfrm>
          <a:off x="4590" y="4000144"/>
          <a:ext cx="3432709" cy="2834640"/>
        </p:xfrm>
        <a:graphic>
          <a:graphicData uri="http://schemas.openxmlformats.org/drawingml/2006/table">
            <a:tbl>
              <a:tblPr firstRow="1" bandRow="1">
                <a:tableStyleId>{21E4AEA4-8DFA-4A89-87EB-49C32662AFE0}</a:tableStyleId>
              </a:tblPr>
              <a:tblGrid>
                <a:gridCol w="2491035">
                  <a:extLst>
                    <a:ext uri="{9D8B030D-6E8A-4147-A177-3AD203B41FA5}">
                      <a16:colId xmlns:a16="http://schemas.microsoft.com/office/drawing/2014/main" val="3386770275"/>
                    </a:ext>
                  </a:extLst>
                </a:gridCol>
                <a:gridCol w="941674">
                  <a:extLst>
                    <a:ext uri="{9D8B030D-6E8A-4147-A177-3AD203B41FA5}">
                      <a16:colId xmlns:a16="http://schemas.microsoft.com/office/drawing/2014/main" val="20001"/>
                    </a:ext>
                  </a:extLst>
                </a:gridCol>
              </a:tblGrid>
              <a:tr h="211582">
                <a:tc gridSpan="2">
                  <a:txBody>
                    <a:bodyPr/>
                    <a:lstStyle/>
                    <a:p>
                      <a:pPr algn="ctr"/>
                      <a:r>
                        <a:rPr lang="en-GB" sz="800" b="1" dirty="0" smtClean="0"/>
                        <a:t>4.  Types </a:t>
                      </a:r>
                      <a:r>
                        <a:rPr lang="en-GB" sz="800" b="1" dirty="0"/>
                        <a:t>of Plate Margins</a:t>
                      </a:r>
                    </a:p>
                  </a:txBody>
                  <a:tcPr/>
                </a:tc>
                <a:tc hMerge="1">
                  <a:txBody>
                    <a:bodyPr/>
                    <a:lstStyle/>
                    <a:p>
                      <a:endParaRPr lang="en-GB"/>
                    </a:p>
                  </a:txBody>
                  <a:tcPr/>
                </a:tc>
                <a:extLst>
                  <a:ext uri="{0D108BD9-81ED-4DB2-BD59-A6C34878D82A}">
                    <a16:rowId xmlns:a16="http://schemas.microsoft.com/office/drawing/2014/main" val="3307945711"/>
                  </a:ext>
                </a:extLst>
              </a:tr>
              <a:tr h="211582">
                <a:tc>
                  <a:txBody>
                    <a:bodyPr/>
                    <a:lstStyle/>
                    <a:p>
                      <a:pPr algn="ctr"/>
                      <a:r>
                        <a:rPr lang="en-GB" sz="800" b="1" dirty="0"/>
                        <a:t>Destructive Plate</a:t>
                      </a:r>
                      <a:r>
                        <a:rPr lang="en-GB" sz="800" b="1" baseline="0" dirty="0"/>
                        <a:t> </a:t>
                      </a:r>
                      <a:r>
                        <a:rPr lang="en-GB" sz="800" b="1" dirty="0"/>
                        <a:t>Margin</a:t>
                      </a:r>
                    </a:p>
                  </a:txBody>
                  <a:tcPr>
                    <a:solidFill>
                      <a:schemeClr val="accent2">
                        <a:lumMod val="60000"/>
                        <a:lumOff val="40000"/>
                      </a:schemeClr>
                    </a:solidFill>
                  </a:tcPr>
                </a:tc>
                <a:tc rowSpan="6">
                  <a:txBody>
                    <a:bodyPr/>
                    <a:lstStyle/>
                    <a:p>
                      <a:endParaRPr lang="en-GB" dirty="0"/>
                    </a:p>
                  </a:txBody>
                  <a:tcPr>
                    <a:solidFill>
                      <a:schemeClr val="bg1"/>
                    </a:solidFill>
                  </a:tcPr>
                </a:tc>
                <a:extLst>
                  <a:ext uri="{0D108BD9-81ED-4DB2-BD59-A6C34878D82A}">
                    <a16:rowId xmlns:a16="http://schemas.microsoft.com/office/drawing/2014/main" val="1055072997"/>
                  </a:ext>
                </a:extLst>
              </a:tr>
              <a:tr h="695199">
                <a:tc>
                  <a:txBody>
                    <a:bodyPr/>
                    <a:lstStyle/>
                    <a:p>
                      <a:pPr algn="l"/>
                      <a:r>
                        <a:rPr lang="en-GB" sz="800" dirty="0"/>
                        <a:t>When the denser plate </a:t>
                      </a:r>
                      <a:r>
                        <a:rPr lang="en-GB" sz="800" baseline="0" dirty="0" err="1"/>
                        <a:t>subducts</a:t>
                      </a:r>
                      <a:r>
                        <a:rPr lang="en-GB" sz="800" baseline="0" dirty="0"/>
                        <a:t> beneath the other, friction causes it to </a:t>
                      </a:r>
                      <a:r>
                        <a:rPr lang="en-GB" sz="800" b="1" baseline="0" dirty="0"/>
                        <a:t>melt and become molten magma</a:t>
                      </a:r>
                      <a:r>
                        <a:rPr lang="en-GB" sz="800" baseline="0" dirty="0"/>
                        <a:t>. The magma forces its ways up to the surface to form a volcano. This margin is also responsible for </a:t>
                      </a:r>
                      <a:r>
                        <a:rPr lang="en-GB" sz="800" b="1" baseline="0" dirty="0"/>
                        <a:t>devastating earthquakes</a:t>
                      </a:r>
                      <a:r>
                        <a:rPr lang="en-GB" sz="800" baseline="0" dirty="0"/>
                        <a:t>.</a:t>
                      </a:r>
                      <a:endParaRPr lang="en-GB" sz="800" dirty="0"/>
                    </a:p>
                  </a:txBody>
                  <a:tcPr>
                    <a:solidFill>
                      <a:schemeClr val="accent2">
                        <a:lumMod val="20000"/>
                        <a:lumOff val="80000"/>
                      </a:schemeClr>
                    </a:solidFill>
                  </a:tcPr>
                </a:tc>
                <a:tc vMerge="1">
                  <a:txBody>
                    <a:bodyPr/>
                    <a:lstStyle/>
                    <a:p>
                      <a:endParaRPr lang="en-GB" dirty="0"/>
                    </a:p>
                  </a:txBody>
                  <a:tcPr/>
                </a:tc>
                <a:extLst>
                  <a:ext uri="{0D108BD9-81ED-4DB2-BD59-A6C34878D82A}">
                    <a16:rowId xmlns:a16="http://schemas.microsoft.com/office/drawing/2014/main" val="1646295512"/>
                  </a:ext>
                </a:extLst>
              </a:tr>
              <a:tr h="211582">
                <a:tc>
                  <a:txBody>
                    <a:bodyPr/>
                    <a:lstStyle/>
                    <a:p>
                      <a:pPr algn="ctr"/>
                      <a:r>
                        <a:rPr lang="en-GB" sz="800" b="1" dirty="0"/>
                        <a:t>Constructive Plate Margin</a:t>
                      </a:r>
                    </a:p>
                  </a:txBody>
                  <a:tcPr>
                    <a:solidFill>
                      <a:schemeClr val="accent2">
                        <a:lumMod val="60000"/>
                        <a:lumOff val="40000"/>
                      </a:schemeClr>
                    </a:solidFill>
                  </a:tcPr>
                </a:tc>
                <a:tc vMerge="1">
                  <a:txBody>
                    <a:bodyPr/>
                    <a:lstStyle/>
                    <a:p>
                      <a:endParaRPr lang="en-GB" dirty="0"/>
                    </a:p>
                  </a:txBody>
                  <a:tcPr>
                    <a:solidFill>
                      <a:schemeClr val="accent2">
                        <a:lumMod val="60000"/>
                        <a:lumOff val="40000"/>
                      </a:schemeClr>
                    </a:solidFill>
                  </a:tcPr>
                </a:tc>
                <a:extLst>
                  <a:ext uri="{0D108BD9-81ED-4DB2-BD59-A6C34878D82A}">
                    <a16:rowId xmlns:a16="http://schemas.microsoft.com/office/drawing/2014/main" val="2670448734"/>
                  </a:ext>
                </a:extLst>
              </a:tr>
              <a:tr h="574295">
                <a:tc>
                  <a:txBody>
                    <a:bodyPr/>
                    <a:lstStyle/>
                    <a:p>
                      <a:pPr algn="l"/>
                      <a:r>
                        <a:rPr lang="en-GB" sz="800" dirty="0"/>
                        <a:t>Here two plates are </a:t>
                      </a:r>
                      <a:r>
                        <a:rPr lang="en-GB" sz="800" b="1" dirty="0"/>
                        <a:t>moving apart</a:t>
                      </a:r>
                      <a:r>
                        <a:rPr lang="en-GB" sz="800" dirty="0"/>
                        <a:t> causing new magma to reach the surface through the gap. Volcanoes</a:t>
                      </a:r>
                      <a:r>
                        <a:rPr lang="en-GB" sz="800" baseline="0" dirty="0"/>
                        <a:t> formed along this crack cause a </a:t>
                      </a:r>
                      <a:r>
                        <a:rPr lang="en-GB" sz="800" dirty="0"/>
                        <a:t>submarine mountain</a:t>
                      </a:r>
                      <a:r>
                        <a:rPr lang="en-GB" sz="800" baseline="0" dirty="0"/>
                        <a:t> range such as those in the </a:t>
                      </a:r>
                      <a:r>
                        <a:rPr lang="en-GB" sz="800" b="1" baseline="0" dirty="0"/>
                        <a:t>Mid Atlantic Ridge</a:t>
                      </a:r>
                      <a:r>
                        <a:rPr lang="en-GB" sz="800" baseline="0" dirty="0"/>
                        <a:t>.</a:t>
                      </a:r>
                      <a:endParaRPr lang="en-GB" sz="800" dirty="0"/>
                    </a:p>
                  </a:txBody>
                  <a:tcPr>
                    <a:solidFill>
                      <a:schemeClr val="accent2">
                        <a:lumMod val="20000"/>
                        <a:lumOff val="80000"/>
                      </a:schemeClr>
                    </a:solidFill>
                  </a:tcPr>
                </a:tc>
                <a:tc vMerge="1">
                  <a:txBody>
                    <a:bodyPr/>
                    <a:lstStyle/>
                    <a:p>
                      <a:endParaRPr lang="en-GB" dirty="0"/>
                    </a:p>
                  </a:txBody>
                  <a:tcPr>
                    <a:solidFill>
                      <a:schemeClr val="bg1"/>
                    </a:solidFill>
                  </a:tcPr>
                </a:tc>
                <a:extLst>
                  <a:ext uri="{0D108BD9-81ED-4DB2-BD59-A6C34878D82A}">
                    <a16:rowId xmlns:a16="http://schemas.microsoft.com/office/drawing/2014/main" val="443550573"/>
                  </a:ext>
                </a:extLst>
              </a:tr>
              <a:tr h="211582">
                <a:tc>
                  <a:txBody>
                    <a:bodyPr/>
                    <a:lstStyle/>
                    <a:p>
                      <a:pPr algn="ctr"/>
                      <a:r>
                        <a:rPr lang="en-GB" sz="800" b="1" dirty="0"/>
                        <a:t>Conservative Plate Margin</a:t>
                      </a:r>
                    </a:p>
                  </a:txBody>
                  <a:tcPr>
                    <a:solidFill>
                      <a:schemeClr val="accent2">
                        <a:lumMod val="60000"/>
                        <a:lumOff val="40000"/>
                      </a:schemeClr>
                    </a:solidFill>
                  </a:tcPr>
                </a:tc>
                <a:tc vMerge="1">
                  <a:txBody>
                    <a:bodyPr/>
                    <a:lstStyle/>
                    <a:p>
                      <a:endParaRPr lang="en-GB" dirty="0"/>
                    </a:p>
                  </a:txBody>
                  <a:tcPr>
                    <a:solidFill>
                      <a:schemeClr val="accent2">
                        <a:lumMod val="60000"/>
                        <a:lumOff val="40000"/>
                      </a:schemeClr>
                    </a:solidFill>
                  </a:tcPr>
                </a:tc>
                <a:extLst>
                  <a:ext uri="{0D108BD9-81ED-4DB2-BD59-A6C34878D82A}">
                    <a16:rowId xmlns:a16="http://schemas.microsoft.com/office/drawing/2014/main" val="3999163744"/>
                  </a:ext>
                </a:extLst>
              </a:tr>
              <a:tr h="695199">
                <a:tc>
                  <a:txBody>
                    <a:bodyPr/>
                    <a:lstStyle/>
                    <a:p>
                      <a:pPr algn="l"/>
                      <a:r>
                        <a:rPr lang="en-GB" sz="800" dirty="0">
                          <a:effectLst/>
                        </a:rPr>
                        <a:t>A conservative plate boundary</a:t>
                      </a:r>
                      <a:r>
                        <a:rPr lang="en-GB" sz="800" baseline="0" dirty="0">
                          <a:effectLst/>
                        </a:rPr>
                        <a:t> </a:t>
                      </a:r>
                      <a:r>
                        <a:rPr lang="en-GB" sz="800" dirty="0">
                          <a:effectLst/>
                        </a:rPr>
                        <a:t>occurs where plates </a:t>
                      </a:r>
                      <a:r>
                        <a:rPr lang="en-GB" sz="800" b="1" dirty="0">
                          <a:effectLst/>
                        </a:rPr>
                        <a:t>slide past each other</a:t>
                      </a:r>
                      <a:r>
                        <a:rPr lang="en-GB" sz="800" dirty="0">
                          <a:effectLst/>
                        </a:rPr>
                        <a:t> in opposite directions, or in the same direction but at different speeds. This is responsible for earthquakes such as the</a:t>
                      </a:r>
                      <a:r>
                        <a:rPr lang="en-GB" sz="800" baseline="0" dirty="0">
                          <a:effectLst/>
                        </a:rPr>
                        <a:t> ones happening along the San Andreas Fault, USA.</a:t>
                      </a:r>
                      <a:endParaRPr lang="en-GB" sz="800" dirty="0"/>
                    </a:p>
                  </a:txBody>
                  <a:tcPr>
                    <a:solidFill>
                      <a:schemeClr val="accent2">
                        <a:lumMod val="20000"/>
                        <a:lumOff val="80000"/>
                      </a:schemeClr>
                    </a:solidFill>
                  </a:tcPr>
                </a:tc>
                <a:tc vMerge="1">
                  <a:txBody>
                    <a:bodyPr/>
                    <a:lstStyle/>
                    <a:p>
                      <a:endParaRPr lang="en-GB" dirty="0"/>
                    </a:p>
                  </a:txBody>
                  <a:tcPr/>
                </a:tc>
                <a:extLst>
                  <a:ext uri="{0D108BD9-81ED-4DB2-BD59-A6C34878D82A}">
                    <a16:rowId xmlns:a16="http://schemas.microsoft.com/office/drawing/2014/main" val="2249184956"/>
                  </a:ext>
                </a:extLst>
              </a:tr>
            </a:tbl>
          </a:graphicData>
        </a:graphic>
      </p:graphicFrame>
      <p:pic>
        <p:nvPicPr>
          <p:cNvPr id="8" name="Picture 7"/>
          <p:cNvPicPr>
            <a:picLocks noChangeAspect="1"/>
          </p:cNvPicPr>
          <p:nvPr/>
        </p:nvPicPr>
        <p:blipFill rotWithShape="1">
          <a:blip r:embed="rId2"/>
          <a:srcRect l="28407" t="23051" r="33358" b="20037"/>
          <a:stretch/>
        </p:blipFill>
        <p:spPr>
          <a:xfrm>
            <a:off x="2585380" y="4266571"/>
            <a:ext cx="769901" cy="785444"/>
          </a:xfrm>
          <a:prstGeom prst="rect">
            <a:avLst/>
          </a:prstGeom>
        </p:spPr>
      </p:pic>
      <p:pic>
        <p:nvPicPr>
          <p:cNvPr id="10" name="Picture 9"/>
          <p:cNvPicPr>
            <a:picLocks noChangeAspect="1"/>
          </p:cNvPicPr>
          <p:nvPr/>
        </p:nvPicPr>
        <p:blipFill rotWithShape="1">
          <a:blip r:embed="rId3"/>
          <a:srcRect l="29129" t="24034" r="34735" b="25511"/>
          <a:stretch/>
        </p:blipFill>
        <p:spPr>
          <a:xfrm>
            <a:off x="2573295" y="6033704"/>
            <a:ext cx="775785" cy="800680"/>
          </a:xfrm>
          <a:prstGeom prst="rect">
            <a:avLst/>
          </a:prstGeom>
        </p:spPr>
      </p:pic>
      <p:pic>
        <p:nvPicPr>
          <p:cNvPr id="11" name="Picture 10"/>
          <p:cNvPicPr>
            <a:picLocks noChangeAspect="1"/>
          </p:cNvPicPr>
          <p:nvPr/>
        </p:nvPicPr>
        <p:blipFill rotWithShape="1">
          <a:blip r:embed="rId4"/>
          <a:srcRect l="27235" t="21307" r="32387" b="21875"/>
          <a:stretch/>
        </p:blipFill>
        <p:spPr>
          <a:xfrm>
            <a:off x="2585380" y="5172101"/>
            <a:ext cx="763700" cy="861203"/>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261564200"/>
              </p:ext>
            </p:extLst>
          </p:nvPr>
        </p:nvGraphicFramePr>
        <p:xfrm>
          <a:off x="3437299" y="5042267"/>
          <a:ext cx="3381329" cy="934529"/>
        </p:xfrm>
        <a:graphic>
          <a:graphicData uri="http://schemas.openxmlformats.org/drawingml/2006/table">
            <a:tbl>
              <a:tblPr firstRow="1" bandRow="1">
                <a:tableStyleId>{21E4AEA4-8DFA-4A89-87EB-49C32662AFE0}</a:tableStyleId>
              </a:tblPr>
              <a:tblGrid>
                <a:gridCol w="3381329">
                  <a:extLst>
                    <a:ext uri="{9D8B030D-6E8A-4147-A177-3AD203B41FA5}">
                      <a16:colId xmlns:a16="http://schemas.microsoft.com/office/drawing/2014/main" val="4031390204"/>
                    </a:ext>
                  </a:extLst>
                </a:gridCol>
              </a:tblGrid>
              <a:tr h="233489">
                <a:tc>
                  <a:txBody>
                    <a:bodyPr/>
                    <a:lstStyle/>
                    <a:p>
                      <a:pPr algn="ctr"/>
                      <a:r>
                        <a:rPr lang="en-GB" sz="800" dirty="0" smtClean="0"/>
                        <a:t>7.  Causes </a:t>
                      </a:r>
                      <a:r>
                        <a:rPr lang="en-GB" sz="800" dirty="0"/>
                        <a:t>of Earthquakes</a:t>
                      </a:r>
                      <a:endParaRPr lang="en-GB" sz="800" dirty="0">
                        <a:latin typeface="+mn-lt"/>
                      </a:endParaRPr>
                    </a:p>
                  </a:txBody>
                  <a:tcPr/>
                </a:tc>
                <a:extLst>
                  <a:ext uri="{0D108BD9-81ED-4DB2-BD59-A6C34878D82A}">
                    <a16:rowId xmlns:a16="http://schemas.microsoft.com/office/drawing/2014/main" val="3751818673"/>
                  </a:ext>
                </a:extLst>
              </a:tr>
              <a:tr h="370840">
                <a:tc>
                  <a:txBody>
                    <a:bodyPr/>
                    <a:lstStyle/>
                    <a:p>
                      <a:pPr algn="l">
                        <a:spcBef>
                          <a:spcPct val="50000"/>
                        </a:spcBef>
                        <a:defRPr/>
                      </a:pPr>
                      <a:r>
                        <a:rPr lang="en-GB" altLang="en-US" sz="800" dirty="0"/>
                        <a:t>Earthquakes are caused when two plates become </a:t>
                      </a:r>
                      <a:r>
                        <a:rPr lang="en-GB" altLang="en-US" sz="800" b="1" u="sng" dirty="0"/>
                        <a:t>locked</a:t>
                      </a:r>
                      <a:r>
                        <a:rPr lang="en-GB" altLang="en-US" sz="800" b="1" dirty="0"/>
                        <a:t> </a:t>
                      </a:r>
                      <a:r>
                        <a:rPr lang="en-GB" altLang="en-US" sz="800" dirty="0"/>
                        <a:t>causing </a:t>
                      </a:r>
                      <a:r>
                        <a:rPr lang="en-GB" altLang="en-US" sz="800" b="1" u="sng" dirty="0"/>
                        <a:t>friction</a:t>
                      </a:r>
                      <a:r>
                        <a:rPr lang="en-GB" altLang="en-US" sz="800" u="none" dirty="0"/>
                        <a:t> to </a:t>
                      </a:r>
                      <a:r>
                        <a:rPr lang="en-GB" altLang="en-US" sz="800" dirty="0"/>
                        <a:t>build up. From this </a:t>
                      </a:r>
                      <a:r>
                        <a:rPr lang="en-GB" altLang="en-US" sz="800" b="1" u="sng" dirty="0"/>
                        <a:t>stress</a:t>
                      </a:r>
                      <a:r>
                        <a:rPr lang="en-GB" altLang="en-US" sz="800" dirty="0"/>
                        <a:t>, the </a:t>
                      </a:r>
                      <a:r>
                        <a:rPr lang="en-GB" altLang="en-US" sz="800" b="1" u="sng" dirty="0"/>
                        <a:t>pressure</a:t>
                      </a:r>
                      <a:r>
                        <a:rPr lang="en-GB" altLang="en-US" sz="800" dirty="0"/>
                        <a:t> will eventually be released, triggering the plates to move into a new position.  This movement causes energy in the form of </a:t>
                      </a:r>
                      <a:r>
                        <a:rPr lang="en-GB" altLang="en-US" sz="800" b="1" u="sng" dirty="0"/>
                        <a:t>seismic waves</a:t>
                      </a:r>
                      <a:r>
                        <a:rPr lang="en-GB" altLang="en-US" sz="800" dirty="0"/>
                        <a:t>, to travel from the </a:t>
                      </a:r>
                      <a:r>
                        <a:rPr lang="en-GB" altLang="en-US" sz="800" b="1" u="sng" dirty="0"/>
                        <a:t>focus</a:t>
                      </a:r>
                      <a:r>
                        <a:rPr lang="en-GB" altLang="en-US" sz="800" dirty="0"/>
                        <a:t> towards the </a:t>
                      </a:r>
                      <a:r>
                        <a:rPr lang="en-GB" altLang="en-US" sz="800" b="1" u="sng" dirty="0"/>
                        <a:t>epicentre</a:t>
                      </a:r>
                      <a:r>
                        <a:rPr lang="en-GB" altLang="en-US" sz="800" dirty="0"/>
                        <a:t>. As a result, the crust vibrates triggering an earthquake.</a:t>
                      </a:r>
                      <a:endParaRPr lang="en-GB" altLang="en-US" sz="800" dirty="0">
                        <a:latin typeface="+mn-lt"/>
                      </a:endParaRPr>
                    </a:p>
                  </a:txBody>
                  <a:tcPr/>
                </a:tc>
                <a:extLst>
                  <a:ext uri="{0D108BD9-81ED-4DB2-BD59-A6C34878D82A}">
                    <a16:rowId xmlns:a16="http://schemas.microsoft.com/office/drawing/2014/main" val="4169698042"/>
                  </a:ext>
                </a:extLst>
              </a:tr>
            </a:tbl>
          </a:graphicData>
        </a:graphic>
      </p:graphicFrame>
      <p:pic>
        <p:nvPicPr>
          <p:cNvPr id="15" name="Picture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80368" y="5973039"/>
            <a:ext cx="910813" cy="861345"/>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92780282"/>
              </p:ext>
            </p:extLst>
          </p:nvPr>
        </p:nvGraphicFramePr>
        <p:xfrm>
          <a:off x="3437299" y="6010089"/>
          <a:ext cx="2375559" cy="824295"/>
        </p:xfrm>
        <a:graphic>
          <a:graphicData uri="http://schemas.openxmlformats.org/drawingml/2006/table">
            <a:tbl>
              <a:tblPr firstRow="1" bandRow="1">
                <a:tableStyleId>{7DF18680-E054-41AD-8BC1-D1AEF772440D}</a:tableStyleId>
              </a:tblPr>
              <a:tblGrid>
                <a:gridCol w="2375559">
                  <a:extLst>
                    <a:ext uri="{9D8B030D-6E8A-4147-A177-3AD203B41FA5}">
                      <a16:colId xmlns:a16="http://schemas.microsoft.com/office/drawing/2014/main" val="124995289"/>
                    </a:ext>
                  </a:extLst>
                </a:gridCol>
              </a:tblGrid>
              <a:tr h="318477">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altLang="en-US" sz="700" b="0" dirty="0">
                          <a:solidFill>
                            <a:schemeClr val="tx1"/>
                          </a:solidFill>
                        </a:rPr>
                        <a:t>The point directly above the focus, where the seismic waves reach first, is called the </a:t>
                      </a:r>
                      <a:r>
                        <a:rPr lang="en-GB" altLang="en-US" sz="700" b="1" dirty="0">
                          <a:solidFill>
                            <a:srgbClr val="FF0000"/>
                          </a:solidFill>
                        </a:rPr>
                        <a:t>EPICENTRE</a:t>
                      </a:r>
                      <a:r>
                        <a:rPr lang="en-GB" altLang="en-US" sz="700" b="0" dirty="0">
                          <a:solidFill>
                            <a:schemeClr val="tx1"/>
                          </a:solidFill>
                        </a:rPr>
                        <a:t>.</a:t>
                      </a:r>
                    </a:p>
                  </a:txBody>
                  <a:tcPr>
                    <a:solidFill>
                      <a:schemeClr val="accent2">
                        <a:lumMod val="40000"/>
                        <a:lumOff val="60000"/>
                      </a:schemeClr>
                    </a:solidFill>
                  </a:tcPr>
                </a:tc>
                <a:extLst>
                  <a:ext uri="{0D108BD9-81ED-4DB2-BD59-A6C34878D82A}">
                    <a16:rowId xmlns:a16="http://schemas.microsoft.com/office/drawing/2014/main" val="1869902671"/>
                  </a:ext>
                </a:extLst>
              </a:tr>
              <a:tr h="252909">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altLang="en-US" sz="700" b="1" dirty="0">
                          <a:solidFill>
                            <a:srgbClr val="FF0000"/>
                          </a:solidFill>
                        </a:rPr>
                        <a:t>SEISMIC WAVES </a:t>
                      </a:r>
                      <a:r>
                        <a:rPr lang="en-GB" altLang="en-US" sz="700" dirty="0"/>
                        <a:t>(energy waves) travel out from the focus.  </a:t>
                      </a:r>
                      <a:endParaRPr lang="en-GB" altLang="en-US" sz="700" b="1"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3107004652"/>
                  </a:ext>
                </a:extLst>
              </a:tr>
              <a:tr h="252909">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altLang="en-US" sz="700" dirty="0"/>
                        <a:t>The point at which pressure is released is called the</a:t>
                      </a:r>
                      <a:r>
                        <a:rPr lang="en-GB" altLang="en-US" sz="700" b="1" dirty="0"/>
                        <a:t> </a:t>
                      </a:r>
                      <a:r>
                        <a:rPr lang="en-GB" altLang="en-US" sz="700" b="1" dirty="0">
                          <a:solidFill>
                            <a:srgbClr val="FF0000"/>
                          </a:solidFill>
                        </a:rPr>
                        <a:t>FOCUS</a:t>
                      </a:r>
                      <a:r>
                        <a:rPr lang="en-GB" altLang="en-US" sz="700" dirty="0"/>
                        <a:t>. </a:t>
                      </a:r>
                      <a:endParaRPr lang="en-GB" altLang="en-US" sz="700" b="1" dirty="0"/>
                    </a:p>
                  </a:txBody>
                  <a:tcPr>
                    <a:solidFill>
                      <a:schemeClr val="accent2">
                        <a:lumMod val="40000"/>
                        <a:lumOff val="60000"/>
                      </a:schemeClr>
                    </a:solidFill>
                  </a:tcPr>
                </a:tc>
                <a:extLst>
                  <a:ext uri="{0D108BD9-81ED-4DB2-BD59-A6C34878D82A}">
                    <a16:rowId xmlns:a16="http://schemas.microsoft.com/office/drawing/2014/main" val="3443076149"/>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049797988"/>
              </p:ext>
            </p:extLst>
          </p:nvPr>
        </p:nvGraphicFramePr>
        <p:xfrm>
          <a:off x="2586572" y="9796"/>
          <a:ext cx="4275189" cy="1865840"/>
        </p:xfrm>
        <a:graphic>
          <a:graphicData uri="http://schemas.openxmlformats.org/drawingml/2006/table">
            <a:tbl>
              <a:tblPr firstRow="1" firstCol="1" bandRow="1">
                <a:tableStyleId>{21E4AEA4-8DFA-4A89-87EB-49C32662AFE0}</a:tableStyleId>
              </a:tblPr>
              <a:tblGrid>
                <a:gridCol w="694199">
                  <a:extLst>
                    <a:ext uri="{9D8B030D-6E8A-4147-A177-3AD203B41FA5}">
                      <a16:colId xmlns:a16="http://schemas.microsoft.com/office/drawing/2014/main" val="2845525706"/>
                    </a:ext>
                  </a:extLst>
                </a:gridCol>
                <a:gridCol w="1790495">
                  <a:extLst>
                    <a:ext uri="{9D8B030D-6E8A-4147-A177-3AD203B41FA5}">
                      <a16:colId xmlns:a16="http://schemas.microsoft.com/office/drawing/2014/main" val="2085550518"/>
                    </a:ext>
                  </a:extLst>
                </a:gridCol>
                <a:gridCol w="1790495">
                  <a:extLst>
                    <a:ext uri="{9D8B030D-6E8A-4147-A177-3AD203B41FA5}">
                      <a16:colId xmlns:a16="http://schemas.microsoft.com/office/drawing/2014/main" val="997290261"/>
                    </a:ext>
                  </a:extLst>
                </a:gridCol>
              </a:tblGrid>
              <a:tr h="222536">
                <a:tc gridSpan="3">
                  <a:txBody>
                    <a:bodyPr/>
                    <a:lstStyle/>
                    <a:p>
                      <a:pPr marL="0" marR="0" indent="0" algn="ctr" defTabSz="1280160" rtl="0" eaLnBrk="1" fontAlgn="auto" latinLnBrk="0" hangingPunct="1">
                        <a:lnSpc>
                          <a:spcPct val="115000"/>
                        </a:lnSpc>
                        <a:spcBef>
                          <a:spcPts val="0"/>
                        </a:spcBef>
                        <a:spcAft>
                          <a:spcPts val="0"/>
                        </a:spcAft>
                        <a:buClrTx/>
                        <a:buSzTx/>
                        <a:buFontTx/>
                        <a:buNone/>
                        <a:tabLst/>
                        <a:defRPr/>
                      </a:pPr>
                      <a:r>
                        <a:rPr lang="en-GB" sz="800" u="none" dirty="0" smtClean="0"/>
                        <a:t>5.  Volcanic </a:t>
                      </a:r>
                      <a:r>
                        <a:rPr lang="en-GB" sz="800" u="none" dirty="0"/>
                        <a:t>Hazards</a:t>
                      </a:r>
                    </a:p>
                  </a:txBody>
                  <a:tcPr marL="49358" marR="49358" marT="0" marB="0" anchor="ctr">
                    <a:solidFill>
                      <a:schemeClr val="accent2"/>
                    </a:solidFill>
                  </a:tcPr>
                </a:tc>
                <a:tc hMerge="1">
                  <a:txBody>
                    <a:bodyPr/>
                    <a:lstStyle/>
                    <a:p>
                      <a:pPr algn="l">
                        <a:lnSpc>
                          <a:spcPct val="115000"/>
                        </a:lnSpc>
                        <a:spcAft>
                          <a:spcPts val="0"/>
                        </a:spcAft>
                      </a:pPr>
                      <a:endParaRPr lang="en-GB"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tc hMerge="1">
                  <a:txBody>
                    <a:bodyPr/>
                    <a:lstStyle/>
                    <a:p>
                      <a:pPr marL="0" marR="0" indent="0" algn="ctr" defTabSz="1280160" rtl="0" eaLnBrk="1" fontAlgn="auto" latinLnBrk="0" hangingPunct="1">
                        <a:lnSpc>
                          <a:spcPct val="115000"/>
                        </a:lnSpc>
                        <a:spcBef>
                          <a:spcPts val="0"/>
                        </a:spcBef>
                        <a:spcAft>
                          <a:spcPts val="0"/>
                        </a:spcAft>
                        <a:buClrTx/>
                        <a:buSzTx/>
                        <a:buFontTx/>
                        <a:buNone/>
                        <a:tabLst/>
                        <a:defRPr/>
                      </a:pPr>
                      <a:endParaRPr lang="en-GB" sz="800" u="none" dirty="0"/>
                    </a:p>
                  </a:txBody>
                  <a:tcPr marL="49358" marR="49358" marT="0" marB="0" anchor="ctr">
                    <a:solidFill>
                      <a:schemeClr val="accent2"/>
                    </a:solidFill>
                  </a:tcPr>
                </a:tc>
                <a:extLst>
                  <a:ext uri="{0D108BD9-81ED-4DB2-BD59-A6C34878D82A}">
                    <a16:rowId xmlns:a16="http://schemas.microsoft.com/office/drawing/2014/main" val="372102128"/>
                  </a:ext>
                </a:extLst>
              </a:tr>
              <a:tr h="297847">
                <a:tc>
                  <a:txBody>
                    <a:bodyPr/>
                    <a:lstStyle/>
                    <a:p>
                      <a:pPr algn="l">
                        <a:lnSpc>
                          <a:spcPct val="115000"/>
                        </a:lnSpc>
                        <a:spcAft>
                          <a:spcPts val="0"/>
                        </a:spcAft>
                      </a:pPr>
                      <a:r>
                        <a:rPr lang="en-GB" sz="800" dirty="0">
                          <a:solidFill>
                            <a:schemeClr val="tx1"/>
                          </a:solidFill>
                          <a:effectLst/>
                        </a:rPr>
                        <a:t>Ash cloud</a:t>
                      </a:r>
                      <a:endParaRPr lang="en-GB"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nchor="ctr">
                    <a:solidFill>
                      <a:schemeClr val="accent2">
                        <a:lumMod val="60000"/>
                        <a:lumOff val="40000"/>
                      </a:schemeClr>
                    </a:solidFill>
                  </a:tcPr>
                </a:tc>
                <a:tc>
                  <a:txBody>
                    <a:bodyPr/>
                    <a:lstStyle/>
                    <a:p>
                      <a:pPr algn="l">
                        <a:lnSpc>
                          <a:spcPct val="115000"/>
                        </a:lnSpc>
                        <a:spcAft>
                          <a:spcPts val="0"/>
                        </a:spcAft>
                      </a:pPr>
                      <a:r>
                        <a:rPr lang="en-GB" sz="800" dirty="0">
                          <a:effectLst/>
                        </a:rPr>
                        <a:t>Small pieces of pulverised rock and glass which are thrown into the atmosphere.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tc rowSpan="5">
                  <a:txBody>
                    <a:bodyPr/>
                    <a:lstStyle/>
                    <a:p>
                      <a:pPr algn="l">
                        <a:lnSpc>
                          <a:spcPct val="115000"/>
                        </a:lnSpc>
                        <a:spcAft>
                          <a:spcPts val="0"/>
                        </a:spcAft>
                      </a:pP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extLst>
                  <a:ext uri="{0D108BD9-81ED-4DB2-BD59-A6C34878D82A}">
                    <a16:rowId xmlns:a16="http://schemas.microsoft.com/office/drawing/2014/main" val="3660049803"/>
                  </a:ext>
                </a:extLst>
              </a:tr>
              <a:tr h="297847">
                <a:tc>
                  <a:txBody>
                    <a:bodyPr/>
                    <a:lstStyle/>
                    <a:p>
                      <a:pPr algn="l">
                        <a:lnSpc>
                          <a:spcPct val="115000"/>
                        </a:lnSpc>
                        <a:spcAft>
                          <a:spcPts val="0"/>
                        </a:spcAft>
                      </a:pPr>
                      <a:r>
                        <a:rPr lang="en-GB" sz="800" dirty="0">
                          <a:solidFill>
                            <a:schemeClr val="tx1"/>
                          </a:solidFill>
                          <a:effectLst/>
                        </a:rPr>
                        <a:t>Gas</a:t>
                      </a:r>
                      <a:endParaRPr lang="en-GB"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nchor="ctr">
                    <a:solidFill>
                      <a:schemeClr val="accent2">
                        <a:lumMod val="60000"/>
                        <a:lumOff val="40000"/>
                      </a:schemeClr>
                    </a:solidFill>
                  </a:tcPr>
                </a:tc>
                <a:tc>
                  <a:txBody>
                    <a:bodyPr/>
                    <a:lstStyle/>
                    <a:p>
                      <a:pPr algn="l">
                        <a:lnSpc>
                          <a:spcPct val="115000"/>
                        </a:lnSpc>
                        <a:spcAft>
                          <a:spcPts val="0"/>
                        </a:spcAft>
                      </a:pPr>
                      <a:r>
                        <a:rPr lang="en-GB" sz="800" dirty="0">
                          <a:effectLst/>
                        </a:rPr>
                        <a:t>Sulphur dioxide, water vapour and carbon dioxide come out of the volcano.</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tc vMerge="1">
                  <a:txBody>
                    <a:bodyPr/>
                    <a:lstStyle/>
                    <a:p>
                      <a:pPr algn="l">
                        <a:lnSpc>
                          <a:spcPct val="115000"/>
                        </a:lnSpc>
                        <a:spcAft>
                          <a:spcPts val="0"/>
                        </a:spcAft>
                      </a:pP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extLst>
                  <a:ext uri="{0D108BD9-81ED-4DB2-BD59-A6C34878D82A}">
                    <a16:rowId xmlns:a16="http://schemas.microsoft.com/office/drawing/2014/main" val="1538470440"/>
                  </a:ext>
                </a:extLst>
              </a:tr>
              <a:tr h="297847">
                <a:tc>
                  <a:txBody>
                    <a:bodyPr/>
                    <a:lstStyle/>
                    <a:p>
                      <a:pPr algn="l">
                        <a:lnSpc>
                          <a:spcPct val="115000"/>
                        </a:lnSpc>
                        <a:spcAft>
                          <a:spcPts val="0"/>
                        </a:spcAft>
                      </a:pPr>
                      <a:r>
                        <a:rPr lang="en-GB" sz="800" dirty="0">
                          <a:solidFill>
                            <a:schemeClr val="tx1"/>
                          </a:solidFill>
                          <a:effectLst/>
                        </a:rPr>
                        <a:t>Lahar</a:t>
                      </a:r>
                      <a:endParaRPr lang="en-GB"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nchor="ctr">
                    <a:solidFill>
                      <a:schemeClr val="accent2">
                        <a:lumMod val="60000"/>
                        <a:lumOff val="40000"/>
                      </a:schemeClr>
                    </a:solidFill>
                  </a:tcPr>
                </a:tc>
                <a:tc>
                  <a:txBody>
                    <a:bodyPr/>
                    <a:lstStyle/>
                    <a:p>
                      <a:pPr algn="l">
                        <a:lnSpc>
                          <a:spcPct val="115000"/>
                        </a:lnSpc>
                        <a:spcAft>
                          <a:spcPts val="0"/>
                        </a:spcAft>
                      </a:pPr>
                      <a:r>
                        <a:rPr lang="en-GB" sz="800" dirty="0">
                          <a:effectLst/>
                        </a:rPr>
                        <a:t>A volcanic mudflow which usually runs down a valley side on the volcano.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tc vMerge="1">
                  <a:txBody>
                    <a:bodyPr/>
                    <a:lstStyle/>
                    <a:p>
                      <a:pPr algn="l">
                        <a:lnSpc>
                          <a:spcPct val="115000"/>
                        </a:lnSpc>
                        <a:spcAft>
                          <a:spcPts val="0"/>
                        </a:spcAft>
                      </a:pP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extLst>
                  <a:ext uri="{0D108BD9-81ED-4DB2-BD59-A6C34878D82A}">
                    <a16:rowId xmlns:a16="http://schemas.microsoft.com/office/drawing/2014/main" val="494017905"/>
                  </a:ext>
                </a:extLst>
              </a:tr>
              <a:tr h="446772">
                <a:tc>
                  <a:txBody>
                    <a:bodyPr/>
                    <a:lstStyle/>
                    <a:p>
                      <a:pPr algn="l">
                        <a:lnSpc>
                          <a:spcPct val="115000"/>
                        </a:lnSpc>
                        <a:spcAft>
                          <a:spcPts val="0"/>
                        </a:spcAft>
                      </a:pPr>
                      <a:r>
                        <a:rPr lang="en-GB" sz="800" dirty="0">
                          <a:solidFill>
                            <a:schemeClr val="tx1"/>
                          </a:solidFill>
                          <a:effectLst/>
                        </a:rPr>
                        <a:t>Pyroclastic flow</a:t>
                      </a:r>
                      <a:endParaRPr lang="en-GB"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nchor="ctr">
                    <a:solidFill>
                      <a:schemeClr val="accent2">
                        <a:lumMod val="60000"/>
                        <a:lumOff val="40000"/>
                      </a:schemeClr>
                    </a:solidFill>
                  </a:tcPr>
                </a:tc>
                <a:tc>
                  <a:txBody>
                    <a:bodyPr/>
                    <a:lstStyle/>
                    <a:p>
                      <a:pPr algn="l">
                        <a:lnSpc>
                          <a:spcPct val="115000"/>
                        </a:lnSpc>
                        <a:spcAft>
                          <a:spcPts val="0"/>
                        </a:spcAft>
                      </a:pPr>
                      <a:r>
                        <a:rPr lang="en-GB" sz="800" dirty="0">
                          <a:effectLst/>
                        </a:rPr>
                        <a:t>A fast moving current of super-heated gas and ash (1000</a:t>
                      </a:r>
                      <a:r>
                        <a:rPr lang="en-GB" sz="800" baseline="30000" dirty="0">
                          <a:effectLst/>
                        </a:rPr>
                        <a:t>o</a:t>
                      </a:r>
                      <a:r>
                        <a:rPr lang="en-GB" sz="800" dirty="0">
                          <a:effectLst/>
                        </a:rPr>
                        <a:t>C). They travel at 450mph.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tc vMerge="1">
                  <a:txBody>
                    <a:bodyPr/>
                    <a:lstStyle/>
                    <a:p>
                      <a:pPr algn="l">
                        <a:lnSpc>
                          <a:spcPct val="115000"/>
                        </a:lnSpc>
                        <a:spcAft>
                          <a:spcPts val="0"/>
                        </a:spcAft>
                      </a:pP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extLst>
                  <a:ext uri="{0D108BD9-81ED-4DB2-BD59-A6C34878D82A}">
                    <a16:rowId xmlns:a16="http://schemas.microsoft.com/office/drawing/2014/main" val="2143365449"/>
                  </a:ext>
                </a:extLst>
              </a:tr>
              <a:tr h="302991">
                <a:tc>
                  <a:txBody>
                    <a:bodyPr/>
                    <a:lstStyle/>
                    <a:p>
                      <a:pPr algn="l">
                        <a:lnSpc>
                          <a:spcPct val="115000"/>
                        </a:lnSpc>
                        <a:spcAft>
                          <a:spcPts val="0"/>
                        </a:spcAft>
                      </a:pPr>
                      <a:r>
                        <a:rPr lang="en-GB" sz="800" dirty="0">
                          <a:solidFill>
                            <a:schemeClr val="tx1"/>
                          </a:solidFill>
                          <a:effectLst/>
                        </a:rPr>
                        <a:t>Volcanic bomb</a:t>
                      </a:r>
                      <a:endParaRPr lang="en-GB"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nchor="ctr">
                    <a:solidFill>
                      <a:schemeClr val="accent2">
                        <a:lumMod val="60000"/>
                        <a:lumOff val="40000"/>
                      </a:schemeClr>
                    </a:solidFill>
                  </a:tcPr>
                </a:tc>
                <a:tc>
                  <a:txBody>
                    <a:bodyPr/>
                    <a:lstStyle/>
                    <a:p>
                      <a:pPr algn="l">
                        <a:lnSpc>
                          <a:spcPct val="115000"/>
                        </a:lnSpc>
                        <a:spcAft>
                          <a:spcPts val="0"/>
                        </a:spcAft>
                      </a:pPr>
                      <a:r>
                        <a:rPr lang="en-GB" sz="800" dirty="0">
                          <a:effectLst/>
                        </a:rPr>
                        <a:t>A thick (viscous) lava fragment that is ejected from the volcano.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tc vMerge="1">
                  <a:txBody>
                    <a:bodyPr/>
                    <a:lstStyle/>
                    <a:p>
                      <a:pPr algn="l">
                        <a:lnSpc>
                          <a:spcPct val="115000"/>
                        </a:lnSpc>
                        <a:spcAft>
                          <a:spcPts val="0"/>
                        </a:spcAft>
                      </a:pP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9358" marR="49358" marT="0" marB="0"/>
                </a:tc>
                <a:extLst>
                  <a:ext uri="{0D108BD9-81ED-4DB2-BD59-A6C34878D82A}">
                    <a16:rowId xmlns:a16="http://schemas.microsoft.com/office/drawing/2014/main" val="247257833"/>
                  </a:ext>
                </a:extLst>
              </a:tr>
            </a:tbl>
          </a:graphicData>
        </a:graphic>
      </p:graphicFrame>
      <p:cxnSp>
        <p:nvCxnSpPr>
          <p:cNvPr id="17" name="Straight Arrow Connector 16"/>
          <p:cNvCxnSpPr>
            <a:cxnSpLocks/>
          </p:cNvCxnSpPr>
          <p:nvPr/>
        </p:nvCxnSpPr>
        <p:spPr>
          <a:xfrm>
            <a:off x="5789348" y="6168788"/>
            <a:ext cx="459901" cy="1580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793358" y="6360145"/>
            <a:ext cx="206307" cy="1268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V="1">
            <a:off x="5789348" y="6542201"/>
            <a:ext cx="459901" cy="1719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Table 25"/>
          <p:cNvGraphicFramePr>
            <a:graphicFrameLocks noGrp="1"/>
          </p:cNvGraphicFramePr>
          <p:nvPr>
            <p:extLst>
              <p:ext uri="{D42A27DB-BD31-4B8C-83A1-F6EECF244321}">
                <p14:modId xmlns:p14="http://schemas.microsoft.com/office/powerpoint/2010/main" val="1644540483"/>
              </p:ext>
            </p:extLst>
          </p:nvPr>
        </p:nvGraphicFramePr>
        <p:xfrm>
          <a:off x="6856887" y="2102377"/>
          <a:ext cx="3049114" cy="2552341"/>
        </p:xfrm>
        <a:graphic>
          <a:graphicData uri="http://schemas.openxmlformats.org/drawingml/2006/table">
            <a:tbl>
              <a:tblPr firstRow="1" bandRow="1">
                <a:tableStyleId>{21E4AEA4-8DFA-4A89-87EB-49C32662AFE0}</a:tableStyleId>
              </a:tblPr>
              <a:tblGrid>
                <a:gridCol w="3049114">
                  <a:extLst>
                    <a:ext uri="{9D8B030D-6E8A-4147-A177-3AD203B41FA5}">
                      <a16:colId xmlns:a16="http://schemas.microsoft.com/office/drawing/2014/main" val="978967787"/>
                    </a:ext>
                  </a:extLst>
                </a:gridCol>
              </a:tblGrid>
              <a:tr h="207421">
                <a:tc>
                  <a:txBody>
                    <a:bodyPr/>
                    <a:lstStyle/>
                    <a:p>
                      <a:pPr algn="ctr"/>
                      <a:r>
                        <a:rPr lang="en-GB" sz="800" dirty="0" smtClean="0"/>
                        <a:t>8.  Earthquake </a:t>
                      </a:r>
                      <a:r>
                        <a:rPr lang="en-GB" sz="800" dirty="0" smtClean="0"/>
                        <a:t>Management:</a:t>
                      </a:r>
                      <a:endParaRPr lang="en-GB" sz="800" dirty="0"/>
                    </a:p>
                  </a:txBody>
                  <a:tcPr/>
                </a:tc>
                <a:extLst>
                  <a:ext uri="{0D108BD9-81ED-4DB2-BD59-A6C34878D82A}">
                    <a16:rowId xmlns:a16="http://schemas.microsoft.com/office/drawing/2014/main" val="983607736"/>
                  </a:ext>
                </a:extLst>
              </a:tr>
              <a:tr h="192605">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700" b="1" u="none" dirty="0"/>
                        <a:t>PREDICTING</a:t>
                      </a:r>
                    </a:p>
                  </a:txBody>
                  <a:tcPr>
                    <a:solidFill>
                      <a:schemeClr val="accent2">
                        <a:lumMod val="60000"/>
                        <a:lumOff val="40000"/>
                      </a:schemeClr>
                    </a:solidFill>
                  </a:tcPr>
                </a:tc>
                <a:extLst>
                  <a:ext uri="{0D108BD9-81ED-4DB2-BD59-A6C34878D82A}">
                    <a16:rowId xmlns:a16="http://schemas.microsoft.com/office/drawing/2014/main" val="3732869186"/>
                  </a:ext>
                </a:extLst>
              </a:tr>
              <a:tr h="1155629">
                <a:tc>
                  <a:txBody>
                    <a:bodyPr/>
                    <a:lstStyle/>
                    <a:p>
                      <a:pPr>
                        <a:buNone/>
                      </a:pPr>
                      <a:r>
                        <a:rPr lang="en-GB" sz="800" b="1" u="none" dirty="0"/>
                        <a:t>Methods include:</a:t>
                      </a:r>
                    </a:p>
                    <a:p>
                      <a:pPr marL="171450" indent="-171450">
                        <a:buFont typeface="Arial" panose="020B0604020202020204" pitchFamily="34" charset="0"/>
                        <a:buChar char="•"/>
                      </a:pPr>
                      <a:r>
                        <a:rPr lang="en-GB" sz="800" dirty="0"/>
                        <a:t>Satellite surveying (tracks changes in the earth’s surface)</a:t>
                      </a:r>
                    </a:p>
                    <a:p>
                      <a:pPr marL="171450" indent="-171450">
                        <a:buFont typeface="Arial" panose="020B0604020202020204" pitchFamily="34" charset="0"/>
                        <a:buChar char="•"/>
                      </a:pPr>
                      <a:r>
                        <a:rPr lang="en-GB" sz="800" dirty="0"/>
                        <a:t>Laser reflector (surveys movement across fault lines)</a:t>
                      </a:r>
                    </a:p>
                    <a:p>
                      <a:pPr marL="171450" indent="-171450">
                        <a:buFont typeface="Arial" panose="020B0604020202020204" pitchFamily="34" charset="0"/>
                        <a:buChar char="•"/>
                      </a:pPr>
                      <a:r>
                        <a:rPr lang="en-GB" sz="800" dirty="0"/>
                        <a:t>Radon gas sensor (radon gas is released when plates move so this finds that)</a:t>
                      </a:r>
                    </a:p>
                    <a:p>
                      <a:pPr marL="171450" indent="-171450">
                        <a:buFont typeface="Arial" panose="020B0604020202020204" pitchFamily="34" charset="0"/>
                        <a:buChar char="•"/>
                      </a:pPr>
                      <a:r>
                        <a:rPr lang="en-GB" sz="800" dirty="0"/>
                        <a:t>Seismometer </a:t>
                      </a:r>
                    </a:p>
                    <a:p>
                      <a:pPr marL="171450" indent="-171450">
                        <a:buFont typeface="Arial" panose="020B0604020202020204" pitchFamily="34" charset="0"/>
                        <a:buChar char="•"/>
                      </a:pPr>
                      <a:r>
                        <a:rPr lang="en-GB" sz="800" dirty="0"/>
                        <a:t>Water table level (water levels fluctuate before an earthquake).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t>Scientists also use seismic records to predict when the next event will occur.</a:t>
                      </a:r>
                    </a:p>
                  </a:txBody>
                  <a:tcPr/>
                </a:tc>
                <a:extLst>
                  <a:ext uri="{0D108BD9-81ED-4DB2-BD59-A6C34878D82A}">
                    <a16:rowId xmlns:a16="http://schemas.microsoft.com/office/drawing/2014/main" val="2756524750"/>
                  </a:ext>
                </a:extLst>
              </a:tr>
              <a:tr h="19260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u="none" dirty="0"/>
                        <a:t>PROTECTION</a:t>
                      </a:r>
                    </a:p>
                  </a:txBody>
                  <a:tcPr>
                    <a:solidFill>
                      <a:schemeClr val="accent2">
                        <a:lumMod val="60000"/>
                        <a:lumOff val="40000"/>
                      </a:schemeClr>
                    </a:solidFill>
                  </a:tcPr>
                </a:tc>
                <a:extLst>
                  <a:ext uri="{0D108BD9-81ED-4DB2-BD59-A6C34878D82A}">
                    <a16:rowId xmlns:a16="http://schemas.microsoft.com/office/drawing/2014/main" val="2304730741"/>
                  </a:ext>
                </a:extLst>
              </a:tr>
              <a:tr h="738781">
                <a:tc>
                  <a:txBody>
                    <a:bodyPr/>
                    <a:lstStyle/>
                    <a:p>
                      <a:pPr>
                        <a:buNone/>
                      </a:pPr>
                      <a:r>
                        <a:rPr lang="en-GB" sz="800" b="1" dirty="0"/>
                        <a:t>You can’t stop earthquakes</a:t>
                      </a:r>
                      <a:r>
                        <a:rPr lang="en-GB" sz="800" dirty="0"/>
                        <a:t>, so earthquake-prone regions follow these three methods to reduce potential damage: </a:t>
                      </a:r>
                    </a:p>
                    <a:p>
                      <a:pPr marL="171450" indent="-171450">
                        <a:buFont typeface="Arial" panose="020B0604020202020204" pitchFamily="34" charset="0"/>
                        <a:buChar char="•"/>
                      </a:pPr>
                      <a:r>
                        <a:rPr lang="en-GB" sz="800" dirty="0"/>
                        <a:t>Building earthquake-resistant buildings</a:t>
                      </a:r>
                    </a:p>
                    <a:p>
                      <a:pPr marL="171450" indent="-171450">
                        <a:buFont typeface="Arial" panose="020B0604020202020204" pitchFamily="34" charset="0"/>
                        <a:buChar char="•"/>
                      </a:pPr>
                      <a:r>
                        <a:rPr lang="en-GB" sz="800" dirty="0"/>
                        <a:t>Raising public awareness </a:t>
                      </a:r>
                    </a:p>
                    <a:p>
                      <a:pPr marL="171450" indent="-171450">
                        <a:buFont typeface="Arial" panose="020B0604020202020204" pitchFamily="34" charset="0"/>
                        <a:buChar char="•"/>
                      </a:pPr>
                      <a:r>
                        <a:rPr lang="en-GB" sz="800" dirty="0"/>
                        <a:t>Improving earthquake prediction</a:t>
                      </a:r>
                    </a:p>
                  </a:txBody>
                  <a:tcPr/>
                </a:tc>
                <a:extLst>
                  <a:ext uri="{0D108BD9-81ED-4DB2-BD59-A6C34878D82A}">
                    <a16:rowId xmlns:a16="http://schemas.microsoft.com/office/drawing/2014/main" val="3081717397"/>
                  </a:ext>
                </a:extLst>
              </a:tr>
            </a:tbl>
          </a:graphicData>
        </a:graphic>
      </p:graphicFrame>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5828" y="255228"/>
            <a:ext cx="1699483" cy="1565237"/>
          </a:xfrm>
          <a:prstGeom prst="rect">
            <a:avLst/>
          </a:prstGeom>
        </p:spPr>
      </p:pic>
      <p:graphicFrame>
        <p:nvGraphicFramePr>
          <p:cNvPr id="32" name="Table 31"/>
          <p:cNvGraphicFramePr>
            <a:graphicFrameLocks noGrp="1"/>
          </p:cNvGraphicFramePr>
          <p:nvPr>
            <p:extLst>
              <p:ext uri="{D42A27DB-BD31-4B8C-83A1-F6EECF244321}">
                <p14:modId xmlns:p14="http://schemas.microsoft.com/office/powerpoint/2010/main" val="1169146786"/>
              </p:ext>
            </p:extLst>
          </p:nvPr>
        </p:nvGraphicFramePr>
        <p:xfrm>
          <a:off x="6861761" y="9395"/>
          <a:ext cx="3044240" cy="2051904"/>
        </p:xfrm>
        <a:graphic>
          <a:graphicData uri="http://schemas.openxmlformats.org/drawingml/2006/table">
            <a:tbl>
              <a:tblPr firstRow="1" bandRow="1">
                <a:tableStyleId>{21E4AEA4-8DFA-4A89-87EB-49C32662AFE0}</a:tableStyleId>
              </a:tblPr>
              <a:tblGrid>
                <a:gridCol w="1522120">
                  <a:extLst>
                    <a:ext uri="{9D8B030D-6E8A-4147-A177-3AD203B41FA5}">
                      <a16:colId xmlns:a16="http://schemas.microsoft.com/office/drawing/2014/main" val="3091445725"/>
                    </a:ext>
                  </a:extLst>
                </a:gridCol>
                <a:gridCol w="1522120">
                  <a:extLst>
                    <a:ext uri="{9D8B030D-6E8A-4147-A177-3AD203B41FA5}">
                      <a16:colId xmlns:a16="http://schemas.microsoft.com/office/drawing/2014/main" val="72750218"/>
                    </a:ext>
                  </a:extLst>
                </a:gridCol>
              </a:tblGrid>
              <a:tr h="224521">
                <a:tc gridSpan="2">
                  <a:txBody>
                    <a:bodyPr/>
                    <a:lstStyle/>
                    <a:p>
                      <a:pPr marL="0" marR="0" algn="ctr">
                        <a:spcBef>
                          <a:spcPts val="0"/>
                        </a:spcBef>
                        <a:spcAft>
                          <a:spcPts val="0"/>
                        </a:spcAft>
                      </a:pPr>
                      <a:r>
                        <a:rPr lang="en-GB" sz="800" dirty="0" smtClean="0">
                          <a:effectLst/>
                        </a:rPr>
                        <a:t>6.  Managing</a:t>
                      </a:r>
                      <a:r>
                        <a:rPr lang="en-GB" sz="800" baseline="0" dirty="0" smtClean="0">
                          <a:effectLst/>
                        </a:rPr>
                        <a:t> </a:t>
                      </a:r>
                      <a:r>
                        <a:rPr lang="en-GB" sz="800" baseline="0" dirty="0">
                          <a:effectLst/>
                        </a:rPr>
                        <a:t>Volcanic Eruptions</a:t>
                      </a:r>
                      <a:endParaRPr lang="en-GB" sz="800" dirty="0">
                        <a:solidFill>
                          <a:srgbClr val="FFFFFF"/>
                        </a:solidFill>
                        <a:effectLst/>
                        <a:latin typeface="+mn-lt"/>
                      </a:endParaRPr>
                    </a:p>
                  </a:txBody>
                  <a:tcPr marL="0" marR="0" marT="0" marB="0" anchor="ctr"/>
                </a:tc>
                <a:tc hMerge="1">
                  <a:txBody>
                    <a:bodyPr/>
                    <a:lstStyle/>
                    <a:p>
                      <a:pPr marL="0" marR="0" algn="ctr">
                        <a:spcBef>
                          <a:spcPts val="0"/>
                        </a:spcBef>
                        <a:spcAft>
                          <a:spcPts val="0"/>
                        </a:spcAft>
                      </a:pPr>
                      <a:endParaRPr lang="en-GB" sz="700">
                        <a:solidFill>
                          <a:srgbClr val="FFFFFF"/>
                        </a:solidFill>
                        <a:effectLst/>
                        <a:latin typeface="+mn-lt"/>
                      </a:endParaRPr>
                    </a:p>
                  </a:txBody>
                  <a:tcPr marL="0" marR="0" marT="0" marB="0" anchor="ctr"/>
                </a:tc>
                <a:extLst>
                  <a:ext uri="{0D108BD9-81ED-4DB2-BD59-A6C34878D82A}">
                    <a16:rowId xmlns:a16="http://schemas.microsoft.com/office/drawing/2014/main" val="186147131"/>
                  </a:ext>
                </a:extLst>
              </a:tr>
              <a:tr h="195968">
                <a:tc>
                  <a:txBody>
                    <a:bodyPr/>
                    <a:lstStyle/>
                    <a:p>
                      <a:pPr marL="0" marR="0" algn="ctr">
                        <a:spcBef>
                          <a:spcPts val="0"/>
                        </a:spcBef>
                        <a:spcAft>
                          <a:spcPts val="0"/>
                        </a:spcAft>
                      </a:pPr>
                      <a:r>
                        <a:rPr lang="en-GB" sz="800" b="1" dirty="0">
                          <a:effectLst/>
                        </a:rPr>
                        <a:t>Warning signs</a:t>
                      </a:r>
                      <a:endParaRPr lang="en-GB" sz="800" b="1" dirty="0">
                        <a:solidFill>
                          <a:schemeClr val="tx1"/>
                        </a:solidFill>
                        <a:effectLst/>
                        <a:latin typeface="+mn-lt"/>
                      </a:endParaRPr>
                    </a:p>
                  </a:txBody>
                  <a:tcPr marL="0" marR="0" marT="0" marB="0" anchor="ctr">
                    <a:solidFill>
                      <a:schemeClr val="accent2">
                        <a:lumMod val="60000"/>
                        <a:lumOff val="40000"/>
                      </a:schemeClr>
                    </a:solidFill>
                  </a:tcPr>
                </a:tc>
                <a:tc>
                  <a:txBody>
                    <a:bodyPr/>
                    <a:lstStyle/>
                    <a:p>
                      <a:pPr marL="0" marR="0" algn="ctr">
                        <a:spcBef>
                          <a:spcPts val="0"/>
                        </a:spcBef>
                        <a:spcAft>
                          <a:spcPts val="0"/>
                        </a:spcAft>
                      </a:pPr>
                      <a:r>
                        <a:rPr lang="en-GB" sz="800" b="1" dirty="0">
                          <a:effectLst/>
                        </a:rPr>
                        <a:t>Monitoring techniques</a:t>
                      </a:r>
                      <a:endParaRPr lang="en-GB" sz="800" b="1" dirty="0">
                        <a:solidFill>
                          <a:schemeClr val="tx1"/>
                        </a:solidFill>
                        <a:effectLst/>
                        <a:latin typeface="+mn-lt"/>
                      </a:endParaRPr>
                    </a:p>
                  </a:txBody>
                  <a:tcPr marL="0" marR="0" marT="0" marB="0" anchor="ctr">
                    <a:solidFill>
                      <a:schemeClr val="accent2">
                        <a:lumMod val="60000"/>
                        <a:lumOff val="40000"/>
                      </a:schemeClr>
                    </a:solidFill>
                  </a:tcPr>
                </a:tc>
                <a:extLst>
                  <a:ext uri="{0D108BD9-81ED-4DB2-BD59-A6C34878D82A}">
                    <a16:rowId xmlns:a16="http://schemas.microsoft.com/office/drawing/2014/main" val="18400367"/>
                  </a:ext>
                </a:extLst>
              </a:tr>
              <a:tr h="227662">
                <a:tc>
                  <a:txBody>
                    <a:bodyPr/>
                    <a:lstStyle/>
                    <a:p>
                      <a:pPr marL="0" marR="0" algn="ctr">
                        <a:spcBef>
                          <a:spcPts val="0"/>
                        </a:spcBef>
                        <a:spcAft>
                          <a:spcPts val="0"/>
                        </a:spcAft>
                      </a:pPr>
                      <a:r>
                        <a:rPr lang="en-GB" sz="800" u="none" dirty="0">
                          <a:effectLst/>
                        </a:rPr>
                        <a:t>Small earthquakes are caused as magma rises up.</a:t>
                      </a:r>
                      <a:endParaRPr lang="en-GB" sz="800" b="0" u="none" dirty="0">
                        <a:solidFill>
                          <a:srgbClr val="FFFFFF"/>
                        </a:solidFill>
                        <a:effectLst/>
                        <a:latin typeface="+mn-l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u="none" dirty="0">
                          <a:effectLst/>
                        </a:rPr>
                        <a:t>Seismometers are used to detect earthquakes.</a:t>
                      </a:r>
                      <a:endParaRPr lang="en-GB" sz="800" u="none" dirty="0">
                        <a:effectLst/>
                        <a:latin typeface="+mn-lt"/>
                      </a:endParaRPr>
                    </a:p>
                  </a:txBody>
                  <a:tcPr marL="0" marR="0" marT="0" marB="0" anchor="ctr"/>
                </a:tc>
                <a:extLst>
                  <a:ext uri="{0D108BD9-81ED-4DB2-BD59-A6C34878D82A}">
                    <a16:rowId xmlns:a16="http://schemas.microsoft.com/office/drawing/2014/main" val="3230053077"/>
                  </a:ext>
                </a:extLst>
              </a:tr>
              <a:tr h="227662">
                <a:tc>
                  <a:txBody>
                    <a:bodyPr/>
                    <a:lstStyle/>
                    <a:p>
                      <a:pPr marL="0" marR="0" algn="ctr">
                        <a:spcBef>
                          <a:spcPts val="0"/>
                        </a:spcBef>
                        <a:spcAft>
                          <a:spcPts val="0"/>
                        </a:spcAft>
                      </a:pPr>
                      <a:r>
                        <a:rPr lang="en-GB" sz="800" u="none" dirty="0">
                          <a:effectLst/>
                        </a:rPr>
                        <a:t>Temperatures around the volcano rise as activity increases.</a:t>
                      </a:r>
                      <a:endParaRPr lang="en-GB" sz="800" b="0" u="none" dirty="0">
                        <a:solidFill>
                          <a:srgbClr val="FFFFFF"/>
                        </a:solidFill>
                        <a:effectLst/>
                        <a:latin typeface="+mn-lt"/>
                      </a:endParaRPr>
                    </a:p>
                  </a:txBody>
                  <a:tcPr marL="0" marR="0" marT="0" marB="0" anchor="ctr"/>
                </a:tc>
                <a:tc>
                  <a:txBody>
                    <a:bodyPr/>
                    <a:lstStyle/>
                    <a:p>
                      <a:pPr marL="0" marR="0" algn="ctr">
                        <a:spcBef>
                          <a:spcPts val="0"/>
                        </a:spcBef>
                        <a:spcAft>
                          <a:spcPts val="0"/>
                        </a:spcAft>
                      </a:pPr>
                      <a:r>
                        <a:rPr lang="en-GB" sz="800" u="none" dirty="0">
                          <a:effectLst/>
                        </a:rPr>
                        <a:t>Thermal imaging and satellite cameras can be used to detect heat around a volcano.</a:t>
                      </a:r>
                      <a:endParaRPr lang="en-GB" sz="800" b="0" u="none" dirty="0">
                        <a:solidFill>
                          <a:srgbClr val="FFFFFF"/>
                        </a:solidFill>
                        <a:effectLst/>
                        <a:latin typeface="+mn-lt"/>
                      </a:endParaRPr>
                    </a:p>
                  </a:txBody>
                  <a:tcPr marL="0" marR="0" marT="0" marB="0" anchor="ctr"/>
                </a:tc>
                <a:extLst>
                  <a:ext uri="{0D108BD9-81ED-4DB2-BD59-A6C34878D82A}">
                    <a16:rowId xmlns:a16="http://schemas.microsoft.com/office/drawing/2014/main" val="3480190207"/>
                  </a:ext>
                </a:extLst>
              </a:tr>
              <a:tr h="227662">
                <a:tc>
                  <a:txBody>
                    <a:bodyPr/>
                    <a:lstStyle/>
                    <a:p>
                      <a:pPr marL="0" marR="0" algn="ctr">
                        <a:spcBef>
                          <a:spcPts val="0"/>
                        </a:spcBef>
                        <a:spcAft>
                          <a:spcPts val="0"/>
                        </a:spcAft>
                      </a:pPr>
                      <a:r>
                        <a:rPr lang="en-GB" sz="800" u="none" dirty="0">
                          <a:effectLst/>
                        </a:rPr>
                        <a:t>When a volcano is close to erupting it starts to release gases. </a:t>
                      </a:r>
                      <a:endParaRPr lang="en-GB" sz="800" b="0" u="none" dirty="0">
                        <a:solidFill>
                          <a:srgbClr val="FFFFFF"/>
                        </a:solidFill>
                        <a:effectLst/>
                        <a:latin typeface="+mn-lt"/>
                      </a:endParaRPr>
                    </a:p>
                  </a:txBody>
                  <a:tcPr marL="0" marR="0" marT="0" marB="0" anchor="ctr"/>
                </a:tc>
                <a:tc>
                  <a:txBody>
                    <a:bodyPr/>
                    <a:lstStyle/>
                    <a:p>
                      <a:pPr marL="0" marR="0" algn="ctr">
                        <a:spcBef>
                          <a:spcPts val="0"/>
                        </a:spcBef>
                        <a:spcAft>
                          <a:spcPts val="0"/>
                        </a:spcAft>
                      </a:pPr>
                      <a:r>
                        <a:rPr lang="en-GB" sz="800" u="none" dirty="0">
                          <a:effectLst/>
                        </a:rPr>
                        <a:t>Gas samples may be taken and chemical sensors used to measure sulphur levels.</a:t>
                      </a:r>
                      <a:endParaRPr lang="en-GB" sz="800" b="0" u="none" dirty="0">
                        <a:solidFill>
                          <a:srgbClr val="FFFFFF"/>
                        </a:solidFill>
                        <a:effectLst/>
                        <a:latin typeface="+mn-lt"/>
                      </a:endParaRPr>
                    </a:p>
                  </a:txBody>
                  <a:tcPr marL="0" marR="0" marT="0" marB="0" anchor="ctr"/>
                </a:tc>
                <a:extLst>
                  <a:ext uri="{0D108BD9-81ED-4DB2-BD59-A6C34878D82A}">
                    <a16:rowId xmlns:a16="http://schemas.microsoft.com/office/drawing/2014/main" val="2139952465"/>
                  </a:ext>
                </a:extLst>
              </a:tr>
              <a:tr h="168375">
                <a:tc gridSpan="2">
                  <a:txBody>
                    <a:bodyPr/>
                    <a:lstStyle/>
                    <a:p>
                      <a:pPr marL="0" marR="0" algn="ctr">
                        <a:spcBef>
                          <a:spcPts val="0"/>
                        </a:spcBef>
                        <a:spcAft>
                          <a:spcPts val="0"/>
                        </a:spcAft>
                      </a:pPr>
                      <a:r>
                        <a:rPr lang="en-GB" sz="800" b="1" dirty="0">
                          <a:effectLst/>
                        </a:rPr>
                        <a:t>Preparation</a:t>
                      </a:r>
                      <a:endParaRPr lang="en-GB" sz="800" b="1" dirty="0">
                        <a:solidFill>
                          <a:schemeClr val="tx1"/>
                        </a:solidFill>
                        <a:effectLst/>
                        <a:latin typeface="+mn-lt"/>
                      </a:endParaRPr>
                    </a:p>
                  </a:txBody>
                  <a:tcPr marL="0" marR="0" marT="0" marB="0" anchor="ctr">
                    <a:solidFill>
                      <a:schemeClr val="accent2">
                        <a:lumMod val="60000"/>
                        <a:lumOff val="40000"/>
                      </a:schemeClr>
                    </a:solidFill>
                  </a:tcPr>
                </a:tc>
                <a:tc hMerge="1">
                  <a:txBody>
                    <a:bodyPr/>
                    <a:lstStyle/>
                    <a:p>
                      <a:pPr marL="0" marR="0" algn="ctr">
                        <a:spcBef>
                          <a:spcPts val="0"/>
                        </a:spcBef>
                        <a:spcAft>
                          <a:spcPts val="0"/>
                        </a:spcAft>
                      </a:pPr>
                      <a:endParaRPr lang="en-GB" sz="700" dirty="0">
                        <a:solidFill>
                          <a:srgbClr val="FFFFFF"/>
                        </a:solidFill>
                        <a:effectLst/>
                        <a:latin typeface="+mn-lt"/>
                      </a:endParaRPr>
                    </a:p>
                  </a:txBody>
                  <a:tcPr marL="0" marR="0" marT="0" marB="0" anchor="ctr"/>
                </a:tc>
                <a:extLst>
                  <a:ext uri="{0D108BD9-81ED-4DB2-BD59-A6C34878D82A}">
                    <a16:rowId xmlns:a16="http://schemas.microsoft.com/office/drawing/2014/main" val="1482603487"/>
                  </a:ext>
                </a:extLst>
              </a:tr>
              <a:tr h="113830">
                <a:tc>
                  <a:txBody>
                    <a:bodyPr/>
                    <a:lstStyle/>
                    <a:p>
                      <a:pPr marL="0" marR="0" algn="ctr">
                        <a:spcBef>
                          <a:spcPts val="0"/>
                        </a:spcBef>
                        <a:spcAft>
                          <a:spcPts val="0"/>
                        </a:spcAft>
                      </a:pPr>
                      <a:r>
                        <a:rPr lang="en-GB" sz="800" u="none" kern="1200" dirty="0">
                          <a:effectLst/>
                        </a:rPr>
                        <a:t>Creating an exclusion zone around the volcano.</a:t>
                      </a:r>
                      <a:endParaRPr lang="en-GB" sz="800" b="0" u="none" dirty="0">
                        <a:solidFill>
                          <a:srgbClr val="FFFFFF"/>
                        </a:solidFill>
                        <a:effectLst/>
                        <a:latin typeface="+mn-lt"/>
                      </a:endParaRPr>
                    </a:p>
                  </a:txBody>
                  <a:tcPr marL="0" marR="0" marT="0" marB="0" anchor="ctr"/>
                </a:tc>
                <a:tc>
                  <a:txBody>
                    <a:bodyPr/>
                    <a:lstStyle/>
                    <a:p>
                      <a:pPr marL="0" marR="0" algn="ctr">
                        <a:spcBef>
                          <a:spcPts val="0"/>
                        </a:spcBef>
                        <a:spcAft>
                          <a:spcPts val="0"/>
                        </a:spcAft>
                      </a:pPr>
                      <a:r>
                        <a:rPr lang="en-GB" sz="800" u="none" kern="1200" dirty="0">
                          <a:effectLst/>
                        </a:rPr>
                        <a:t>Being ready and able to evacuate residents.</a:t>
                      </a:r>
                      <a:endParaRPr lang="en-GB" sz="800" b="0" u="none" dirty="0">
                        <a:solidFill>
                          <a:srgbClr val="FFFFFF"/>
                        </a:solidFill>
                        <a:effectLst/>
                        <a:latin typeface="+mn-lt"/>
                      </a:endParaRPr>
                    </a:p>
                  </a:txBody>
                  <a:tcPr marL="0" marR="0" marT="0" marB="0" anchor="ctr"/>
                </a:tc>
                <a:extLst>
                  <a:ext uri="{0D108BD9-81ED-4DB2-BD59-A6C34878D82A}">
                    <a16:rowId xmlns:a16="http://schemas.microsoft.com/office/drawing/2014/main" val="529523777"/>
                  </a:ext>
                </a:extLst>
              </a:tr>
              <a:tr h="227662">
                <a:tc>
                  <a:txBody>
                    <a:bodyPr/>
                    <a:lstStyle/>
                    <a:p>
                      <a:pPr marL="0" marR="0" algn="ctr">
                        <a:spcBef>
                          <a:spcPts val="0"/>
                        </a:spcBef>
                        <a:spcAft>
                          <a:spcPts val="0"/>
                        </a:spcAft>
                      </a:pPr>
                      <a:r>
                        <a:rPr lang="en-GB" sz="800" u="none" kern="1200" dirty="0">
                          <a:effectLst/>
                        </a:rPr>
                        <a:t>Having an emergency supply of basic provisions, such as food</a:t>
                      </a:r>
                      <a:endParaRPr lang="en-GB" sz="800" b="0" u="none" dirty="0">
                        <a:solidFill>
                          <a:srgbClr val="FFFFFF"/>
                        </a:solidFill>
                        <a:effectLst/>
                        <a:latin typeface="+mn-lt"/>
                      </a:endParaRPr>
                    </a:p>
                  </a:txBody>
                  <a:tcPr marL="0" marR="0" marT="0" marB="0" anchor="ctr"/>
                </a:tc>
                <a:tc>
                  <a:txBody>
                    <a:bodyPr/>
                    <a:lstStyle/>
                    <a:p>
                      <a:pPr marL="0" marR="0" algn="ctr">
                        <a:spcBef>
                          <a:spcPts val="0"/>
                        </a:spcBef>
                        <a:spcAft>
                          <a:spcPts val="0"/>
                        </a:spcAft>
                      </a:pPr>
                      <a:r>
                        <a:rPr lang="en-GB" sz="800" u="none" kern="1200" dirty="0">
                          <a:effectLst/>
                        </a:rPr>
                        <a:t>Trained emergency services and a good communication system.</a:t>
                      </a:r>
                      <a:endParaRPr lang="en-GB" sz="800" b="0" u="none" dirty="0">
                        <a:solidFill>
                          <a:srgbClr val="FFFFFF"/>
                        </a:solidFill>
                        <a:effectLst/>
                        <a:latin typeface="+mn-lt"/>
                      </a:endParaRPr>
                    </a:p>
                  </a:txBody>
                  <a:tcPr marL="0" marR="0" marT="0" marB="0" anchor="ctr"/>
                </a:tc>
                <a:extLst>
                  <a:ext uri="{0D108BD9-81ED-4DB2-BD59-A6C34878D82A}">
                    <a16:rowId xmlns:a16="http://schemas.microsoft.com/office/drawing/2014/main" val="1945601090"/>
                  </a:ext>
                </a:extLst>
              </a:tr>
            </a:tbl>
          </a:graphicData>
        </a:graphic>
      </p:graphicFrame>
      <p:pic>
        <p:nvPicPr>
          <p:cNvPr id="52" name="Picture 5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65758" y="2126134"/>
            <a:ext cx="497706" cy="576123"/>
          </a:xfrm>
          <a:prstGeom prst="rect">
            <a:avLst/>
          </a:prstGeom>
        </p:spPr>
      </p:pic>
      <p:sp>
        <p:nvSpPr>
          <p:cNvPr id="35" name="TextBox 34"/>
          <p:cNvSpPr txBox="1"/>
          <p:nvPr/>
        </p:nvSpPr>
        <p:spPr>
          <a:xfrm>
            <a:off x="3386905" y="3716210"/>
            <a:ext cx="3457847" cy="369332"/>
          </a:xfrm>
          <a:prstGeom prst="rect">
            <a:avLst/>
          </a:prstGeom>
          <a:noFill/>
        </p:spPr>
        <p:txBody>
          <a:bodyPr wrap="square" rtlCol="0">
            <a:spAutoFit/>
          </a:bodyPr>
          <a:lstStyle/>
          <a:p>
            <a:pPr algn="ctr"/>
            <a:r>
              <a:rPr lang="en-GB" b="1" dirty="0">
                <a:solidFill>
                  <a:schemeClr val="accent2"/>
                </a:solidFill>
                <a:effectLst>
                  <a:outerShdw blurRad="38100" dist="38100" dir="2700000" algn="tl">
                    <a:srgbClr val="000000">
                      <a:alpha val="43137"/>
                    </a:srgbClr>
                  </a:outerShdw>
                </a:effectLst>
              </a:rPr>
              <a:t>The Challenges of Natural Hazards</a:t>
            </a:r>
          </a:p>
        </p:txBody>
      </p:sp>
      <p:sp>
        <p:nvSpPr>
          <p:cNvPr id="36" name="TextBox 35"/>
          <p:cNvSpPr txBox="1"/>
          <p:nvPr/>
        </p:nvSpPr>
        <p:spPr>
          <a:xfrm>
            <a:off x="3386905" y="3597289"/>
            <a:ext cx="4515343" cy="307777"/>
          </a:xfrm>
          <a:prstGeom prst="rect">
            <a:avLst/>
          </a:prstGeom>
          <a:noFill/>
        </p:spPr>
        <p:txBody>
          <a:bodyPr wrap="square" rtlCol="0">
            <a:spAutoFit/>
          </a:bodyPr>
          <a:lstStyle/>
          <a:p>
            <a:r>
              <a:rPr lang="en-GB" sz="1400" b="1" dirty="0">
                <a:solidFill>
                  <a:schemeClr val="accent2"/>
                </a:solidFill>
                <a:effectLst>
                  <a:outerShdw blurRad="38100" dist="38100" dir="2700000" algn="tl">
                    <a:srgbClr val="000000">
                      <a:alpha val="43137"/>
                    </a:srgbClr>
                  </a:outerShdw>
                </a:effectLst>
              </a:rPr>
              <a:t>Unit 1a</a:t>
            </a:r>
          </a:p>
        </p:txBody>
      </p:sp>
      <p:graphicFrame>
        <p:nvGraphicFramePr>
          <p:cNvPr id="30" name="Table 29">
            <a:extLst>
              <a:ext uri="{FF2B5EF4-FFF2-40B4-BE49-F238E27FC236}">
                <a16:creationId xmlns:a16="http://schemas.microsoft.com/office/drawing/2014/main" id="{78B55BBF-E938-4C85-86BB-64E6E0D4A99A}"/>
              </a:ext>
            </a:extLst>
          </p:cNvPr>
          <p:cNvGraphicFramePr>
            <a:graphicFrameLocks noGrp="1"/>
          </p:cNvGraphicFramePr>
          <p:nvPr>
            <p:extLst>
              <p:ext uri="{D42A27DB-BD31-4B8C-83A1-F6EECF244321}">
                <p14:modId xmlns:p14="http://schemas.microsoft.com/office/powerpoint/2010/main" val="3559923103"/>
              </p:ext>
            </p:extLst>
          </p:nvPr>
        </p:nvGraphicFramePr>
        <p:xfrm>
          <a:off x="3441180" y="1875635"/>
          <a:ext cx="3394948" cy="1800801"/>
        </p:xfrm>
        <a:graphic>
          <a:graphicData uri="http://schemas.openxmlformats.org/drawingml/2006/table">
            <a:tbl>
              <a:tblPr firstRow="1" bandRow="1">
                <a:tableStyleId>{21E4AEA4-8DFA-4A89-87EB-49C32662AFE0}</a:tableStyleId>
              </a:tblPr>
              <a:tblGrid>
                <a:gridCol w="1697474">
                  <a:extLst>
                    <a:ext uri="{9D8B030D-6E8A-4147-A177-3AD203B41FA5}">
                      <a16:colId xmlns:a16="http://schemas.microsoft.com/office/drawing/2014/main" val="1803496624"/>
                    </a:ext>
                  </a:extLst>
                </a:gridCol>
                <a:gridCol w="1697474">
                  <a:extLst>
                    <a:ext uri="{9D8B030D-6E8A-4147-A177-3AD203B41FA5}">
                      <a16:colId xmlns:a16="http://schemas.microsoft.com/office/drawing/2014/main" val="1291518246"/>
                    </a:ext>
                  </a:extLst>
                </a:gridCol>
              </a:tblGrid>
              <a:tr h="218529">
                <a:tc gridSpan="2">
                  <a:txBody>
                    <a:bodyPr/>
                    <a:lstStyle/>
                    <a:p>
                      <a:pPr algn="ctr"/>
                      <a:r>
                        <a:rPr lang="en-GB" sz="800" strike="noStrike" dirty="0" smtClean="0">
                          <a:solidFill>
                            <a:schemeClr val="bg1"/>
                          </a:solidFill>
                        </a:rPr>
                        <a:t>9.  LIC</a:t>
                      </a:r>
                      <a:r>
                        <a:rPr lang="en-GB" sz="800" strike="noStrike" dirty="0" smtClean="0">
                          <a:solidFill>
                            <a:schemeClr val="bg1"/>
                          </a:solidFill>
                        </a:rPr>
                        <a:t>: </a:t>
                      </a:r>
                      <a:r>
                        <a:rPr lang="en-GB" sz="800" strike="noStrike" baseline="0" dirty="0" smtClean="0">
                          <a:solidFill>
                            <a:schemeClr val="bg1"/>
                          </a:solidFill>
                        </a:rPr>
                        <a:t>  Nepal </a:t>
                      </a:r>
                      <a:r>
                        <a:rPr lang="en-GB" sz="800" strike="noStrike" baseline="0" dirty="0">
                          <a:solidFill>
                            <a:schemeClr val="bg1"/>
                          </a:solidFill>
                        </a:rPr>
                        <a:t>Earthquake </a:t>
                      </a:r>
                      <a:r>
                        <a:rPr lang="en-GB" sz="800" strike="noStrike" baseline="0" dirty="0" smtClean="0">
                          <a:solidFill>
                            <a:schemeClr val="bg1"/>
                          </a:solidFill>
                        </a:rPr>
                        <a:t>25 April 2015</a:t>
                      </a:r>
                      <a:endParaRPr lang="en-GB" sz="800" strike="noStrike" dirty="0">
                        <a:solidFill>
                          <a:schemeClr val="bg1"/>
                        </a:solidFill>
                      </a:endParaRPr>
                    </a:p>
                  </a:txBody>
                  <a:tcPr/>
                </a:tc>
                <a:tc hMerge="1">
                  <a:txBody>
                    <a:bodyPr/>
                    <a:lstStyle/>
                    <a:p>
                      <a:endParaRPr lang="en-GB"/>
                    </a:p>
                  </a:txBody>
                  <a:tcPr/>
                </a:tc>
                <a:extLst>
                  <a:ext uri="{0D108BD9-81ED-4DB2-BD59-A6C34878D82A}">
                    <a16:rowId xmlns:a16="http://schemas.microsoft.com/office/drawing/2014/main" val="1421472908"/>
                  </a:ext>
                </a:extLst>
              </a:tr>
              <a:tr h="530712">
                <a:tc gridSpan="2">
                  <a:txBody>
                    <a:bodyPr/>
                    <a:lstStyle/>
                    <a:p>
                      <a:pPr marL="0" indent="0">
                        <a:buFont typeface="Arial" panose="020B0604020202020204" pitchFamily="34" charset="0"/>
                        <a:buNone/>
                      </a:pPr>
                      <a:r>
                        <a:rPr lang="en-GB" sz="700" b="1" strike="noStrike" dirty="0">
                          <a:solidFill>
                            <a:schemeClr val="tx1"/>
                          </a:solidFill>
                        </a:rPr>
                        <a:t>Causes</a:t>
                      </a:r>
                    </a:p>
                    <a:p>
                      <a:pPr marL="0" indent="0">
                        <a:buFont typeface="Arial" panose="020B0604020202020204" pitchFamily="34" charset="0"/>
                        <a:buNone/>
                      </a:pPr>
                      <a:r>
                        <a:rPr lang="en-GB" sz="700" b="1" strike="noStrike" dirty="0">
                          <a:solidFill>
                            <a:schemeClr val="tx1"/>
                          </a:solidFill>
                        </a:rPr>
                        <a:t>On a </a:t>
                      </a:r>
                      <a:r>
                        <a:rPr lang="en-GB" sz="700" b="1" strike="noStrike" dirty="0" smtClean="0">
                          <a:solidFill>
                            <a:schemeClr val="tx1"/>
                          </a:solidFill>
                        </a:rPr>
                        <a:t>destructive (collision) </a:t>
                      </a:r>
                      <a:r>
                        <a:rPr lang="en-GB" sz="700" b="1" strike="noStrike" dirty="0">
                          <a:solidFill>
                            <a:schemeClr val="tx1"/>
                          </a:solidFill>
                        </a:rPr>
                        <a:t>plate margin,</a:t>
                      </a:r>
                      <a:r>
                        <a:rPr lang="en-GB" sz="700" b="1" strike="noStrike" baseline="0" dirty="0">
                          <a:solidFill>
                            <a:schemeClr val="tx1"/>
                          </a:solidFill>
                        </a:rPr>
                        <a:t> involving the </a:t>
                      </a:r>
                      <a:r>
                        <a:rPr lang="en-GB" sz="700" b="1" strike="noStrike" baseline="0" dirty="0" smtClean="0">
                          <a:solidFill>
                            <a:schemeClr val="tx1"/>
                          </a:solidFill>
                        </a:rPr>
                        <a:t>Indo-Australian </a:t>
                      </a:r>
                      <a:r>
                        <a:rPr lang="en-GB" sz="700" b="1" strike="noStrike" baseline="0" dirty="0">
                          <a:solidFill>
                            <a:schemeClr val="tx1"/>
                          </a:solidFill>
                        </a:rPr>
                        <a:t>&amp; </a:t>
                      </a:r>
                      <a:r>
                        <a:rPr lang="en-GB" sz="700" b="1" strike="noStrike" baseline="0" dirty="0" smtClean="0">
                          <a:solidFill>
                            <a:schemeClr val="tx1"/>
                          </a:solidFill>
                        </a:rPr>
                        <a:t>Eurasian plates. The </a:t>
                      </a:r>
                      <a:r>
                        <a:rPr lang="en-GB" sz="700" b="1" u="sng" strike="noStrike" baseline="0" dirty="0">
                          <a:solidFill>
                            <a:schemeClr val="tx1"/>
                          </a:solidFill>
                        </a:rPr>
                        <a:t>magnitude </a:t>
                      </a:r>
                      <a:r>
                        <a:rPr lang="en-GB" sz="700" b="1" u="sng" strike="noStrike" baseline="0" dirty="0" smtClean="0">
                          <a:solidFill>
                            <a:schemeClr val="tx1"/>
                          </a:solidFill>
                        </a:rPr>
                        <a:t>7.9 </a:t>
                      </a:r>
                      <a:r>
                        <a:rPr lang="en-GB" sz="700" b="1" u="sng" strike="noStrike" baseline="0" dirty="0">
                          <a:solidFill>
                            <a:schemeClr val="tx1"/>
                          </a:solidFill>
                        </a:rPr>
                        <a:t>earthquake </a:t>
                      </a:r>
                      <a:r>
                        <a:rPr lang="en-GB" sz="700" b="1" strike="noStrike" baseline="0" dirty="0">
                          <a:solidFill>
                            <a:schemeClr val="tx1"/>
                          </a:solidFill>
                        </a:rPr>
                        <a:t>was </a:t>
                      </a:r>
                      <a:r>
                        <a:rPr lang="en-GB" sz="700" b="1" u="sng" strike="noStrike" baseline="0" dirty="0" smtClean="0">
                          <a:solidFill>
                            <a:schemeClr val="tx1"/>
                          </a:solidFill>
                        </a:rPr>
                        <a:t>50 miles </a:t>
                      </a:r>
                      <a:r>
                        <a:rPr lang="en-GB" sz="700" b="1" strike="noStrike" baseline="0" dirty="0">
                          <a:solidFill>
                            <a:schemeClr val="tx1"/>
                          </a:solidFill>
                        </a:rPr>
                        <a:t>from the capital </a:t>
                      </a:r>
                      <a:r>
                        <a:rPr lang="en-GB" sz="700" b="1" strike="noStrike" baseline="0" dirty="0" smtClean="0">
                          <a:solidFill>
                            <a:schemeClr val="tx1"/>
                          </a:solidFill>
                        </a:rPr>
                        <a:t>Kathmandu. </a:t>
                      </a:r>
                      <a:r>
                        <a:rPr lang="en-GB" sz="700" b="1" strike="noStrike" baseline="0" dirty="0">
                          <a:solidFill>
                            <a:schemeClr val="tx1"/>
                          </a:solidFill>
                        </a:rPr>
                        <a:t>With a very </a:t>
                      </a:r>
                      <a:r>
                        <a:rPr lang="en-GB" sz="700" b="1" u="sng" strike="noStrike" baseline="0" dirty="0">
                          <a:solidFill>
                            <a:schemeClr val="tx1"/>
                          </a:solidFill>
                        </a:rPr>
                        <a:t>shallow focus of </a:t>
                      </a:r>
                      <a:r>
                        <a:rPr lang="en-GB" sz="700" b="1" u="sng" strike="noStrike" baseline="0" dirty="0" smtClean="0">
                          <a:solidFill>
                            <a:schemeClr val="tx1"/>
                          </a:solidFill>
                        </a:rPr>
                        <a:t>15km </a:t>
                      </a:r>
                      <a:r>
                        <a:rPr lang="en-GB" sz="700" b="1" u="sng" strike="noStrike" baseline="0" dirty="0">
                          <a:solidFill>
                            <a:schemeClr val="tx1"/>
                          </a:solidFill>
                        </a:rPr>
                        <a:t>deep</a:t>
                      </a:r>
                      <a:r>
                        <a:rPr lang="en-GB" sz="700" b="1" strike="noStrike" baseline="0" dirty="0">
                          <a:solidFill>
                            <a:schemeClr val="tx1"/>
                          </a:solidFill>
                        </a:rPr>
                        <a:t>.</a:t>
                      </a:r>
                      <a:endParaRPr lang="en-GB" sz="700" b="1" strike="noStrike" dirty="0">
                        <a:solidFill>
                          <a:schemeClr val="tx1"/>
                        </a:solidFill>
                      </a:endParaRPr>
                    </a:p>
                  </a:txBody>
                  <a:tcPr>
                    <a:solidFill>
                      <a:schemeClr val="accent2">
                        <a:lumMod val="60000"/>
                        <a:lumOff val="40000"/>
                      </a:schemeClr>
                    </a:solidFill>
                  </a:tcPr>
                </a:tc>
                <a:tc hMerge="1">
                  <a:txBody>
                    <a:bodyPr/>
                    <a:lstStyle/>
                    <a:p>
                      <a:endParaRPr lang="en-GB"/>
                    </a:p>
                  </a:txBody>
                  <a:tcPr/>
                </a:tc>
                <a:extLst>
                  <a:ext uri="{0D108BD9-81ED-4DB2-BD59-A6C34878D82A}">
                    <a16:rowId xmlns:a16="http://schemas.microsoft.com/office/drawing/2014/main" val="1321619053"/>
                  </a:ext>
                </a:extLst>
              </a:tr>
              <a:tr h="967769">
                <a:tc>
                  <a:txBody>
                    <a:bodyPr/>
                    <a:lstStyle/>
                    <a:p>
                      <a:pPr marL="0" indent="0">
                        <a:buFont typeface="Arial" panose="020B0604020202020204" pitchFamily="34" charset="0"/>
                        <a:buNone/>
                      </a:pPr>
                      <a:r>
                        <a:rPr lang="en-GB" sz="700" b="1" strike="noStrike" dirty="0">
                          <a:solidFill>
                            <a:schemeClr val="tx1"/>
                          </a:solidFill>
                        </a:rPr>
                        <a:t>Effects </a:t>
                      </a:r>
                    </a:p>
                    <a:p>
                      <a:pPr marL="0" indent="0">
                        <a:buFont typeface="Arial" panose="020B0604020202020204" pitchFamily="34" charset="0"/>
                        <a:buNone/>
                      </a:pPr>
                      <a:r>
                        <a:rPr lang="en-GB" sz="700" b="1" strike="noStrike" dirty="0" smtClean="0">
                          <a:solidFill>
                            <a:schemeClr val="tx1"/>
                          </a:solidFill>
                        </a:rPr>
                        <a:t>9,000 </a:t>
                      </a:r>
                      <a:r>
                        <a:rPr lang="en-GB" sz="700" b="1" strike="noStrike" dirty="0">
                          <a:solidFill>
                            <a:schemeClr val="tx1"/>
                          </a:solidFill>
                        </a:rPr>
                        <a:t>people died</a:t>
                      </a:r>
                      <a:r>
                        <a:rPr lang="en-GB" sz="700" b="1" strike="noStrike" baseline="0" dirty="0">
                          <a:solidFill>
                            <a:schemeClr val="tx1"/>
                          </a:solidFill>
                        </a:rPr>
                        <a:t> </a:t>
                      </a:r>
                      <a:r>
                        <a:rPr lang="en-GB" sz="700" strike="noStrike" baseline="0" dirty="0">
                          <a:solidFill>
                            <a:schemeClr val="tx1"/>
                          </a:solidFill>
                        </a:rPr>
                        <a:t>and </a:t>
                      </a:r>
                      <a:r>
                        <a:rPr lang="en-GB" sz="700" strike="noStrike" baseline="0" dirty="0" smtClean="0">
                          <a:solidFill>
                            <a:schemeClr val="tx1"/>
                          </a:solidFill>
                        </a:rPr>
                        <a:t>20,000 injured. Over </a:t>
                      </a:r>
                      <a:r>
                        <a:rPr lang="en-GB" sz="700" b="1" strike="noStrike" baseline="0" dirty="0" smtClean="0">
                          <a:solidFill>
                            <a:schemeClr val="tx1"/>
                          </a:solidFill>
                        </a:rPr>
                        <a:t>8 million affected</a:t>
                      </a:r>
                      <a:r>
                        <a:rPr lang="en-GB" sz="700" strike="noStrike" baseline="0" dirty="0">
                          <a:solidFill>
                            <a:schemeClr val="tx1"/>
                          </a:solidFill>
                        </a:rPr>
                        <a:t>.</a:t>
                      </a:r>
                    </a:p>
                    <a:p>
                      <a:pPr marL="0" indent="0">
                        <a:buFont typeface="Arial" panose="020B0604020202020204" pitchFamily="34" charset="0"/>
                        <a:buNone/>
                      </a:pPr>
                      <a:r>
                        <a:rPr lang="en-GB" sz="700" b="1" strike="noStrike" baseline="0" dirty="0" smtClean="0">
                          <a:solidFill>
                            <a:schemeClr val="tx1"/>
                          </a:solidFill>
                        </a:rPr>
                        <a:t>3 million homeless </a:t>
                      </a:r>
                      <a:r>
                        <a:rPr lang="en-GB" sz="700" b="0" strike="noStrike" baseline="0" dirty="0" smtClean="0">
                          <a:solidFill>
                            <a:schemeClr val="tx1"/>
                          </a:solidFill>
                        </a:rPr>
                        <a:t>after houses destroyed.</a:t>
                      </a:r>
                      <a:endParaRPr lang="en-GB" sz="700" b="0" strike="noStrike" baseline="0" dirty="0">
                        <a:solidFill>
                          <a:schemeClr val="tx1"/>
                        </a:solidFill>
                      </a:endParaRPr>
                    </a:p>
                    <a:p>
                      <a:pPr marL="0" indent="0">
                        <a:buFont typeface="Arial" panose="020B0604020202020204" pitchFamily="34" charset="0"/>
                        <a:buNone/>
                      </a:pPr>
                      <a:r>
                        <a:rPr lang="en-GB" sz="700" b="1" strike="noStrike" baseline="0" dirty="0" smtClean="0">
                          <a:solidFill>
                            <a:schemeClr val="tx1"/>
                          </a:solidFill>
                        </a:rPr>
                        <a:t>7,000 schools and 50% shops</a:t>
                      </a:r>
                      <a:r>
                        <a:rPr lang="en-GB" sz="700" b="0" strike="noStrike" baseline="0" dirty="0" smtClean="0">
                          <a:solidFill>
                            <a:schemeClr val="tx1"/>
                          </a:solidFill>
                        </a:rPr>
                        <a:t> destroyed</a:t>
                      </a:r>
                    </a:p>
                    <a:p>
                      <a:pPr marL="0" indent="0">
                        <a:buFont typeface="Arial" panose="020B0604020202020204" pitchFamily="34" charset="0"/>
                        <a:buNone/>
                      </a:pPr>
                      <a:r>
                        <a:rPr lang="en-GB" sz="700" b="1" strike="noStrike" baseline="0" dirty="0" smtClean="0">
                          <a:solidFill>
                            <a:schemeClr val="tx1"/>
                          </a:solidFill>
                        </a:rPr>
                        <a:t>Hospitals couldn’t cope </a:t>
                      </a:r>
                      <a:r>
                        <a:rPr lang="en-GB" sz="700" b="0" strike="noStrike" baseline="0" dirty="0" smtClean="0">
                          <a:solidFill>
                            <a:schemeClr val="tx1"/>
                          </a:solidFill>
                        </a:rPr>
                        <a:t>with numbers of casualties.</a:t>
                      </a:r>
                    </a:p>
                    <a:p>
                      <a:pPr marL="0" indent="0">
                        <a:buFont typeface="Arial" panose="020B0604020202020204" pitchFamily="34" charset="0"/>
                        <a:buNone/>
                      </a:pPr>
                      <a:r>
                        <a:rPr lang="en-GB" sz="700" b="1" strike="noStrike" baseline="0" dirty="0" smtClean="0">
                          <a:solidFill>
                            <a:schemeClr val="tx1"/>
                          </a:solidFill>
                        </a:rPr>
                        <a:t>Avalanches</a:t>
                      </a:r>
                      <a:r>
                        <a:rPr lang="en-GB" sz="700" b="0" strike="noStrike" baseline="0" dirty="0" smtClean="0">
                          <a:solidFill>
                            <a:schemeClr val="tx1"/>
                          </a:solidFill>
                        </a:rPr>
                        <a:t> on Mt Everest killed 19</a:t>
                      </a:r>
                      <a:endParaRPr lang="en-GB" sz="700" b="0" strike="noStrike" dirty="0">
                        <a:solidFill>
                          <a:schemeClr val="tx1"/>
                        </a:solidFill>
                      </a:endParaRPr>
                    </a:p>
                  </a:txBody>
                  <a:tcPr>
                    <a:solidFill>
                      <a:schemeClr val="accent2">
                        <a:lumMod val="40000"/>
                        <a:lumOff val="60000"/>
                      </a:schemeClr>
                    </a:solidFill>
                  </a:tcPr>
                </a:tc>
                <a:tc>
                  <a:txBody>
                    <a:bodyPr/>
                    <a:lstStyle/>
                    <a:p>
                      <a:pPr marL="0" indent="0">
                        <a:buFont typeface="Arial" panose="020B0604020202020204" pitchFamily="34" charset="0"/>
                        <a:buNone/>
                      </a:pPr>
                      <a:r>
                        <a:rPr lang="en-GB" sz="700" b="1" strike="noStrike" dirty="0">
                          <a:solidFill>
                            <a:schemeClr val="tx1"/>
                          </a:solidFill>
                        </a:rPr>
                        <a:t>Management</a:t>
                      </a:r>
                    </a:p>
                    <a:p>
                      <a:pPr marL="0" indent="0">
                        <a:buFont typeface="Arial" panose="020B0604020202020204" pitchFamily="34" charset="0"/>
                        <a:buNone/>
                      </a:pPr>
                      <a:r>
                        <a:rPr lang="en-GB" sz="700" b="1" strike="noStrike" dirty="0" smtClean="0">
                          <a:solidFill>
                            <a:schemeClr val="tx1"/>
                          </a:solidFill>
                        </a:rPr>
                        <a:t>Helicopters</a:t>
                      </a:r>
                      <a:r>
                        <a:rPr lang="en-GB" sz="700" b="1" strike="noStrike" baseline="0" dirty="0" smtClean="0">
                          <a:solidFill>
                            <a:schemeClr val="tx1"/>
                          </a:solidFill>
                        </a:rPr>
                        <a:t> rescued people </a:t>
                      </a:r>
                      <a:r>
                        <a:rPr lang="en-GB" sz="700" strike="noStrike" baseline="0" dirty="0" smtClean="0">
                          <a:solidFill>
                            <a:schemeClr val="tx1"/>
                          </a:solidFill>
                        </a:rPr>
                        <a:t>from Mt Everest</a:t>
                      </a:r>
                      <a:endParaRPr lang="en-GB" sz="700" strike="noStrike" dirty="0">
                        <a:solidFill>
                          <a:schemeClr val="tx1"/>
                        </a:solidFill>
                      </a:endParaRPr>
                    </a:p>
                    <a:p>
                      <a:pPr marL="0" indent="0">
                        <a:buFont typeface="Arial" panose="020B0604020202020204" pitchFamily="34" charset="0"/>
                        <a:buNone/>
                      </a:pPr>
                      <a:r>
                        <a:rPr lang="en-GB" sz="700" strike="noStrike" dirty="0">
                          <a:solidFill>
                            <a:schemeClr val="tx1"/>
                          </a:solidFill>
                        </a:rPr>
                        <a:t>Many </a:t>
                      </a:r>
                      <a:r>
                        <a:rPr lang="en-GB" sz="700" strike="noStrike" dirty="0" smtClean="0">
                          <a:solidFill>
                            <a:schemeClr val="tx1"/>
                          </a:solidFill>
                        </a:rPr>
                        <a:t>countries (UK, India, China) </a:t>
                      </a:r>
                      <a:r>
                        <a:rPr lang="en-GB" sz="700" b="1" strike="noStrike" dirty="0" smtClean="0">
                          <a:solidFill>
                            <a:schemeClr val="tx1"/>
                          </a:solidFill>
                        </a:rPr>
                        <a:t>sent </a:t>
                      </a:r>
                      <a:r>
                        <a:rPr lang="en-GB" sz="700" b="1" strike="noStrike" baseline="0" dirty="0" smtClean="0">
                          <a:solidFill>
                            <a:schemeClr val="tx1"/>
                          </a:solidFill>
                        </a:rPr>
                        <a:t>rescue </a:t>
                      </a:r>
                      <a:r>
                        <a:rPr lang="en-GB" sz="700" b="1" strike="noStrike" baseline="0" dirty="0">
                          <a:solidFill>
                            <a:schemeClr val="tx1"/>
                          </a:solidFill>
                        </a:rPr>
                        <a:t>teams</a:t>
                      </a:r>
                      <a:r>
                        <a:rPr lang="en-GB" sz="700" strike="noStrike" baseline="0" dirty="0" smtClean="0">
                          <a:solidFill>
                            <a:schemeClr val="tx1"/>
                          </a:solidFill>
                        </a:rPr>
                        <a:t>.</a:t>
                      </a:r>
                    </a:p>
                    <a:p>
                      <a:pPr marL="0" indent="0">
                        <a:buFont typeface="Arial" panose="020B0604020202020204" pitchFamily="34" charset="0"/>
                        <a:buNone/>
                      </a:pPr>
                      <a:r>
                        <a:rPr lang="en-GB" sz="700" b="1" strike="noStrike" baseline="0" dirty="0" smtClean="0">
                          <a:solidFill>
                            <a:schemeClr val="tx1"/>
                          </a:solidFill>
                        </a:rPr>
                        <a:t>Stricter building controls</a:t>
                      </a:r>
                    </a:p>
                    <a:p>
                      <a:pPr marL="0" indent="0">
                        <a:buFont typeface="Arial" panose="020B0604020202020204" pitchFamily="34" charset="0"/>
                        <a:buNone/>
                      </a:pPr>
                      <a:r>
                        <a:rPr lang="en-GB" sz="700" b="1" strike="noStrike" baseline="0" dirty="0" smtClean="0">
                          <a:solidFill>
                            <a:schemeClr val="tx1"/>
                          </a:solidFill>
                        </a:rPr>
                        <a:t>Heritage sites re-opened – tourists returned (source of income) July 2015</a:t>
                      </a:r>
                    </a:p>
                  </a:txBody>
                  <a:tcPr>
                    <a:solidFill>
                      <a:schemeClr val="accent2">
                        <a:lumMod val="40000"/>
                        <a:lumOff val="60000"/>
                      </a:schemeClr>
                    </a:solidFill>
                  </a:tcPr>
                </a:tc>
                <a:extLst>
                  <a:ext uri="{0D108BD9-81ED-4DB2-BD59-A6C34878D82A}">
                    <a16:rowId xmlns:a16="http://schemas.microsoft.com/office/drawing/2014/main" val="1348369552"/>
                  </a:ext>
                </a:extLst>
              </a:tr>
            </a:tbl>
          </a:graphicData>
        </a:graphic>
      </p:graphicFrame>
      <p:pic>
        <p:nvPicPr>
          <p:cNvPr id="12" name="Picture 11">
            <a:extLst>
              <a:ext uri="{FF2B5EF4-FFF2-40B4-BE49-F238E27FC236}">
                <a16:creationId xmlns:a16="http://schemas.microsoft.com/office/drawing/2014/main" id="{08DFFACE-1A60-4200-9D83-6470DBC1F50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02" t="1911" r="1716" b="4176"/>
          <a:stretch/>
        </p:blipFill>
        <p:spPr>
          <a:xfrm rot="657645">
            <a:off x="6306868" y="1856201"/>
            <a:ext cx="483195" cy="311940"/>
          </a:xfrm>
          <a:prstGeom prst="rect">
            <a:avLst/>
          </a:prstGeom>
        </p:spPr>
      </p:pic>
      <p:graphicFrame>
        <p:nvGraphicFramePr>
          <p:cNvPr id="13" name="Table 12">
            <a:extLst>
              <a:ext uri="{FF2B5EF4-FFF2-40B4-BE49-F238E27FC236}">
                <a16:creationId xmlns:a16="http://schemas.microsoft.com/office/drawing/2014/main" id="{E4299E36-7039-47AB-A0D0-DF3BB84774B1}"/>
              </a:ext>
            </a:extLst>
          </p:cNvPr>
          <p:cNvGraphicFramePr>
            <a:graphicFrameLocks noGrp="1"/>
          </p:cNvGraphicFramePr>
          <p:nvPr>
            <p:extLst>
              <p:ext uri="{D42A27DB-BD31-4B8C-83A1-F6EECF244321}">
                <p14:modId xmlns:p14="http://schemas.microsoft.com/office/powerpoint/2010/main" val="315532814"/>
              </p:ext>
            </p:extLst>
          </p:nvPr>
        </p:nvGraphicFramePr>
        <p:xfrm>
          <a:off x="3458845" y="4019781"/>
          <a:ext cx="3386906" cy="1021080"/>
        </p:xfrm>
        <a:graphic>
          <a:graphicData uri="http://schemas.openxmlformats.org/drawingml/2006/table">
            <a:tbl>
              <a:tblPr firstRow="1" bandRow="1">
                <a:tableStyleId>{21E4AEA4-8DFA-4A89-87EB-49C32662AFE0}</a:tableStyleId>
              </a:tblPr>
              <a:tblGrid>
                <a:gridCol w="1693453">
                  <a:extLst>
                    <a:ext uri="{9D8B030D-6E8A-4147-A177-3AD203B41FA5}">
                      <a16:colId xmlns:a16="http://schemas.microsoft.com/office/drawing/2014/main" val="374707610"/>
                    </a:ext>
                  </a:extLst>
                </a:gridCol>
                <a:gridCol w="1693453">
                  <a:extLst>
                    <a:ext uri="{9D8B030D-6E8A-4147-A177-3AD203B41FA5}">
                      <a16:colId xmlns:a16="http://schemas.microsoft.com/office/drawing/2014/main" val="2972418496"/>
                    </a:ext>
                  </a:extLst>
                </a:gridCol>
              </a:tblGrid>
              <a:tr h="135164">
                <a:tc gridSpan="2">
                  <a:txBody>
                    <a:bodyPr/>
                    <a:lstStyle/>
                    <a:p>
                      <a:pPr algn="ctr"/>
                      <a:r>
                        <a:rPr lang="en-GB" sz="800" dirty="0" smtClean="0"/>
                        <a:t>1.  What </a:t>
                      </a:r>
                      <a:r>
                        <a:rPr lang="en-GB" sz="800" dirty="0"/>
                        <a:t>is a Natural Hazard</a:t>
                      </a:r>
                    </a:p>
                  </a:txBody>
                  <a:tcPr/>
                </a:tc>
                <a:tc hMerge="1">
                  <a:txBody>
                    <a:bodyPr/>
                    <a:lstStyle/>
                    <a:p>
                      <a:endParaRPr lang="en-GB"/>
                    </a:p>
                  </a:txBody>
                  <a:tcPr/>
                </a:tc>
                <a:extLst>
                  <a:ext uri="{0D108BD9-81ED-4DB2-BD59-A6C34878D82A}">
                    <a16:rowId xmlns:a16="http://schemas.microsoft.com/office/drawing/2014/main" val="4232587740"/>
                  </a:ext>
                </a:extLst>
              </a:tr>
              <a:tr h="207945">
                <a:tc gridSpan="2">
                  <a:txBody>
                    <a:bodyPr/>
                    <a:lstStyle/>
                    <a:p>
                      <a:pPr algn="ctr"/>
                      <a:r>
                        <a:rPr lang="en-GB" sz="700" b="1" dirty="0"/>
                        <a:t>A natural hazard is a natural process which could cause death, injury or disruption to humans, property and possessions. </a:t>
                      </a:r>
                    </a:p>
                  </a:txBody>
                  <a:tcPr/>
                </a:tc>
                <a:tc hMerge="1">
                  <a:txBody>
                    <a:bodyPr/>
                    <a:lstStyle/>
                    <a:p>
                      <a:endParaRPr lang="en-GB"/>
                    </a:p>
                  </a:txBody>
                  <a:tcPr/>
                </a:tc>
                <a:extLst>
                  <a:ext uri="{0D108BD9-81ED-4DB2-BD59-A6C34878D82A}">
                    <a16:rowId xmlns:a16="http://schemas.microsoft.com/office/drawing/2014/main" val="2455822149"/>
                  </a:ext>
                </a:extLst>
              </a:tr>
              <a:tr h="135164">
                <a:tc>
                  <a:txBody>
                    <a:bodyPr/>
                    <a:lstStyle/>
                    <a:p>
                      <a:pPr algn="ctr"/>
                      <a:r>
                        <a:rPr lang="en-GB" sz="700" b="1" dirty="0"/>
                        <a:t>Geological Hazard</a:t>
                      </a:r>
                    </a:p>
                  </a:txBody>
                  <a:tcPr>
                    <a:solidFill>
                      <a:schemeClr val="accent2">
                        <a:lumMod val="60000"/>
                        <a:lumOff val="40000"/>
                      </a:schemeClr>
                    </a:solidFill>
                  </a:tcPr>
                </a:tc>
                <a:tc>
                  <a:txBody>
                    <a:bodyPr/>
                    <a:lstStyle/>
                    <a:p>
                      <a:pPr algn="ctr"/>
                      <a:r>
                        <a:rPr lang="en-GB" sz="700" b="1" dirty="0"/>
                        <a:t>Meteorological Hazard</a:t>
                      </a:r>
                    </a:p>
                  </a:txBody>
                  <a:tcPr>
                    <a:solidFill>
                      <a:schemeClr val="accent2">
                        <a:lumMod val="60000"/>
                        <a:lumOff val="40000"/>
                      </a:schemeClr>
                    </a:solidFill>
                  </a:tcPr>
                </a:tc>
                <a:extLst>
                  <a:ext uri="{0D108BD9-81ED-4DB2-BD59-A6C34878D82A}">
                    <a16:rowId xmlns:a16="http://schemas.microsoft.com/office/drawing/2014/main" val="3281145850"/>
                  </a:ext>
                </a:extLst>
              </a:tr>
              <a:tr h="207945">
                <a:tc>
                  <a:txBody>
                    <a:bodyPr/>
                    <a:lstStyle/>
                    <a:p>
                      <a:pPr algn="ctr"/>
                      <a:r>
                        <a:rPr lang="en-GB" sz="700" b="1" dirty="0"/>
                        <a:t>These are hazards caused by land and tectonic processes. </a:t>
                      </a:r>
                    </a:p>
                  </a:txBody>
                  <a:tcPr/>
                </a:tc>
                <a:tc>
                  <a:txBody>
                    <a:bodyPr/>
                    <a:lstStyle/>
                    <a:p>
                      <a:pPr algn="ctr"/>
                      <a:r>
                        <a:rPr lang="en-GB" sz="700" b="1" dirty="0"/>
                        <a:t>These are hazards caused by weather and climate. </a:t>
                      </a:r>
                    </a:p>
                  </a:txBody>
                  <a:tcPr/>
                </a:tc>
                <a:extLst>
                  <a:ext uri="{0D108BD9-81ED-4DB2-BD59-A6C34878D82A}">
                    <a16:rowId xmlns:a16="http://schemas.microsoft.com/office/drawing/2014/main" val="3816480065"/>
                  </a:ext>
                </a:extLst>
              </a:tr>
            </a:tbl>
          </a:graphicData>
        </a:graphic>
      </p:graphicFrame>
      <p:pic>
        <p:nvPicPr>
          <p:cNvPr id="4" name="Picture 3"/>
          <p:cNvPicPr>
            <a:picLocks noChangeAspect="1"/>
          </p:cNvPicPr>
          <p:nvPr/>
        </p:nvPicPr>
        <p:blipFill>
          <a:blip r:embed="rId9"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9393"/>
            <a:ext cx="317233" cy="323982"/>
          </a:xfrm>
          <a:prstGeom prst="rect">
            <a:avLst/>
          </a:prstGeom>
        </p:spPr>
      </p:pic>
      <p:pic>
        <p:nvPicPr>
          <p:cNvPr id="6" name="Picture 5"/>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5311" y="4820"/>
            <a:ext cx="407255" cy="407255"/>
          </a:xfrm>
          <a:prstGeom prst="rect">
            <a:avLst/>
          </a:prstGeom>
        </p:spPr>
      </p:pic>
      <p:pic>
        <p:nvPicPr>
          <p:cNvPr id="33" name="Picture 32">
            <a:extLst>
              <a:ext uri="{FF2B5EF4-FFF2-40B4-BE49-F238E27FC236}">
                <a16:creationId xmlns:a16="http://schemas.microsoft.com/office/drawing/2014/main" id="{F63F6317-1D7B-445C-9EF1-7D4BC6D9C63B}"/>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7833" y="3369886"/>
            <a:ext cx="637478" cy="637478"/>
          </a:xfrm>
          <a:prstGeom prst="rect">
            <a:avLst/>
          </a:prstGeom>
        </p:spPr>
      </p:pic>
      <p:graphicFrame>
        <p:nvGraphicFramePr>
          <p:cNvPr id="29" name="Table 28">
            <a:extLst>
              <a:ext uri="{FF2B5EF4-FFF2-40B4-BE49-F238E27FC236}">
                <a16:creationId xmlns:a16="http://schemas.microsoft.com/office/drawing/2014/main" id="{78B55BBF-E938-4C85-86BB-64E6E0D4A99A}"/>
              </a:ext>
            </a:extLst>
          </p:cNvPr>
          <p:cNvGraphicFramePr>
            <a:graphicFrameLocks noGrp="1"/>
          </p:cNvGraphicFramePr>
          <p:nvPr>
            <p:extLst>
              <p:ext uri="{D42A27DB-BD31-4B8C-83A1-F6EECF244321}">
                <p14:modId xmlns:p14="http://schemas.microsoft.com/office/powerpoint/2010/main" val="520865995"/>
              </p:ext>
            </p:extLst>
          </p:nvPr>
        </p:nvGraphicFramePr>
        <p:xfrm>
          <a:off x="6849336" y="4654718"/>
          <a:ext cx="3056664" cy="2145193"/>
        </p:xfrm>
        <a:graphic>
          <a:graphicData uri="http://schemas.openxmlformats.org/drawingml/2006/table">
            <a:tbl>
              <a:tblPr firstRow="1" bandRow="1">
                <a:tableStyleId>{21E4AEA4-8DFA-4A89-87EB-49C32662AFE0}</a:tableStyleId>
              </a:tblPr>
              <a:tblGrid>
                <a:gridCol w="1572655">
                  <a:extLst>
                    <a:ext uri="{9D8B030D-6E8A-4147-A177-3AD203B41FA5}">
                      <a16:colId xmlns:a16="http://schemas.microsoft.com/office/drawing/2014/main" val="1803496624"/>
                    </a:ext>
                  </a:extLst>
                </a:gridCol>
                <a:gridCol w="1484009">
                  <a:extLst>
                    <a:ext uri="{9D8B030D-6E8A-4147-A177-3AD203B41FA5}">
                      <a16:colId xmlns:a16="http://schemas.microsoft.com/office/drawing/2014/main" val="1291518246"/>
                    </a:ext>
                  </a:extLst>
                </a:gridCol>
              </a:tblGrid>
              <a:tr h="255433">
                <a:tc gridSpan="2">
                  <a:txBody>
                    <a:bodyPr/>
                    <a:lstStyle/>
                    <a:p>
                      <a:pPr algn="ctr"/>
                      <a:r>
                        <a:rPr lang="en-GB" sz="800" strike="noStrike" dirty="0" smtClean="0">
                          <a:solidFill>
                            <a:schemeClr val="bg1"/>
                          </a:solidFill>
                        </a:rPr>
                        <a:t>10. .  NEE</a:t>
                      </a:r>
                      <a:r>
                        <a:rPr lang="en-GB" sz="800" strike="noStrike" dirty="0" smtClean="0">
                          <a:solidFill>
                            <a:schemeClr val="bg1"/>
                          </a:solidFill>
                        </a:rPr>
                        <a:t>:</a:t>
                      </a:r>
                      <a:r>
                        <a:rPr lang="en-GB" sz="800" strike="noStrike" baseline="0" dirty="0" smtClean="0">
                          <a:solidFill>
                            <a:schemeClr val="bg1"/>
                          </a:solidFill>
                        </a:rPr>
                        <a:t>  Chile Earthquake 27 February 2010</a:t>
                      </a:r>
                      <a:endParaRPr lang="en-GB" sz="800" strike="noStrike" dirty="0">
                        <a:solidFill>
                          <a:schemeClr val="bg1"/>
                        </a:solidFill>
                      </a:endParaRPr>
                    </a:p>
                  </a:txBody>
                  <a:tcPr/>
                </a:tc>
                <a:tc hMerge="1">
                  <a:txBody>
                    <a:bodyPr/>
                    <a:lstStyle/>
                    <a:p>
                      <a:endParaRPr lang="en-GB"/>
                    </a:p>
                  </a:txBody>
                  <a:tcPr/>
                </a:tc>
                <a:extLst>
                  <a:ext uri="{0D108BD9-81ED-4DB2-BD59-A6C34878D82A}">
                    <a16:rowId xmlns:a16="http://schemas.microsoft.com/office/drawing/2014/main" val="1421472908"/>
                  </a:ext>
                </a:extLst>
              </a:tr>
              <a:tr h="471474">
                <a:tc gridSpan="2">
                  <a:txBody>
                    <a:bodyPr/>
                    <a:lstStyle/>
                    <a:p>
                      <a:pPr marL="0" indent="0">
                        <a:buFont typeface="Arial" panose="020B0604020202020204" pitchFamily="34" charset="0"/>
                        <a:buNone/>
                      </a:pPr>
                      <a:r>
                        <a:rPr lang="en-GB" sz="700" b="1" strike="noStrike" dirty="0" smtClean="0">
                          <a:solidFill>
                            <a:schemeClr val="tx1"/>
                          </a:solidFill>
                        </a:rPr>
                        <a:t>Causes:</a:t>
                      </a:r>
                    </a:p>
                    <a:p>
                      <a:pPr marL="0" indent="0">
                        <a:buFont typeface="Arial" panose="020B0604020202020204" pitchFamily="34" charset="0"/>
                        <a:buNone/>
                      </a:pPr>
                      <a:r>
                        <a:rPr lang="en-GB" sz="700" b="1" strike="noStrike" dirty="0" smtClean="0">
                          <a:solidFill>
                            <a:schemeClr val="tx1"/>
                          </a:solidFill>
                        </a:rPr>
                        <a:t>On a destructive plate margin, involving the Nazca plate and South American plate.  The </a:t>
                      </a:r>
                      <a:r>
                        <a:rPr lang="en-GB" sz="700" b="1" u="sng" strike="noStrike" dirty="0" smtClean="0">
                          <a:solidFill>
                            <a:schemeClr val="tx1"/>
                          </a:solidFill>
                        </a:rPr>
                        <a:t>magnitude 8.8 earthquake </a:t>
                      </a:r>
                      <a:r>
                        <a:rPr lang="en-GB" sz="700" b="1" strike="noStrike" dirty="0" smtClean="0">
                          <a:solidFill>
                            <a:schemeClr val="tx1"/>
                          </a:solidFill>
                        </a:rPr>
                        <a:t>struck </a:t>
                      </a:r>
                      <a:r>
                        <a:rPr lang="en-GB" sz="700" b="1" u="sng" strike="noStrike" dirty="0" smtClean="0">
                          <a:solidFill>
                            <a:schemeClr val="tx1"/>
                          </a:solidFill>
                        </a:rPr>
                        <a:t>just off the coast of central Chile.</a:t>
                      </a:r>
                      <a:r>
                        <a:rPr lang="en-GB" sz="700" b="1" u="sng" strike="noStrike" baseline="0" dirty="0" smtClean="0">
                          <a:solidFill>
                            <a:schemeClr val="tx1"/>
                          </a:solidFill>
                        </a:rPr>
                        <a:t>  </a:t>
                      </a:r>
                      <a:r>
                        <a:rPr lang="en-GB" sz="700" b="1" u="sng" strike="noStrike" dirty="0" smtClean="0">
                          <a:solidFill>
                            <a:schemeClr val="tx1"/>
                          </a:solidFill>
                        </a:rPr>
                        <a:t>Tsunami warnings</a:t>
                      </a:r>
                      <a:r>
                        <a:rPr lang="en-GB" sz="700" b="1" u="sng" strike="noStrike" baseline="0" dirty="0" smtClean="0">
                          <a:solidFill>
                            <a:schemeClr val="tx1"/>
                          </a:solidFill>
                        </a:rPr>
                        <a:t> issued as earthquake was out at sea</a:t>
                      </a:r>
                      <a:endParaRPr lang="en-GB" sz="700" b="1" u="sng" strike="noStrike" dirty="0" smtClean="0">
                        <a:solidFill>
                          <a:schemeClr val="tx1"/>
                        </a:solidFill>
                      </a:endParaRPr>
                    </a:p>
                    <a:p>
                      <a:pPr marL="0" indent="0">
                        <a:buFont typeface="Arial" panose="020B0604020202020204" pitchFamily="34" charset="0"/>
                        <a:buNone/>
                      </a:pPr>
                      <a:endParaRPr lang="en-GB" sz="700" b="1" u="sng" strike="noStrike" dirty="0">
                        <a:solidFill>
                          <a:schemeClr val="tx1"/>
                        </a:solidFill>
                      </a:endParaRPr>
                    </a:p>
                  </a:txBody>
                  <a:tcPr>
                    <a:solidFill>
                      <a:schemeClr val="accent2">
                        <a:lumMod val="60000"/>
                        <a:lumOff val="40000"/>
                      </a:schemeClr>
                    </a:solidFill>
                  </a:tcPr>
                </a:tc>
                <a:tc hMerge="1">
                  <a:txBody>
                    <a:bodyPr/>
                    <a:lstStyle/>
                    <a:p>
                      <a:endParaRPr lang="en-GB"/>
                    </a:p>
                  </a:txBody>
                  <a:tcPr/>
                </a:tc>
                <a:extLst>
                  <a:ext uri="{0D108BD9-81ED-4DB2-BD59-A6C34878D82A}">
                    <a16:rowId xmlns:a16="http://schemas.microsoft.com/office/drawing/2014/main" val="1321619053"/>
                  </a:ext>
                </a:extLst>
              </a:tr>
              <a:tr h="1258919">
                <a:tc>
                  <a:txBody>
                    <a:bodyPr/>
                    <a:lstStyle/>
                    <a:p>
                      <a:pPr marL="0" indent="0">
                        <a:buFont typeface="Arial" panose="020B0604020202020204" pitchFamily="34" charset="0"/>
                        <a:buNone/>
                      </a:pPr>
                      <a:r>
                        <a:rPr lang="en-GB" sz="700" b="1" strike="noStrike" dirty="0">
                          <a:solidFill>
                            <a:schemeClr val="tx1"/>
                          </a:solidFill>
                        </a:rPr>
                        <a:t>Effects </a:t>
                      </a:r>
                      <a:endParaRPr lang="en-GB" sz="700" b="1" strike="noStrike" dirty="0" smtClean="0">
                        <a:solidFill>
                          <a:schemeClr val="tx1"/>
                        </a:solidFill>
                      </a:endParaRPr>
                    </a:p>
                    <a:p>
                      <a:pPr marL="0" indent="0">
                        <a:buFont typeface="Arial" panose="020B0604020202020204" pitchFamily="34" charset="0"/>
                        <a:buNone/>
                      </a:pPr>
                      <a:r>
                        <a:rPr lang="en-GB" sz="700" b="1" strike="noStrike" dirty="0" smtClean="0">
                          <a:solidFill>
                            <a:schemeClr val="tx1"/>
                          </a:solidFill>
                        </a:rPr>
                        <a:t>500 people killed,</a:t>
                      </a:r>
                      <a:r>
                        <a:rPr lang="en-GB" sz="700" b="1" strike="noStrike" baseline="0" dirty="0" smtClean="0">
                          <a:solidFill>
                            <a:schemeClr val="tx1"/>
                          </a:solidFill>
                        </a:rPr>
                        <a:t> 12,000 injured</a:t>
                      </a:r>
                    </a:p>
                    <a:p>
                      <a:pPr marL="0" indent="0">
                        <a:buFont typeface="Arial" panose="020B0604020202020204" pitchFamily="34" charset="0"/>
                        <a:buNone/>
                      </a:pPr>
                      <a:r>
                        <a:rPr lang="en-GB" sz="700" b="1" strike="noStrike" baseline="0" dirty="0" smtClean="0">
                          <a:solidFill>
                            <a:schemeClr val="tx1"/>
                          </a:solidFill>
                        </a:rPr>
                        <a:t>220,000 homes, 4500 schools, 56 hospitals destroyed</a:t>
                      </a:r>
                    </a:p>
                    <a:p>
                      <a:pPr marL="0" indent="0">
                        <a:buFont typeface="Arial" panose="020B0604020202020204" pitchFamily="34" charset="0"/>
                        <a:buNone/>
                      </a:pPr>
                      <a:r>
                        <a:rPr lang="en-GB" sz="700" b="1" strike="noStrike" baseline="0" dirty="0" smtClean="0">
                          <a:solidFill>
                            <a:schemeClr val="tx1"/>
                          </a:solidFill>
                        </a:rPr>
                        <a:t>Santiago airport badly damaged</a:t>
                      </a:r>
                    </a:p>
                    <a:p>
                      <a:pPr marL="0" indent="0">
                        <a:buFont typeface="Arial" panose="020B0604020202020204" pitchFamily="34" charset="0"/>
                        <a:buNone/>
                      </a:pPr>
                      <a:r>
                        <a:rPr lang="en-GB" sz="700" b="0" strike="noStrike" baseline="0" dirty="0" smtClean="0">
                          <a:solidFill>
                            <a:schemeClr val="tx1"/>
                          </a:solidFill>
                        </a:rPr>
                        <a:t>Much of Chile </a:t>
                      </a:r>
                      <a:r>
                        <a:rPr lang="en-GB" sz="700" b="1" strike="noStrike" baseline="0" dirty="0" smtClean="0">
                          <a:solidFill>
                            <a:schemeClr val="tx1"/>
                          </a:solidFill>
                        </a:rPr>
                        <a:t>lost power, water supplies and communications</a:t>
                      </a:r>
                    </a:p>
                    <a:p>
                      <a:pPr marL="0" indent="0">
                        <a:buFont typeface="Arial" panose="020B0604020202020204" pitchFamily="34" charset="0"/>
                        <a:buNone/>
                      </a:pPr>
                      <a:r>
                        <a:rPr lang="en-GB" sz="700" b="0" strike="noStrike" baseline="0" dirty="0" smtClean="0">
                          <a:solidFill>
                            <a:schemeClr val="tx1"/>
                          </a:solidFill>
                        </a:rPr>
                        <a:t>Cost of earthquake </a:t>
                      </a:r>
                      <a:r>
                        <a:rPr lang="en-GB" sz="700" b="1" strike="noStrike" baseline="0" dirty="0" smtClean="0">
                          <a:solidFill>
                            <a:schemeClr val="tx1"/>
                          </a:solidFill>
                        </a:rPr>
                        <a:t>around US$30bn</a:t>
                      </a:r>
                    </a:p>
                    <a:p>
                      <a:pPr marL="0" indent="0">
                        <a:buFont typeface="Arial" panose="020B0604020202020204" pitchFamily="34" charset="0"/>
                        <a:buNone/>
                      </a:pPr>
                      <a:r>
                        <a:rPr lang="en-GB" sz="700" b="1" strike="noStrike" baseline="0" dirty="0" smtClean="0">
                          <a:solidFill>
                            <a:schemeClr val="tx1"/>
                          </a:solidFill>
                        </a:rPr>
                        <a:t>Several coastal towns hit by tsunami</a:t>
                      </a:r>
                    </a:p>
                    <a:p>
                      <a:pPr marL="0" indent="0">
                        <a:buFont typeface="Arial" panose="020B0604020202020204" pitchFamily="34" charset="0"/>
                        <a:buNone/>
                      </a:pPr>
                      <a:r>
                        <a:rPr lang="en-GB" sz="700" b="1" strike="noStrike" baseline="0" dirty="0" smtClean="0">
                          <a:solidFill>
                            <a:schemeClr val="tx1"/>
                          </a:solidFill>
                        </a:rPr>
                        <a:t>Landslides cut off rural communities</a:t>
                      </a:r>
                      <a:endParaRPr lang="en-GB" sz="700" b="1" strike="noStrike" dirty="0">
                        <a:solidFill>
                          <a:schemeClr val="tx1"/>
                        </a:solidFill>
                      </a:endParaRPr>
                    </a:p>
                  </a:txBody>
                  <a:tcPr>
                    <a:solidFill>
                      <a:schemeClr val="accent2">
                        <a:lumMod val="40000"/>
                        <a:lumOff val="60000"/>
                      </a:schemeClr>
                    </a:solidFill>
                  </a:tcPr>
                </a:tc>
                <a:tc>
                  <a:txBody>
                    <a:bodyPr/>
                    <a:lstStyle/>
                    <a:p>
                      <a:pPr marL="0" indent="0">
                        <a:buFont typeface="Arial" panose="020B0604020202020204" pitchFamily="34" charset="0"/>
                        <a:buNone/>
                      </a:pPr>
                      <a:r>
                        <a:rPr lang="en-GB" sz="700" b="1" strike="noStrike" dirty="0" smtClean="0">
                          <a:solidFill>
                            <a:schemeClr val="tx1"/>
                          </a:solidFill>
                        </a:rPr>
                        <a:t>Management</a:t>
                      </a:r>
                    </a:p>
                    <a:p>
                      <a:pPr marL="0" indent="0">
                        <a:buFont typeface="Arial" panose="020B0604020202020204" pitchFamily="34" charset="0"/>
                        <a:buNone/>
                      </a:pPr>
                      <a:r>
                        <a:rPr lang="en-GB" sz="700" b="1" strike="noStrike" dirty="0" smtClean="0">
                          <a:solidFill>
                            <a:schemeClr val="tx1"/>
                          </a:solidFill>
                        </a:rPr>
                        <a:t>Emergency services responded quickly</a:t>
                      </a:r>
                    </a:p>
                    <a:p>
                      <a:pPr marL="0" indent="0">
                        <a:buFont typeface="Arial" panose="020B0604020202020204" pitchFamily="34" charset="0"/>
                        <a:buNone/>
                      </a:pPr>
                      <a:r>
                        <a:rPr lang="en-GB" sz="700" b="1" strike="noStrike" dirty="0" smtClean="0">
                          <a:solidFill>
                            <a:schemeClr val="tx1"/>
                          </a:solidFill>
                        </a:rPr>
                        <a:t>Temporary</a:t>
                      </a:r>
                      <a:r>
                        <a:rPr lang="en-GB" sz="700" b="1" strike="noStrike" baseline="0" dirty="0" smtClean="0">
                          <a:solidFill>
                            <a:schemeClr val="tx1"/>
                          </a:solidFill>
                        </a:rPr>
                        <a:t> repairs </a:t>
                      </a:r>
                      <a:r>
                        <a:rPr lang="en-GB" sz="700" b="0" strike="noStrike" baseline="0" dirty="0" smtClean="0">
                          <a:solidFill>
                            <a:schemeClr val="tx1"/>
                          </a:solidFill>
                        </a:rPr>
                        <a:t>made to major roads within 24 hours to enable aid to get through</a:t>
                      </a:r>
                    </a:p>
                    <a:p>
                      <a:pPr marL="0" indent="0">
                        <a:buFont typeface="Arial" panose="020B0604020202020204" pitchFamily="34" charset="0"/>
                        <a:buNone/>
                      </a:pPr>
                      <a:r>
                        <a:rPr lang="en-GB" sz="700" b="1" strike="noStrike" baseline="0" dirty="0" smtClean="0">
                          <a:solidFill>
                            <a:schemeClr val="tx1"/>
                          </a:solidFill>
                        </a:rPr>
                        <a:t>A national appeal raised UK$60m </a:t>
                      </a:r>
                      <a:r>
                        <a:rPr lang="en-GB" sz="700" b="0" strike="noStrike" baseline="0" dirty="0" smtClean="0">
                          <a:solidFill>
                            <a:schemeClr val="tx1"/>
                          </a:solidFill>
                        </a:rPr>
                        <a:t>to build </a:t>
                      </a:r>
                      <a:r>
                        <a:rPr lang="en-GB" sz="700" b="1" strike="noStrike" baseline="0" dirty="0" smtClean="0">
                          <a:solidFill>
                            <a:schemeClr val="tx1"/>
                          </a:solidFill>
                        </a:rPr>
                        <a:t>emergency shelters</a:t>
                      </a:r>
                    </a:p>
                    <a:p>
                      <a:pPr marL="0" indent="0">
                        <a:buFont typeface="Arial" panose="020B0604020202020204" pitchFamily="34" charset="0"/>
                        <a:buNone/>
                      </a:pPr>
                      <a:r>
                        <a:rPr lang="en-GB" sz="700" b="0" strike="noStrike" baseline="0" dirty="0" smtClean="0">
                          <a:solidFill>
                            <a:schemeClr val="tx1"/>
                          </a:solidFill>
                        </a:rPr>
                        <a:t>Chile’s strong economy meant they </a:t>
                      </a:r>
                      <a:r>
                        <a:rPr lang="en-GB" sz="700" b="1" strike="noStrike" baseline="0" dirty="0" smtClean="0">
                          <a:solidFill>
                            <a:schemeClr val="tx1"/>
                          </a:solidFill>
                        </a:rPr>
                        <a:t>could rebuild without the need for much foreign aid</a:t>
                      </a:r>
                      <a:endParaRPr lang="en-GB" sz="700" b="1" strike="noStrike"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348369552"/>
                  </a:ext>
                </a:extLst>
              </a:tr>
            </a:tbl>
          </a:graphicData>
        </a:graphic>
      </p:graphicFrame>
    </p:spTree>
    <p:extLst>
      <p:ext uri="{BB962C8B-B14F-4D97-AF65-F5344CB8AC3E}">
        <p14:creationId xmlns:p14="http://schemas.microsoft.com/office/powerpoint/2010/main" val="310520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65324951"/>
              </p:ext>
            </p:extLst>
          </p:nvPr>
        </p:nvGraphicFramePr>
        <p:xfrm>
          <a:off x="0" y="3313"/>
          <a:ext cx="3372216" cy="1946221"/>
        </p:xfrm>
        <a:graphic>
          <a:graphicData uri="http://schemas.openxmlformats.org/drawingml/2006/table">
            <a:tbl>
              <a:tblPr firstRow="1" bandRow="1">
                <a:tableStyleId>{21E4AEA4-8DFA-4A89-87EB-49C32662AFE0}</a:tableStyleId>
              </a:tblPr>
              <a:tblGrid>
                <a:gridCol w="518509">
                  <a:extLst>
                    <a:ext uri="{9D8B030D-6E8A-4147-A177-3AD203B41FA5}">
                      <a16:colId xmlns:a16="http://schemas.microsoft.com/office/drawing/2014/main" val="204375177"/>
                    </a:ext>
                  </a:extLst>
                </a:gridCol>
                <a:gridCol w="1429311">
                  <a:extLst>
                    <a:ext uri="{9D8B030D-6E8A-4147-A177-3AD203B41FA5}">
                      <a16:colId xmlns:a16="http://schemas.microsoft.com/office/drawing/2014/main" val="880110970"/>
                    </a:ext>
                  </a:extLst>
                </a:gridCol>
                <a:gridCol w="1424396">
                  <a:extLst>
                    <a:ext uri="{9D8B030D-6E8A-4147-A177-3AD203B41FA5}">
                      <a16:colId xmlns:a16="http://schemas.microsoft.com/office/drawing/2014/main" val="20002"/>
                    </a:ext>
                  </a:extLst>
                </a:gridCol>
              </a:tblGrid>
              <a:tr h="177524">
                <a:tc gridSpan="3">
                  <a:txBody>
                    <a:bodyPr/>
                    <a:lstStyle/>
                    <a:p>
                      <a:pPr algn="ctr"/>
                      <a:r>
                        <a:rPr lang="en-GB" sz="800" dirty="0" smtClean="0"/>
                        <a:t>11.Global </a:t>
                      </a:r>
                      <a:r>
                        <a:rPr lang="en-GB" sz="800" dirty="0"/>
                        <a:t>pattern of air circulation </a:t>
                      </a:r>
                    </a:p>
                  </a:txBody>
                  <a:tcPr/>
                </a:tc>
                <a:tc hMerge="1">
                  <a:txBody>
                    <a:bodyPr/>
                    <a:lstStyle/>
                    <a:p>
                      <a:endParaRPr lang="en-GB"/>
                    </a:p>
                  </a:txBody>
                  <a:tcPr/>
                </a:tc>
                <a:tc hMerge="1">
                  <a:txBody>
                    <a:bodyPr/>
                    <a:lstStyle/>
                    <a:p>
                      <a:pPr algn="ctr"/>
                      <a:endParaRPr lang="en-GB" sz="800" dirty="0"/>
                    </a:p>
                  </a:txBody>
                  <a:tcPr>
                    <a:solidFill>
                      <a:schemeClr val="accent2">
                        <a:lumMod val="20000"/>
                        <a:lumOff val="80000"/>
                      </a:schemeClr>
                    </a:solidFill>
                  </a:tcPr>
                </a:tc>
                <a:extLst>
                  <a:ext uri="{0D108BD9-81ED-4DB2-BD59-A6C34878D82A}">
                    <a16:rowId xmlns:a16="http://schemas.microsoft.com/office/drawing/2014/main" val="2493414973"/>
                  </a:ext>
                </a:extLst>
              </a:tr>
              <a:tr h="361261">
                <a:tc gridSpan="3">
                  <a:txBody>
                    <a:bodyPr/>
                    <a:lstStyle/>
                    <a:p>
                      <a:pPr algn="ctr"/>
                      <a:r>
                        <a:rPr lang="en-GB" sz="800" b="1" kern="1200" dirty="0">
                          <a:effectLst/>
                        </a:rPr>
                        <a:t>Atmospheric circulation is the large-scale movement of air by which heat is distributed on the surface of the Earth.</a:t>
                      </a:r>
                      <a:endParaRPr lang="en-GB" sz="800" b="1" dirty="0"/>
                    </a:p>
                  </a:txBody>
                  <a:tcPr anchor="ctr">
                    <a:solidFill>
                      <a:schemeClr val="accent2">
                        <a:lumMod val="40000"/>
                        <a:lumOff val="60000"/>
                      </a:schemeClr>
                    </a:solidFill>
                  </a:tcPr>
                </a:tc>
                <a:tc hMerge="1">
                  <a:txBody>
                    <a:bodyPr/>
                    <a:lstStyle/>
                    <a:p>
                      <a:endParaRPr lang="en-GB"/>
                    </a:p>
                  </a:txBody>
                  <a:tcPr/>
                </a:tc>
                <a:tc hMerge="1">
                  <a:txBody>
                    <a:bodyPr/>
                    <a:lstStyle/>
                    <a:p>
                      <a:endParaRPr lang="en-GB" sz="700" dirty="0"/>
                    </a:p>
                  </a:txBody>
                  <a:tcPr>
                    <a:solidFill>
                      <a:schemeClr val="accent2">
                        <a:lumMod val="20000"/>
                        <a:lumOff val="80000"/>
                      </a:schemeClr>
                    </a:solidFill>
                  </a:tcPr>
                </a:tc>
                <a:extLst>
                  <a:ext uri="{0D108BD9-81ED-4DB2-BD59-A6C34878D82A}">
                    <a16:rowId xmlns:a16="http://schemas.microsoft.com/office/drawing/2014/main" val="677010289"/>
                  </a:ext>
                </a:extLst>
              </a:tr>
              <a:tr h="380410">
                <a:tc>
                  <a:txBody>
                    <a:bodyPr/>
                    <a:lstStyle/>
                    <a:p>
                      <a:r>
                        <a:rPr lang="en-GB" sz="800" b="1" dirty="0"/>
                        <a:t>Hadley cell</a:t>
                      </a:r>
                    </a:p>
                  </a:txBody>
                  <a:tcPr>
                    <a:solidFill>
                      <a:schemeClr val="accent2">
                        <a:lumMod val="60000"/>
                        <a:lumOff val="40000"/>
                      </a:schemeClr>
                    </a:solidFill>
                  </a:tcPr>
                </a:tc>
                <a:tc>
                  <a:txBody>
                    <a:bodyPr/>
                    <a:lstStyle/>
                    <a:p>
                      <a:r>
                        <a:rPr lang="en-GB" sz="800" dirty="0"/>
                        <a:t>Largest cell which extends</a:t>
                      </a:r>
                      <a:r>
                        <a:rPr lang="en-GB" sz="800" baseline="0" dirty="0"/>
                        <a:t> from the </a:t>
                      </a:r>
                      <a:r>
                        <a:rPr lang="en-GB" sz="800" b="1" baseline="0" dirty="0"/>
                        <a:t>Equator</a:t>
                      </a:r>
                      <a:r>
                        <a:rPr lang="en-GB" sz="800" baseline="0" dirty="0"/>
                        <a:t> to between </a:t>
                      </a:r>
                      <a:r>
                        <a:rPr lang="en-GB" sz="800" b="1" baseline="0" dirty="0"/>
                        <a:t>30° to 40° north &amp; south</a:t>
                      </a:r>
                      <a:r>
                        <a:rPr lang="en-GB" sz="800" baseline="0" dirty="0"/>
                        <a:t>.</a:t>
                      </a:r>
                      <a:endParaRPr lang="en-GB" sz="800" dirty="0"/>
                    </a:p>
                  </a:txBody>
                  <a:tcPr/>
                </a:tc>
                <a:tc rowSpan="3">
                  <a:txBody>
                    <a:bodyPr/>
                    <a:lstStyle/>
                    <a:p>
                      <a:endParaRPr lang="en-GB" sz="700" dirty="0"/>
                    </a:p>
                  </a:txBody>
                  <a:tcPr>
                    <a:solidFill>
                      <a:schemeClr val="accent2">
                        <a:lumMod val="20000"/>
                        <a:lumOff val="80000"/>
                      </a:schemeClr>
                    </a:solidFill>
                  </a:tcPr>
                </a:tc>
                <a:extLst>
                  <a:ext uri="{0D108BD9-81ED-4DB2-BD59-A6C34878D82A}">
                    <a16:rowId xmlns:a16="http://schemas.microsoft.com/office/drawing/2014/main" val="3921777246"/>
                  </a:ext>
                </a:extLst>
              </a:tr>
              <a:tr h="380410">
                <a:tc>
                  <a:txBody>
                    <a:bodyPr/>
                    <a:lstStyle/>
                    <a:p>
                      <a:r>
                        <a:rPr lang="en-GB" sz="800" b="1" dirty="0" err="1"/>
                        <a:t>Ferrel</a:t>
                      </a:r>
                      <a:r>
                        <a:rPr lang="en-GB" sz="800" b="1" dirty="0"/>
                        <a:t> cell</a:t>
                      </a:r>
                    </a:p>
                  </a:txBody>
                  <a:tcPr>
                    <a:solidFill>
                      <a:schemeClr val="accent2">
                        <a:lumMod val="60000"/>
                        <a:lumOff val="40000"/>
                      </a:schemeClr>
                    </a:solidFill>
                  </a:tcPr>
                </a:tc>
                <a:tc>
                  <a:txBody>
                    <a:bodyPr/>
                    <a:lstStyle/>
                    <a:p>
                      <a:r>
                        <a:rPr lang="en-GB" sz="800" dirty="0"/>
                        <a:t>Middle cell</a:t>
                      </a:r>
                      <a:r>
                        <a:rPr lang="en-GB" sz="800" baseline="0" dirty="0"/>
                        <a:t> where air flows </a:t>
                      </a:r>
                      <a:r>
                        <a:rPr lang="en-GB" sz="800" b="1" baseline="0" dirty="0"/>
                        <a:t>poleward</a:t>
                      </a:r>
                      <a:r>
                        <a:rPr lang="en-GB" sz="800" baseline="0" dirty="0"/>
                        <a:t> between </a:t>
                      </a:r>
                      <a:r>
                        <a:rPr lang="en-GB" sz="800" b="1" baseline="0" dirty="0"/>
                        <a:t>60° &amp; 70° </a:t>
                      </a:r>
                      <a:r>
                        <a:rPr lang="en-GB" sz="800" baseline="0" dirty="0"/>
                        <a:t>latitude. </a:t>
                      </a:r>
                      <a:endParaRPr lang="en-GB" sz="800" dirty="0"/>
                    </a:p>
                  </a:txBody>
                  <a:tcPr/>
                </a:tc>
                <a:tc vMerge="1">
                  <a:txBody>
                    <a:bodyPr/>
                    <a:lstStyle/>
                    <a:p>
                      <a:endParaRPr lang="en-GB" sz="700" dirty="0"/>
                    </a:p>
                  </a:txBody>
                  <a:tcPr>
                    <a:solidFill>
                      <a:schemeClr val="accent2">
                        <a:lumMod val="20000"/>
                        <a:lumOff val="80000"/>
                      </a:schemeClr>
                    </a:solidFill>
                  </a:tcPr>
                </a:tc>
                <a:extLst>
                  <a:ext uri="{0D108BD9-81ED-4DB2-BD59-A6C34878D82A}">
                    <a16:rowId xmlns:a16="http://schemas.microsoft.com/office/drawing/2014/main" val="2832529864"/>
                  </a:ext>
                </a:extLst>
              </a:tr>
              <a:tr h="380410">
                <a:tc>
                  <a:txBody>
                    <a:bodyPr/>
                    <a:lstStyle/>
                    <a:p>
                      <a:r>
                        <a:rPr lang="en-GB" sz="800" b="1" dirty="0"/>
                        <a:t>Polar cell </a:t>
                      </a:r>
                    </a:p>
                  </a:txBody>
                  <a:tcPr>
                    <a:solidFill>
                      <a:schemeClr val="accent2">
                        <a:lumMod val="60000"/>
                        <a:lumOff val="40000"/>
                      </a:schemeClr>
                    </a:solidFill>
                  </a:tcPr>
                </a:tc>
                <a:tc>
                  <a:txBody>
                    <a:bodyPr/>
                    <a:lstStyle/>
                    <a:p>
                      <a:r>
                        <a:rPr lang="en-GB" sz="800" b="1" dirty="0"/>
                        <a:t>Smallest</a:t>
                      </a:r>
                      <a:r>
                        <a:rPr lang="en-GB" sz="800" b="1" baseline="0" dirty="0"/>
                        <a:t> &amp; weakness </a:t>
                      </a:r>
                      <a:r>
                        <a:rPr lang="en-GB" sz="800" baseline="0" dirty="0"/>
                        <a:t>cell that occurs from the poles to the </a:t>
                      </a:r>
                      <a:r>
                        <a:rPr lang="en-GB" sz="800" baseline="0" dirty="0" err="1"/>
                        <a:t>Ferrel</a:t>
                      </a:r>
                      <a:r>
                        <a:rPr lang="en-GB" sz="800" baseline="0" dirty="0"/>
                        <a:t> cell.</a:t>
                      </a:r>
                      <a:endParaRPr lang="en-GB" sz="800" dirty="0"/>
                    </a:p>
                  </a:txBody>
                  <a:tcPr/>
                </a:tc>
                <a:tc vMerge="1">
                  <a:txBody>
                    <a:bodyPr/>
                    <a:lstStyle/>
                    <a:p>
                      <a:endParaRPr lang="en-GB" sz="700" dirty="0"/>
                    </a:p>
                  </a:txBody>
                  <a:tcPr/>
                </a:tc>
                <a:extLst>
                  <a:ext uri="{0D108BD9-81ED-4DB2-BD59-A6C34878D82A}">
                    <a16:rowId xmlns:a16="http://schemas.microsoft.com/office/drawing/2014/main" val="284314095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62913561"/>
              </p:ext>
            </p:extLst>
          </p:nvPr>
        </p:nvGraphicFramePr>
        <p:xfrm>
          <a:off x="1876915" y="1949534"/>
          <a:ext cx="1495301" cy="2176899"/>
        </p:xfrm>
        <a:graphic>
          <a:graphicData uri="http://schemas.openxmlformats.org/drawingml/2006/table">
            <a:tbl>
              <a:tblPr firstRow="1" bandRow="1">
                <a:tableStyleId>{21E4AEA4-8DFA-4A89-87EB-49C32662AFE0}</a:tableStyleId>
              </a:tblPr>
              <a:tblGrid>
                <a:gridCol w="756373">
                  <a:extLst>
                    <a:ext uri="{9D8B030D-6E8A-4147-A177-3AD203B41FA5}">
                      <a16:colId xmlns:a16="http://schemas.microsoft.com/office/drawing/2014/main" val="204375177"/>
                    </a:ext>
                  </a:extLst>
                </a:gridCol>
                <a:gridCol w="738928">
                  <a:extLst>
                    <a:ext uri="{9D8B030D-6E8A-4147-A177-3AD203B41FA5}">
                      <a16:colId xmlns:a16="http://schemas.microsoft.com/office/drawing/2014/main" val="880110970"/>
                    </a:ext>
                  </a:extLst>
                </a:gridCol>
              </a:tblGrid>
              <a:tr h="221073">
                <a:tc gridSpan="2">
                  <a:txBody>
                    <a:bodyPr/>
                    <a:lstStyle/>
                    <a:p>
                      <a:r>
                        <a:rPr lang="en-GB" sz="800" dirty="0" smtClean="0"/>
                        <a:t>13.  High </a:t>
                      </a:r>
                      <a:r>
                        <a:rPr lang="en-GB" sz="800" dirty="0"/>
                        <a:t>and Low Pressure</a:t>
                      </a:r>
                      <a:endParaRPr lang="en-GB" sz="800" b="1" dirty="0"/>
                    </a:p>
                  </a:txBody>
                  <a:tcPr/>
                </a:tc>
                <a:tc hMerge="1">
                  <a:txBody>
                    <a:bodyPr/>
                    <a:lstStyle/>
                    <a:p>
                      <a:endParaRPr lang="en-GB"/>
                    </a:p>
                  </a:txBody>
                  <a:tcPr/>
                </a:tc>
                <a:extLst>
                  <a:ext uri="{0D108BD9-81ED-4DB2-BD59-A6C34878D82A}">
                    <a16:rowId xmlns:a16="http://schemas.microsoft.com/office/drawing/2014/main" val="2493414973"/>
                  </a:ext>
                </a:extLst>
              </a:tr>
              <a:tr h="347400">
                <a:tc>
                  <a:txBody>
                    <a:bodyPr/>
                    <a:lstStyle/>
                    <a:p>
                      <a:pPr algn="ctr"/>
                      <a:r>
                        <a:rPr lang="en-GB" sz="800" b="1" dirty="0"/>
                        <a:t>Low </a:t>
                      </a:r>
                    </a:p>
                    <a:p>
                      <a:pPr algn="ctr"/>
                      <a:r>
                        <a:rPr lang="en-GB" sz="800" b="1" dirty="0"/>
                        <a:t>Pressure</a:t>
                      </a:r>
                    </a:p>
                  </a:txBody>
                  <a:tcPr anchor="ctr">
                    <a:solidFill>
                      <a:schemeClr val="accent2">
                        <a:lumMod val="60000"/>
                        <a:lumOff val="40000"/>
                      </a:schemeClr>
                    </a:solidFill>
                  </a:tcPr>
                </a:tc>
                <a:tc>
                  <a:txBody>
                    <a:bodyPr/>
                    <a:lstStyle/>
                    <a:p>
                      <a:pPr algn="ctr"/>
                      <a:r>
                        <a:rPr lang="en-GB" sz="800" b="1" dirty="0"/>
                        <a:t>High Pressure</a:t>
                      </a:r>
                    </a:p>
                  </a:txBody>
                  <a:tcPr anchor="ctr">
                    <a:solidFill>
                      <a:schemeClr val="accent2">
                        <a:lumMod val="60000"/>
                        <a:lumOff val="40000"/>
                      </a:schemeClr>
                    </a:solidFill>
                  </a:tcPr>
                </a:tc>
                <a:extLst>
                  <a:ext uri="{0D108BD9-81ED-4DB2-BD59-A6C34878D82A}">
                    <a16:rowId xmlns:a16="http://schemas.microsoft.com/office/drawing/2014/main" val="3921777246"/>
                  </a:ext>
                </a:extLst>
              </a:tr>
              <a:tr h="9716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Caused</a:t>
                      </a:r>
                      <a:r>
                        <a:rPr lang="en-GB" sz="800" b="1" baseline="0" dirty="0"/>
                        <a:t> by hot air rising. Causes stormy, cloudy weather. </a:t>
                      </a:r>
                      <a:endParaRPr lang="en-GB" sz="800" b="1" dirty="0"/>
                    </a:p>
                    <a:p>
                      <a:pPr algn="ctr"/>
                      <a:endParaRPr lang="en-GB" sz="800" b="1" dirty="0"/>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t>Caused by cold air sinking. Causes</a:t>
                      </a:r>
                      <a:r>
                        <a:rPr lang="en-GB" sz="800" b="1" baseline="0" dirty="0"/>
                        <a:t> clear and calm weather. </a:t>
                      </a:r>
                    </a:p>
                  </a:txBody>
                  <a:tcPr>
                    <a:solidFill>
                      <a:schemeClr val="accent2">
                        <a:lumMod val="20000"/>
                        <a:lumOff val="80000"/>
                      </a:schemeClr>
                    </a:solidFill>
                  </a:tcPr>
                </a:tc>
                <a:extLst>
                  <a:ext uri="{0D108BD9-81ED-4DB2-BD59-A6C34878D82A}">
                    <a16:rowId xmlns:a16="http://schemas.microsoft.com/office/drawing/2014/main" val="2832529864"/>
                  </a:ext>
                </a:extLst>
              </a:tr>
              <a:tr h="636803">
                <a:tc gridSpan="2">
                  <a:txBody>
                    <a:bodyPr/>
                    <a:lstStyle/>
                    <a:p>
                      <a:endParaRPr lang="en-GB" sz="800" b="1" dirty="0"/>
                    </a:p>
                  </a:txBody>
                  <a:tcPr>
                    <a:solidFill>
                      <a:schemeClr val="accent2">
                        <a:lumMod val="20000"/>
                        <a:lumOff val="80000"/>
                      </a:schemeClr>
                    </a:solidFill>
                  </a:tcPr>
                </a:tc>
                <a:tc hMerge="1">
                  <a:txBody>
                    <a:bodyPr/>
                    <a:lstStyle/>
                    <a:p>
                      <a:endParaRPr lang="en-GB" sz="800" b="1" dirty="0"/>
                    </a:p>
                  </a:txBody>
                  <a:tcP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86"/>
          <a:stretch/>
        </p:blipFill>
        <p:spPr>
          <a:xfrm>
            <a:off x="1981051" y="685800"/>
            <a:ext cx="1391165" cy="1236117"/>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3903181008"/>
              </p:ext>
            </p:extLst>
          </p:nvPr>
        </p:nvGraphicFramePr>
        <p:xfrm>
          <a:off x="5561" y="1949534"/>
          <a:ext cx="1894349" cy="1036320"/>
        </p:xfrm>
        <a:graphic>
          <a:graphicData uri="http://schemas.openxmlformats.org/drawingml/2006/table">
            <a:tbl>
              <a:tblPr firstRow="1" bandRow="1">
                <a:tableStyleId>{21E4AEA4-8DFA-4A89-87EB-49C32662AFE0}</a:tableStyleId>
              </a:tblPr>
              <a:tblGrid>
                <a:gridCol w="1894349">
                  <a:extLst>
                    <a:ext uri="{9D8B030D-6E8A-4147-A177-3AD203B41FA5}">
                      <a16:colId xmlns:a16="http://schemas.microsoft.com/office/drawing/2014/main" val="4114622345"/>
                    </a:ext>
                  </a:extLst>
                </a:gridCol>
              </a:tblGrid>
              <a:tr h="208841">
                <a:tc>
                  <a:txBody>
                    <a:bodyPr/>
                    <a:lstStyle/>
                    <a:p>
                      <a:pPr algn="ctr"/>
                      <a:r>
                        <a:rPr lang="en-GB" sz="800" b="1" dirty="0" smtClean="0"/>
                        <a:t>12.  Distribution </a:t>
                      </a:r>
                      <a:r>
                        <a:rPr lang="en-GB" sz="800" b="1" dirty="0"/>
                        <a:t>of Tropical Storms.</a:t>
                      </a:r>
                      <a:endParaRPr lang="en-GB" sz="800" b="1" dirty="0">
                        <a:latin typeface="+mn-lt"/>
                      </a:endParaRPr>
                    </a:p>
                  </a:txBody>
                  <a:tcPr/>
                </a:tc>
                <a:extLst>
                  <a:ext uri="{0D108BD9-81ED-4DB2-BD59-A6C34878D82A}">
                    <a16:rowId xmlns:a16="http://schemas.microsoft.com/office/drawing/2014/main" val="741955885"/>
                  </a:ext>
                </a:extLst>
              </a:tr>
              <a:tr h="507184">
                <a:tc>
                  <a:txBody>
                    <a:bodyPr/>
                    <a:lstStyle/>
                    <a:p>
                      <a:pPr algn="ctr"/>
                      <a:r>
                        <a:rPr lang="en-GB" sz="800" b="1" dirty="0"/>
                        <a:t>They are known by many names, including hurricanes (North America), cyclones (India) and typhoons (Japan and East Asia).  They all occur in a band that lies roughly 5-15ͦͦͦ° either side of</a:t>
                      </a:r>
                      <a:r>
                        <a:rPr lang="en-GB" sz="800" b="1" baseline="0" dirty="0"/>
                        <a:t> the Equator.</a:t>
                      </a:r>
                      <a:endParaRPr lang="en-GB" sz="800" b="1" dirty="0">
                        <a:latin typeface="+mn-lt"/>
                      </a:endParaRPr>
                    </a:p>
                  </a:txBody>
                  <a:tcPr/>
                </a:tc>
                <a:extLst>
                  <a:ext uri="{0D108BD9-81ED-4DB2-BD59-A6C34878D82A}">
                    <a16:rowId xmlns:a16="http://schemas.microsoft.com/office/drawing/2014/main" val="3372806372"/>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675422229"/>
              </p:ext>
            </p:extLst>
          </p:nvPr>
        </p:nvGraphicFramePr>
        <p:xfrm>
          <a:off x="0" y="4126434"/>
          <a:ext cx="3372216" cy="2712720"/>
        </p:xfrm>
        <a:graphic>
          <a:graphicData uri="http://schemas.openxmlformats.org/drawingml/2006/table">
            <a:tbl>
              <a:tblPr firstRow="1" bandRow="1">
                <a:tableStyleId>{21E4AEA4-8DFA-4A89-87EB-49C32662AFE0}</a:tableStyleId>
              </a:tblPr>
              <a:tblGrid>
                <a:gridCol w="319431">
                  <a:extLst>
                    <a:ext uri="{9D8B030D-6E8A-4147-A177-3AD203B41FA5}">
                      <a16:colId xmlns:a16="http://schemas.microsoft.com/office/drawing/2014/main" val="2912668156"/>
                    </a:ext>
                  </a:extLst>
                </a:gridCol>
                <a:gridCol w="3052785">
                  <a:extLst>
                    <a:ext uri="{9D8B030D-6E8A-4147-A177-3AD203B41FA5}">
                      <a16:colId xmlns:a16="http://schemas.microsoft.com/office/drawing/2014/main" val="2999855432"/>
                    </a:ext>
                  </a:extLst>
                </a:gridCol>
              </a:tblGrid>
              <a:tr h="149933">
                <a:tc gridSpan="2">
                  <a:txBody>
                    <a:bodyPr/>
                    <a:lstStyle/>
                    <a:p>
                      <a:pPr algn="ctr"/>
                      <a:r>
                        <a:rPr lang="en-GB" sz="800" dirty="0" smtClean="0"/>
                        <a:t>14.  Formation </a:t>
                      </a:r>
                      <a:r>
                        <a:rPr lang="en-GB" sz="800" dirty="0"/>
                        <a:t>of Tropical Storms</a:t>
                      </a:r>
                    </a:p>
                  </a:txBody>
                  <a:tcPr/>
                </a:tc>
                <a:tc hMerge="1">
                  <a:txBody>
                    <a:bodyPr/>
                    <a:lstStyle/>
                    <a:p>
                      <a:endParaRPr lang="en-GB" dirty="0"/>
                    </a:p>
                  </a:txBody>
                  <a:tcPr/>
                </a:tc>
                <a:extLst>
                  <a:ext uri="{0D108BD9-81ED-4DB2-BD59-A6C34878D82A}">
                    <a16:rowId xmlns:a16="http://schemas.microsoft.com/office/drawing/2014/main" val="943450843"/>
                  </a:ext>
                </a:extLst>
              </a:tr>
              <a:tr h="214190">
                <a:tc>
                  <a:txBody>
                    <a:bodyPr/>
                    <a:lstStyle/>
                    <a:p>
                      <a:pPr algn="ctr"/>
                      <a:r>
                        <a:rPr lang="en-GB" sz="900" b="1" dirty="0"/>
                        <a:t>1</a:t>
                      </a:r>
                      <a:endParaRPr lang="en-GB" sz="900" b="1" dirty="0">
                        <a:solidFill>
                          <a:srgbClr val="002060"/>
                        </a:solidFill>
                      </a:endParaRPr>
                    </a:p>
                  </a:txBody>
                  <a:tcPr anchor="ctr">
                    <a:solidFill>
                      <a:schemeClr val="accent2">
                        <a:lumMod val="60000"/>
                        <a:lumOff val="40000"/>
                      </a:schemeClr>
                    </a:solidFill>
                  </a:tcPr>
                </a:tc>
                <a:tc>
                  <a:txBody>
                    <a:bodyPr/>
                    <a:lstStyle/>
                    <a:p>
                      <a:pPr algn="ctr"/>
                      <a:r>
                        <a:rPr lang="en-GB" sz="800" dirty="0"/>
                        <a:t>The sun’s rays heats large areas of ocean in the summer and autumn. This causes </a:t>
                      </a:r>
                      <a:r>
                        <a:rPr lang="en-GB" sz="800" b="1" dirty="0"/>
                        <a:t>warm, moist air </a:t>
                      </a:r>
                      <a:r>
                        <a:rPr lang="en-GB" sz="800" dirty="0"/>
                        <a:t>to rise over the particular spots</a:t>
                      </a:r>
                    </a:p>
                  </a:txBody>
                  <a:tcPr/>
                </a:tc>
                <a:extLst>
                  <a:ext uri="{0D108BD9-81ED-4DB2-BD59-A6C34878D82A}">
                    <a16:rowId xmlns:a16="http://schemas.microsoft.com/office/drawing/2014/main" val="1773780000"/>
                  </a:ext>
                </a:extLst>
              </a:tr>
              <a:tr h="289157">
                <a:tc>
                  <a:txBody>
                    <a:bodyPr/>
                    <a:lstStyle/>
                    <a:p>
                      <a:pPr algn="ctr"/>
                      <a:r>
                        <a:rPr lang="en-GB" sz="900" b="1" dirty="0"/>
                        <a:t>2</a:t>
                      </a:r>
                      <a:endParaRPr lang="en-GB" sz="900" b="1" dirty="0">
                        <a:solidFill>
                          <a:srgbClr val="002060"/>
                        </a:solidFill>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Once the </a:t>
                      </a:r>
                      <a:r>
                        <a:rPr lang="en-GB" sz="800" b="1" dirty="0"/>
                        <a:t>temperature is 27⁰</a:t>
                      </a:r>
                      <a:r>
                        <a:rPr lang="en-GB" sz="800" dirty="0"/>
                        <a:t>, the rising warm moist air leads to a </a:t>
                      </a:r>
                      <a:r>
                        <a:rPr lang="en-GB" sz="800" b="1" dirty="0"/>
                        <a:t>low pressure</a:t>
                      </a:r>
                      <a:r>
                        <a:rPr lang="en-GB" sz="800" dirty="0"/>
                        <a:t>. This eventually turns into a thunderstorm. This causes air to be sucked in from the </a:t>
                      </a:r>
                      <a:r>
                        <a:rPr lang="en-GB" sz="800" b="1" dirty="0"/>
                        <a:t>trade winds</a:t>
                      </a:r>
                      <a:r>
                        <a:rPr lang="en-GB" sz="800" dirty="0"/>
                        <a:t>. </a:t>
                      </a:r>
                    </a:p>
                  </a:txBody>
                  <a:tcPr/>
                </a:tc>
                <a:extLst>
                  <a:ext uri="{0D108BD9-81ED-4DB2-BD59-A6C34878D82A}">
                    <a16:rowId xmlns:a16="http://schemas.microsoft.com/office/drawing/2014/main" val="908743699"/>
                  </a:ext>
                </a:extLst>
              </a:tr>
              <a:tr h="255263">
                <a:tc>
                  <a:txBody>
                    <a:bodyPr/>
                    <a:lstStyle/>
                    <a:p>
                      <a:pPr algn="ctr"/>
                      <a:r>
                        <a:rPr lang="en-GB" sz="900" b="1" dirty="0"/>
                        <a:t>3</a:t>
                      </a:r>
                      <a:endParaRPr lang="en-GB" sz="900" b="1" dirty="0">
                        <a:solidFill>
                          <a:srgbClr val="002060"/>
                        </a:solidFill>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With trade winds blowing in the opposite direction and the rotation of earth involved (Coriolis effect),  the thunderstorm  will eventually start to </a:t>
                      </a:r>
                      <a:r>
                        <a:rPr lang="en-GB" sz="800" b="1" dirty="0"/>
                        <a:t>spin</a:t>
                      </a:r>
                      <a:r>
                        <a:rPr lang="en-GB" sz="800" dirty="0"/>
                        <a:t>. </a:t>
                      </a:r>
                    </a:p>
                  </a:txBody>
                  <a:tcPr/>
                </a:tc>
                <a:extLst>
                  <a:ext uri="{0D108BD9-81ED-4DB2-BD59-A6C34878D82A}">
                    <a16:rowId xmlns:a16="http://schemas.microsoft.com/office/drawing/2014/main" val="503523311"/>
                  </a:ext>
                </a:extLst>
              </a:tr>
              <a:tr h="214190">
                <a:tc>
                  <a:txBody>
                    <a:bodyPr/>
                    <a:lstStyle/>
                    <a:p>
                      <a:pPr algn="ctr"/>
                      <a:r>
                        <a:rPr lang="en-GB" sz="900" b="1" dirty="0"/>
                        <a:t>4</a:t>
                      </a:r>
                      <a:endParaRPr lang="en-GB" sz="900" b="1" dirty="0">
                        <a:solidFill>
                          <a:srgbClr val="002060"/>
                        </a:solidFill>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When the storm begins to </a:t>
                      </a:r>
                      <a:r>
                        <a:rPr lang="en-GB" sz="800" b="1" dirty="0"/>
                        <a:t>spin faster than 74mph</a:t>
                      </a:r>
                      <a:r>
                        <a:rPr lang="en-GB" sz="800" dirty="0"/>
                        <a:t>, a tropical storm (such as a hurricane) is officially born.</a:t>
                      </a:r>
                    </a:p>
                  </a:txBody>
                  <a:tcPr/>
                </a:tc>
                <a:extLst>
                  <a:ext uri="{0D108BD9-81ED-4DB2-BD59-A6C34878D82A}">
                    <a16:rowId xmlns:a16="http://schemas.microsoft.com/office/drawing/2014/main" val="3436157075"/>
                  </a:ext>
                </a:extLst>
              </a:tr>
              <a:tr h="255263">
                <a:tc>
                  <a:txBody>
                    <a:bodyPr/>
                    <a:lstStyle/>
                    <a:p>
                      <a:pPr algn="ctr"/>
                      <a:r>
                        <a:rPr lang="en-GB" sz="900" b="1" dirty="0"/>
                        <a:t>5</a:t>
                      </a:r>
                      <a:endParaRPr lang="en-GB" sz="900" b="1" dirty="0">
                        <a:solidFill>
                          <a:srgbClr val="002060"/>
                        </a:solidFill>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With the tropical storm growing in power, </a:t>
                      </a:r>
                      <a:r>
                        <a:rPr lang="en-GB" sz="800" b="1" dirty="0"/>
                        <a:t>more cool air sinks </a:t>
                      </a:r>
                      <a:r>
                        <a:rPr lang="en-GB" sz="800" dirty="0"/>
                        <a:t>in the centre of the storm, creating calm, clear condition called the </a:t>
                      </a:r>
                      <a:r>
                        <a:rPr lang="en-GB" sz="800" b="1" dirty="0"/>
                        <a:t>eye of the storm</a:t>
                      </a:r>
                      <a:r>
                        <a:rPr lang="en-GB" sz="800" dirty="0"/>
                        <a:t>. </a:t>
                      </a:r>
                    </a:p>
                  </a:txBody>
                  <a:tcPr/>
                </a:tc>
                <a:extLst>
                  <a:ext uri="{0D108BD9-81ED-4DB2-BD59-A6C34878D82A}">
                    <a16:rowId xmlns:a16="http://schemas.microsoft.com/office/drawing/2014/main" val="3854932389"/>
                  </a:ext>
                </a:extLst>
              </a:tr>
              <a:tr h="255263">
                <a:tc>
                  <a:txBody>
                    <a:bodyPr/>
                    <a:lstStyle/>
                    <a:p>
                      <a:pPr algn="ctr"/>
                      <a:r>
                        <a:rPr lang="en-GB" sz="900" b="1" dirty="0"/>
                        <a:t>6</a:t>
                      </a:r>
                      <a:endParaRPr lang="en-GB" sz="900" b="1" dirty="0">
                        <a:solidFill>
                          <a:srgbClr val="002060"/>
                        </a:solidFill>
                      </a:endParaRPr>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When the tropical storm hits land, it </a:t>
                      </a:r>
                      <a:r>
                        <a:rPr lang="en-GB" sz="800" b="1" dirty="0"/>
                        <a:t>loses its energy source </a:t>
                      </a:r>
                      <a:r>
                        <a:rPr lang="en-GB" sz="800" dirty="0"/>
                        <a:t>(the warm ocean) and it begins to lose strength. Eventually it will ‘blow itself out’. </a:t>
                      </a:r>
                    </a:p>
                  </a:txBody>
                  <a:tcPr/>
                </a:tc>
                <a:extLst>
                  <a:ext uri="{0D108BD9-81ED-4DB2-BD59-A6C34878D82A}">
                    <a16:rowId xmlns:a16="http://schemas.microsoft.com/office/drawing/2014/main" val="1368594536"/>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4241420576"/>
              </p:ext>
            </p:extLst>
          </p:nvPr>
        </p:nvGraphicFramePr>
        <p:xfrm>
          <a:off x="3372216" y="5337"/>
          <a:ext cx="3108796" cy="700923"/>
        </p:xfrm>
        <a:graphic>
          <a:graphicData uri="http://schemas.openxmlformats.org/drawingml/2006/table">
            <a:tbl>
              <a:tblPr firstRow="1" bandRow="1">
                <a:tableStyleId>{21E4AEA4-8DFA-4A89-87EB-49C32662AFE0}</a:tableStyleId>
              </a:tblPr>
              <a:tblGrid>
                <a:gridCol w="3108796">
                  <a:extLst>
                    <a:ext uri="{9D8B030D-6E8A-4147-A177-3AD203B41FA5}">
                      <a16:colId xmlns:a16="http://schemas.microsoft.com/office/drawing/2014/main" val="1204241074"/>
                    </a:ext>
                  </a:extLst>
                </a:gridCol>
              </a:tblGrid>
              <a:tr h="165283">
                <a:tc>
                  <a:txBody>
                    <a:bodyPr/>
                    <a:lstStyle/>
                    <a:p>
                      <a:pPr algn="ctr"/>
                      <a:r>
                        <a:rPr lang="en-GB" sz="800" dirty="0" smtClean="0"/>
                        <a:t>15.   Changing </a:t>
                      </a:r>
                      <a:r>
                        <a:rPr lang="en-GB" sz="800" dirty="0"/>
                        <a:t>pattern of  Tropical Storms</a:t>
                      </a:r>
                    </a:p>
                  </a:txBody>
                  <a:tcPr/>
                </a:tc>
                <a:extLst>
                  <a:ext uri="{0D108BD9-81ED-4DB2-BD59-A6C34878D82A}">
                    <a16:rowId xmlns:a16="http://schemas.microsoft.com/office/drawing/2014/main" val="2879709877"/>
                  </a:ext>
                </a:extLst>
              </a:tr>
              <a:tr h="487563">
                <a:tc>
                  <a:txBody>
                    <a:bodyPr/>
                    <a:lstStyle/>
                    <a:p>
                      <a:pPr algn="ctr"/>
                      <a:r>
                        <a:rPr lang="en-GB" sz="800" b="1" dirty="0"/>
                        <a:t>Scientist believe that global warming is having an impact on the frequency and strength of tropical storms.</a:t>
                      </a:r>
                      <a:r>
                        <a:rPr lang="en-GB" sz="800" b="1" baseline="0" dirty="0"/>
                        <a:t> This may be due to an increase in ocean temperatures.</a:t>
                      </a:r>
                      <a:endParaRPr lang="en-GB" sz="800" b="1" dirty="0"/>
                    </a:p>
                  </a:txBody>
                  <a:tcPr>
                    <a:solidFill>
                      <a:schemeClr val="accent2">
                        <a:lumMod val="40000"/>
                        <a:lumOff val="60000"/>
                      </a:schemeClr>
                    </a:solidFill>
                  </a:tcPr>
                </a:tc>
                <a:extLst>
                  <a:ext uri="{0D108BD9-81ED-4DB2-BD59-A6C34878D82A}">
                    <a16:rowId xmlns:a16="http://schemas.microsoft.com/office/drawing/2014/main" val="2097093537"/>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534072072"/>
              </p:ext>
            </p:extLst>
          </p:nvPr>
        </p:nvGraphicFramePr>
        <p:xfrm>
          <a:off x="3388620" y="5012223"/>
          <a:ext cx="3092392" cy="1837372"/>
        </p:xfrm>
        <a:graphic>
          <a:graphicData uri="http://schemas.openxmlformats.org/drawingml/2006/table">
            <a:tbl>
              <a:tblPr firstRow="1" bandRow="1">
                <a:tableStyleId>{21E4AEA4-8DFA-4A89-87EB-49C32662AFE0}</a:tableStyleId>
              </a:tblPr>
              <a:tblGrid>
                <a:gridCol w="1546196">
                  <a:extLst>
                    <a:ext uri="{9D8B030D-6E8A-4147-A177-3AD203B41FA5}">
                      <a16:colId xmlns:a16="http://schemas.microsoft.com/office/drawing/2014/main" val="1803496624"/>
                    </a:ext>
                  </a:extLst>
                </a:gridCol>
                <a:gridCol w="1546196">
                  <a:extLst>
                    <a:ext uri="{9D8B030D-6E8A-4147-A177-3AD203B41FA5}">
                      <a16:colId xmlns:a16="http://schemas.microsoft.com/office/drawing/2014/main" val="1291518246"/>
                    </a:ext>
                  </a:extLst>
                </a:gridCol>
              </a:tblGrid>
              <a:tr h="245114">
                <a:tc gridSpan="2">
                  <a:txBody>
                    <a:bodyPr/>
                    <a:lstStyle/>
                    <a:p>
                      <a:pPr algn="ctr"/>
                      <a:r>
                        <a:rPr lang="en-GB" sz="900" b="1" strike="noStrike" dirty="0" smtClean="0"/>
                        <a:t>19.  Case </a:t>
                      </a:r>
                      <a:r>
                        <a:rPr lang="en-GB" sz="900" b="1" strike="noStrike" dirty="0"/>
                        <a:t>Study:</a:t>
                      </a:r>
                      <a:r>
                        <a:rPr lang="en-GB" sz="900" b="1" strike="noStrike" baseline="0" dirty="0"/>
                        <a:t>  Typhoon Haiyan 2013</a:t>
                      </a:r>
                      <a:endParaRPr lang="en-GB" sz="900" b="1" strike="noStrike" dirty="0"/>
                    </a:p>
                  </a:txBody>
                  <a:tcPr/>
                </a:tc>
                <a:tc hMerge="1">
                  <a:txBody>
                    <a:bodyPr/>
                    <a:lstStyle/>
                    <a:p>
                      <a:endParaRPr lang="en-GB"/>
                    </a:p>
                  </a:txBody>
                  <a:tcPr/>
                </a:tc>
                <a:extLst>
                  <a:ext uri="{0D108BD9-81ED-4DB2-BD59-A6C34878D82A}">
                    <a16:rowId xmlns:a16="http://schemas.microsoft.com/office/drawing/2014/main" val="1421472908"/>
                  </a:ext>
                </a:extLst>
              </a:tr>
              <a:tr h="568680">
                <a:tc gridSpan="2">
                  <a:txBody>
                    <a:bodyPr/>
                    <a:lstStyle/>
                    <a:p>
                      <a:pPr algn="l"/>
                      <a:r>
                        <a:rPr lang="en-GB" sz="800" b="1" strike="noStrike" dirty="0"/>
                        <a:t>Causes</a:t>
                      </a:r>
                    </a:p>
                    <a:p>
                      <a:pPr marL="0" indent="0" algn="ctr">
                        <a:buFont typeface="Arial" panose="020B0604020202020204" pitchFamily="34" charset="0"/>
                        <a:buNone/>
                      </a:pPr>
                      <a:r>
                        <a:rPr lang="en-GB" sz="800" b="0" dirty="0"/>
                        <a:t>Started as a tropical depression on </a:t>
                      </a:r>
                      <a:r>
                        <a:rPr lang="en-GB" sz="800" b="1" dirty="0"/>
                        <a:t>2</a:t>
                      </a:r>
                      <a:r>
                        <a:rPr lang="en-GB" sz="800" b="1" baseline="30000" dirty="0"/>
                        <a:t>rd</a:t>
                      </a:r>
                      <a:r>
                        <a:rPr lang="en-GB" sz="800" b="1" dirty="0"/>
                        <a:t> November 2013 </a:t>
                      </a:r>
                      <a:r>
                        <a:rPr lang="en-GB" sz="800" b="0" dirty="0"/>
                        <a:t>and gained strength. Became a Category 5 </a:t>
                      </a:r>
                      <a:r>
                        <a:rPr lang="en-GB" sz="800" b="1" dirty="0"/>
                        <a:t>“super typhoon” </a:t>
                      </a:r>
                      <a:r>
                        <a:rPr lang="en-GB" sz="800" b="0" dirty="0"/>
                        <a:t>and made landfall on the Pacific islands of the Philippines. </a:t>
                      </a:r>
                      <a:endParaRPr lang="en-GB" sz="800" b="0" strike="noStrike" dirty="0">
                        <a:solidFill>
                          <a:schemeClr val="tx1"/>
                        </a:solidFill>
                        <a:latin typeface="+mn-lt"/>
                      </a:endParaRPr>
                    </a:p>
                  </a:txBody>
                  <a:tcPr>
                    <a:solidFill>
                      <a:schemeClr val="accent2">
                        <a:lumMod val="60000"/>
                        <a:lumOff val="40000"/>
                      </a:schemeClr>
                    </a:solidFill>
                  </a:tcPr>
                </a:tc>
                <a:tc hMerge="1">
                  <a:txBody>
                    <a:bodyPr/>
                    <a:lstStyle/>
                    <a:p>
                      <a:endParaRPr lang="en-GB"/>
                    </a:p>
                  </a:txBody>
                  <a:tcPr/>
                </a:tc>
                <a:extLst>
                  <a:ext uri="{0D108BD9-81ED-4DB2-BD59-A6C34878D82A}">
                    <a16:rowId xmlns:a16="http://schemas.microsoft.com/office/drawing/2014/main" val="2972892076"/>
                  </a:ext>
                </a:extLst>
              </a:tr>
              <a:tr h="1013138">
                <a:tc>
                  <a:txBody>
                    <a:bodyPr/>
                    <a:lstStyle/>
                    <a:p>
                      <a:pPr algn="l"/>
                      <a:r>
                        <a:rPr lang="en-GB" sz="800" b="1" strike="noStrike" baseline="0" dirty="0"/>
                        <a:t>Effects</a:t>
                      </a:r>
                      <a:endParaRPr lang="en-GB" sz="800" b="1" strike="noStrike" dirty="0">
                        <a:solidFill>
                          <a:schemeClr val="tx1"/>
                        </a:solidFill>
                      </a:endParaRPr>
                    </a:p>
                    <a:p>
                      <a:pPr marL="171450" indent="-171450">
                        <a:spcAft>
                          <a:spcPts val="0"/>
                        </a:spcAft>
                        <a:buFont typeface="Arial" panose="020B0604020202020204" pitchFamily="34" charset="0"/>
                        <a:buChar char="•"/>
                      </a:pPr>
                      <a:r>
                        <a:rPr lang="en-GB" sz="800" dirty="0"/>
                        <a:t>Almost </a:t>
                      </a:r>
                      <a:r>
                        <a:rPr lang="en-GB" sz="800" b="1" dirty="0"/>
                        <a:t>6,500 deaths</a:t>
                      </a:r>
                      <a:r>
                        <a:rPr lang="en-GB" sz="800" dirty="0"/>
                        <a:t>.</a:t>
                      </a:r>
                    </a:p>
                    <a:p>
                      <a:pPr marL="171450" indent="-171450">
                        <a:spcAft>
                          <a:spcPts val="0"/>
                        </a:spcAft>
                        <a:buFont typeface="Arial" panose="020B0604020202020204" pitchFamily="34" charset="0"/>
                        <a:buChar char="•"/>
                      </a:pPr>
                      <a:r>
                        <a:rPr lang="en-GB" sz="800" b="1" dirty="0"/>
                        <a:t>130,000 homes destroyed.</a:t>
                      </a:r>
                    </a:p>
                    <a:p>
                      <a:pPr marL="171450" indent="-171450">
                        <a:spcAft>
                          <a:spcPts val="0"/>
                        </a:spcAft>
                        <a:buFont typeface="Arial" panose="020B0604020202020204" pitchFamily="34" charset="0"/>
                        <a:buChar char="•"/>
                      </a:pPr>
                      <a:r>
                        <a:rPr lang="en-GB" sz="800" dirty="0"/>
                        <a:t>Water </a:t>
                      </a:r>
                      <a:r>
                        <a:rPr lang="en-GB" sz="800"/>
                        <a:t>and sewage </a:t>
                      </a:r>
                      <a:r>
                        <a:rPr lang="en-GB" sz="800" dirty="0"/>
                        <a:t>systems destroyed had</a:t>
                      </a:r>
                      <a:r>
                        <a:rPr lang="en-GB" sz="800" baseline="0" dirty="0"/>
                        <a:t> caused</a:t>
                      </a:r>
                      <a:r>
                        <a:rPr lang="en-GB" sz="800" b="1" baseline="0" dirty="0"/>
                        <a:t> diseases</a:t>
                      </a:r>
                      <a:r>
                        <a:rPr lang="en-GB" sz="800" baseline="0" dirty="0"/>
                        <a:t>.</a:t>
                      </a:r>
                    </a:p>
                    <a:p>
                      <a:pPr marL="171450" indent="-171450">
                        <a:spcAft>
                          <a:spcPts val="0"/>
                        </a:spcAft>
                        <a:buFont typeface="Arial" panose="020B0604020202020204" pitchFamily="34" charset="0"/>
                        <a:buChar char="•"/>
                      </a:pPr>
                      <a:r>
                        <a:rPr lang="en-GB" sz="800" b="1" dirty="0"/>
                        <a:t>Emotional grief </a:t>
                      </a:r>
                      <a:r>
                        <a:rPr lang="en-GB" sz="800" dirty="0"/>
                        <a:t>for dead.</a:t>
                      </a:r>
                      <a:endParaRPr lang="en-GB" sz="800" dirty="0">
                        <a:effectLst/>
                        <a:latin typeface="+mn-lt"/>
                        <a:ea typeface="Times New Roman" panose="02020603050405020304" pitchFamily="18" charset="0"/>
                      </a:endParaRPr>
                    </a:p>
                  </a:txBody>
                  <a:tcPr>
                    <a:solidFill>
                      <a:schemeClr val="accent2">
                        <a:lumMod val="40000"/>
                        <a:lumOff val="60000"/>
                      </a:schemeClr>
                    </a:solidFill>
                  </a:tcPr>
                </a:tc>
                <a:tc>
                  <a:txBody>
                    <a:bodyPr/>
                    <a:lstStyle/>
                    <a:p>
                      <a:pPr algn="l"/>
                      <a:r>
                        <a:rPr lang="en-GB" sz="800" b="1" strike="noStrike" dirty="0"/>
                        <a:t>Management</a:t>
                      </a:r>
                      <a:endParaRPr lang="en-GB" sz="800" b="1" strike="noStrike" dirty="0">
                        <a:solidFill>
                          <a:schemeClr val="tx1"/>
                        </a:solidFill>
                      </a:endParaRPr>
                    </a:p>
                    <a:p>
                      <a:pPr marL="171450" indent="-171450">
                        <a:spcAft>
                          <a:spcPts val="0"/>
                        </a:spcAft>
                        <a:buFont typeface="Arial" panose="020B0604020202020204" pitchFamily="34" charset="0"/>
                        <a:buChar char="•"/>
                      </a:pPr>
                      <a:r>
                        <a:rPr lang="en-GB" sz="800" dirty="0"/>
                        <a:t>The UN raised </a:t>
                      </a:r>
                      <a:r>
                        <a:rPr lang="en-GB" sz="800" b="1" dirty="0"/>
                        <a:t>£190m in aid</a:t>
                      </a:r>
                      <a:r>
                        <a:rPr lang="en-GB" sz="800" dirty="0"/>
                        <a:t>.</a:t>
                      </a:r>
                    </a:p>
                    <a:p>
                      <a:pPr marL="171450" indent="-171450">
                        <a:spcAft>
                          <a:spcPts val="0"/>
                        </a:spcAft>
                        <a:buFont typeface="Arial" panose="020B0604020202020204" pitchFamily="34" charset="0"/>
                        <a:buChar char="•"/>
                      </a:pPr>
                      <a:r>
                        <a:rPr lang="en-GB" sz="800" dirty="0"/>
                        <a:t>USA &amp; UK </a:t>
                      </a:r>
                      <a:r>
                        <a:rPr lang="en-GB" sz="800" b="1" dirty="0"/>
                        <a:t>sent helicopter carrier ships </a:t>
                      </a:r>
                      <a:r>
                        <a:rPr lang="en-GB" sz="800" dirty="0"/>
                        <a:t>deliver aid remote areas.</a:t>
                      </a:r>
                    </a:p>
                    <a:p>
                      <a:pPr marL="171450" indent="-171450">
                        <a:spcAft>
                          <a:spcPts val="0"/>
                        </a:spcAft>
                        <a:buFont typeface="Arial" panose="020B0604020202020204" pitchFamily="34" charset="0"/>
                        <a:buChar char="•"/>
                      </a:pPr>
                      <a:r>
                        <a:rPr lang="en-GB" sz="800" b="1" dirty="0"/>
                        <a:t>Education</a:t>
                      </a:r>
                      <a:r>
                        <a:rPr lang="en-GB" sz="800" dirty="0"/>
                        <a:t> on</a:t>
                      </a:r>
                      <a:r>
                        <a:rPr lang="en-GB" sz="800" baseline="0" dirty="0"/>
                        <a:t> typhoon preparedness.</a:t>
                      </a:r>
                      <a:endParaRPr lang="en-GB" sz="800" dirty="0">
                        <a:latin typeface="+mn-lt"/>
                      </a:endParaRPr>
                    </a:p>
                  </a:txBody>
                  <a:tcPr>
                    <a:solidFill>
                      <a:schemeClr val="accent2">
                        <a:lumMod val="40000"/>
                        <a:lumOff val="60000"/>
                      </a:schemeClr>
                    </a:solidFill>
                  </a:tcPr>
                </a:tc>
                <a:extLst>
                  <a:ext uri="{0D108BD9-81ED-4DB2-BD59-A6C34878D82A}">
                    <a16:rowId xmlns:a16="http://schemas.microsoft.com/office/drawing/2014/main" val="1411523217"/>
                  </a:ext>
                </a:extLst>
              </a:tr>
            </a:tbl>
          </a:graphicData>
        </a:graphic>
      </p:graphicFrame>
      <p:pic>
        <p:nvPicPr>
          <p:cNvPr id="3" name="Picture 2"/>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2979382"/>
            <a:ext cx="1876916" cy="1130529"/>
          </a:xfrm>
          <a:prstGeom prst="rect">
            <a:avLst/>
          </a:prstGeom>
        </p:spPr>
      </p:pic>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l="5193" r="6339" b="7190"/>
          <a:stretch/>
        </p:blipFill>
        <p:spPr>
          <a:xfrm>
            <a:off x="1910095" y="3377491"/>
            <a:ext cx="1462122" cy="726873"/>
          </a:xfrm>
          <a:prstGeom prst="rect">
            <a:avLst/>
          </a:prstGeom>
        </p:spPr>
      </p:pic>
      <p:graphicFrame>
        <p:nvGraphicFramePr>
          <p:cNvPr id="2" name="Table 1">
            <a:extLst>
              <a:ext uri="{FF2B5EF4-FFF2-40B4-BE49-F238E27FC236}">
                <a16:creationId xmlns:a16="http://schemas.microsoft.com/office/drawing/2014/main" id="{23BEF888-92D1-41B3-865B-75309F2BA07C}"/>
              </a:ext>
            </a:extLst>
          </p:cNvPr>
          <p:cNvGraphicFramePr>
            <a:graphicFrameLocks noGrp="1"/>
          </p:cNvGraphicFramePr>
          <p:nvPr>
            <p:extLst>
              <p:ext uri="{D42A27DB-BD31-4B8C-83A1-F6EECF244321}">
                <p14:modId xmlns:p14="http://schemas.microsoft.com/office/powerpoint/2010/main" val="316973440"/>
              </p:ext>
            </p:extLst>
          </p:nvPr>
        </p:nvGraphicFramePr>
        <p:xfrm>
          <a:off x="3388620" y="706260"/>
          <a:ext cx="3092392" cy="2194560"/>
        </p:xfrm>
        <a:graphic>
          <a:graphicData uri="http://schemas.openxmlformats.org/drawingml/2006/table">
            <a:tbl>
              <a:tblPr firstRow="1" bandRow="1">
                <a:tableStyleId>{21E4AEA4-8DFA-4A89-87EB-49C32662AFE0}</a:tableStyleId>
              </a:tblPr>
              <a:tblGrid>
                <a:gridCol w="1546196">
                  <a:extLst>
                    <a:ext uri="{9D8B030D-6E8A-4147-A177-3AD203B41FA5}">
                      <a16:colId xmlns:a16="http://schemas.microsoft.com/office/drawing/2014/main" val="2539353615"/>
                    </a:ext>
                  </a:extLst>
                </a:gridCol>
                <a:gridCol w="1546196">
                  <a:extLst>
                    <a:ext uri="{9D8B030D-6E8A-4147-A177-3AD203B41FA5}">
                      <a16:colId xmlns:a16="http://schemas.microsoft.com/office/drawing/2014/main" val="2560800740"/>
                    </a:ext>
                  </a:extLst>
                </a:gridCol>
              </a:tblGrid>
              <a:tr h="20424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t>16.   Management  </a:t>
                      </a:r>
                      <a:r>
                        <a:rPr lang="en-GB" sz="800" dirty="0"/>
                        <a:t>of Tropical Storms</a:t>
                      </a:r>
                    </a:p>
                  </a:txBody>
                  <a:tcPr anchor="ctr"/>
                </a:tc>
                <a:tc hMerge="1">
                  <a:txBody>
                    <a:bodyPr/>
                    <a:lstStyle/>
                    <a:p>
                      <a:endParaRPr lang="en-GB" dirty="0"/>
                    </a:p>
                  </a:txBody>
                  <a:tcPr/>
                </a:tc>
                <a:extLst>
                  <a:ext uri="{0D108BD9-81ED-4DB2-BD59-A6C34878D82A}">
                    <a16:rowId xmlns:a16="http://schemas.microsoft.com/office/drawing/2014/main" val="45036227"/>
                  </a:ext>
                </a:extLst>
              </a:tr>
              <a:tr h="318965">
                <a:tc>
                  <a:txBody>
                    <a:bodyPr/>
                    <a:lstStyle/>
                    <a:p>
                      <a:pPr algn="ctr"/>
                      <a:r>
                        <a:rPr lang="en-GB" sz="800" b="1" dirty="0"/>
                        <a:t>Protection</a:t>
                      </a:r>
                    </a:p>
                    <a:p>
                      <a:pPr algn="ctr"/>
                      <a:r>
                        <a:rPr lang="en-GB" sz="800" dirty="0"/>
                        <a:t>Preparing for a tropical storm may involve construction projects that will improve protection.</a:t>
                      </a:r>
                    </a:p>
                  </a:txBody>
                  <a:tcPr anchor="ctr"/>
                </a:tc>
                <a:tc>
                  <a:txBody>
                    <a:bodyPr/>
                    <a:lstStyle/>
                    <a:p>
                      <a:pPr algn="ctr"/>
                      <a:r>
                        <a:rPr lang="en-GB" sz="800" b="1" dirty="0"/>
                        <a:t>Aid</a:t>
                      </a:r>
                    </a:p>
                    <a:p>
                      <a:pPr algn="ctr"/>
                      <a:r>
                        <a:rPr lang="en-GB" sz="800" dirty="0"/>
                        <a:t>Aid involves assisting after the storm, commonly in LIDs.</a:t>
                      </a:r>
                      <a:endParaRPr lang="en-GB" sz="800" dirty="0">
                        <a:cs typeface="Arial" panose="020B0604020202020204" pitchFamily="34" charset="0"/>
                      </a:endParaRPr>
                    </a:p>
                    <a:p>
                      <a:pPr algn="ctr"/>
                      <a:endParaRPr lang="en-GB" sz="800" dirty="0"/>
                    </a:p>
                  </a:txBody>
                  <a:tcPr anchor="ctr"/>
                </a:tc>
                <a:extLst>
                  <a:ext uri="{0D108BD9-81ED-4DB2-BD59-A6C34878D82A}">
                    <a16:rowId xmlns:a16="http://schemas.microsoft.com/office/drawing/2014/main" val="396901096"/>
                  </a:ext>
                </a:extLst>
              </a:tr>
              <a:tr h="318965">
                <a:tc>
                  <a:txBody>
                    <a:bodyPr/>
                    <a:lstStyle/>
                    <a:p>
                      <a:pPr algn="ctr"/>
                      <a:r>
                        <a:rPr lang="en-GB" sz="800" b="1" dirty="0"/>
                        <a:t>Development</a:t>
                      </a:r>
                    </a:p>
                    <a:p>
                      <a:pPr algn="ctr"/>
                      <a:r>
                        <a:rPr lang="en-GB" sz="800" dirty="0"/>
                        <a:t>The scale of the impacts depends on the whether the country has the resources cope with the storm.</a:t>
                      </a:r>
                      <a:endParaRPr lang="en-GB" sz="800" dirty="0">
                        <a:cs typeface="Arial" panose="020B0604020202020204" pitchFamily="34" charset="0"/>
                      </a:endParaRPr>
                    </a:p>
                  </a:txBody>
                  <a:tcPr anchor="ctr"/>
                </a:tc>
                <a:tc>
                  <a:txBody>
                    <a:bodyPr/>
                    <a:lstStyle/>
                    <a:p>
                      <a:pPr algn="ctr"/>
                      <a:r>
                        <a:rPr lang="en-GB" sz="800" b="1" dirty="0"/>
                        <a:t>Planning </a:t>
                      </a:r>
                    </a:p>
                    <a:p>
                      <a:pPr algn="ctr"/>
                      <a:r>
                        <a:rPr lang="en-GB" sz="800" dirty="0"/>
                        <a:t>Involves getting people and the emergency services ready to deal with the impacts. </a:t>
                      </a:r>
                      <a:endParaRPr lang="en-GB" sz="800" dirty="0">
                        <a:cs typeface="Bell MT"/>
                      </a:endParaRPr>
                    </a:p>
                  </a:txBody>
                  <a:tcPr anchor="ctr"/>
                </a:tc>
                <a:extLst>
                  <a:ext uri="{0D108BD9-81ED-4DB2-BD59-A6C34878D82A}">
                    <a16:rowId xmlns:a16="http://schemas.microsoft.com/office/drawing/2014/main" val="1845981341"/>
                  </a:ext>
                </a:extLst>
              </a:tr>
              <a:tr h="318965">
                <a:tc>
                  <a:txBody>
                    <a:bodyPr/>
                    <a:lstStyle/>
                    <a:p>
                      <a:pPr algn="ctr"/>
                      <a:r>
                        <a:rPr lang="en-GB" sz="800" b="1" dirty="0"/>
                        <a:t>Prediction</a:t>
                      </a:r>
                    </a:p>
                    <a:p>
                      <a:pPr algn="ctr"/>
                      <a:r>
                        <a:rPr lang="en-GB" sz="800" dirty="0"/>
                        <a:t>Constant monitoring can help to give advanced warning of a tropical storm</a:t>
                      </a:r>
                    </a:p>
                  </a:txBody>
                  <a:tcPr anchor="ctr"/>
                </a:tc>
                <a:tc>
                  <a:txBody>
                    <a:bodyPr/>
                    <a:lstStyle/>
                    <a:p>
                      <a:pPr algn="ctr"/>
                      <a:r>
                        <a:rPr lang="en-GB" sz="800" b="1" dirty="0"/>
                        <a:t>Education</a:t>
                      </a:r>
                    </a:p>
                    <a:p>
                      <a:pPr algn="ctr"/>
                      <a:r>
                        <a:rPr lang="en-GB" sz="800" dirty="0"/>
                        <a:t>Teaching people about what to do in a tropical storm.</a:t>
                      </a:r>
                      <a:endParaRPr lang="en-GB" sz="800" dirty="0">
                        <a:cs typeface="Arial" panose="020B0604020202020204" pitchFamily="34" charset="0"/>
                      </a:endParaRPr>
                    </a:p>
                  </a:txBody>
                  <a:tcPr anchor="ctr"/>
                </a:tc>
                <a:extLst>
                  <a:ext uri="{0D108BD9-81ED-4DB2-BD59-A6C34878D82A}">
                    <a16:rowId xmlns:a16="http://schemas.microsoft.com/office/drawing/2014/main" val="3284498475"/>
                  </a:ext>
                </a:extLst>
              </a:tr>
            </a:tbl>
          </a:graphicData>
        </a:graphic>
      </p:graphicFrame>
      <p:sp>
        <p:nvSpPr>
          <p:cNvPr id="4" name="Oval 3">
            <a:extLst>
              <a:ext uri="{FF2B5EF4-FFF2-40B4-BE49-F238E27FC236}">
                <a16:creationId xmlns:a16="http://schemas.microsoft.com/office/drawing/2014/main" id="{7D18CB3B-796D-4B7A-A103-D62F707CA453}"/>
              </a:ext>
            </a:extLst>
          </p:cNvPr>
          <p:cNvSpPr/>
          <p:nvPr/>
        </p:nvSpPr>
        <p:spPr>
          <a:xfrm>
            <a:off x="5996763" y="638793"/>
            <a:ext cx="472517" cy="4385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Table 14">
            <a:extLst>
              <a:ext uri="{FF2B5EF4-FFF2-40B4-BE49-F238E27FC236}">
                <a16:creationId xmlns:a16="http://schemas.microsoft.com/office/drawing/2014/main" id="{63880306-926D-4503-8825-90E87BD7908E}"/>
              </a:ext>
            </a:extLst>
          </p:cNvPr>
          <p:cNvGraphicFramePr>
            <a:graphicFrameLocks noGrp="1"/>
          </p:cNvGraphicFramePr>
          <p:nvPr>
            <p:extLst>
              <p:ext uri="{D42A27DB-BD31-4B8C-83A1-F6EECF244321}">
                <p14:modId xmlns:p14="http://schemas.microsoft.com/office/powerpoint/2010/main" val="2485320908"/>
              </p:ext>
            </p:extLst>
          </p:nvPr>
        </p:nvGraphicFramePr>
        <p:xfrm>
          <a:off x="3388620" y="2905015"/>
          <a:ext cx="3092392" cy="1053604"/>
        </p:xfrm>
        <a:graphic>
          <a:graphicData uri="http://schemas.openxmlformats.org/drawingml/2006/table">
            <a:tbl>
              <a:tblPr firstRow="1" bandRow="1">
                <a:tableStyleId>{21E4AEA4-8DFA-4A89-87EB-49C32662AFE0}</a:tableStyleId>
              </a:tblPr>
              <a:tblGrid>
                <a:gridCol w="3092392">
                  <a:extLst>
                    <a:ext uri="{9D8B030D-6E8A-4147-A177-3AD203B41FA5}">
                      <a16:colId xmlns:a16="http://schemas.microsoft.com/office/drawing/2014/main" val="4232307941"/>
                    </a:ext>
                  </a:extLst>
                </a:gridCol>
              </a:tblGrid>
              <a:tr h="230644">
                <a:tc>
                  <a:txBody>
                    <a:bodyPr/>
                    <a:lstStyle/>
                    <a:p>
                      <a:pPr marL="0" indent="0" algn="ctr">
                        <a:buFont typeface="Arial" panose="020B0604020202020204" pitchFamily="34" charset="0"/>
                        <a:buNone/>
                      </a:pPr>
                      <a:r>
                        <a:rPr lang="en-GB" sz="800" dirty="0" smtClean="0"/>
                        <a:t>17.  Primary </a:t>
                      </a:r>
                      <a:r>
                        <a:rPr lang="en-GB" sz="800" dirty="0"/>
                        <a:t>Effects of Tropical Storms</a:t>
                      </a:r>
                      <a:endParaRPr lang="en-GB" sz="800" dirty="0">
                        <a:latin typeface="+mn-lt"/>
                      </a:endParaRPr>
                    </a:p>
                  </a:txBody>
                  <a:tcPr/>
                </a:tc>
                <a:extLst>
                  <a:ext uri="{0D108BD9-81ED-4DB2-BD59-A6C34878D82A}">
                    <a16:rowId xmlns:a16="http://schemas.microsoft.com/office/drawing/2014/main" val="314669636"/>
                  </a:ext>
                </a:extLst>
              </a:tr>
              <a:tr h="370840">
                <a:tc>
                  <a:txBody>
                    <a:bodyPr/>
                    <a:lstStyle/>
                    <a:p>
                      <a:pPr marL="171450" indent="-171450">
                        <a:buFont typeface="Arial" panose="020B0604020202020204" pitchFamily="34" charset="0"/>
                        <a:buChar char="•"/>
                      </a:pPr>
                      <a:r>
                        <a:rPr lang="en-GB" sz="800" dirty="0"/>
                        <a:t>The intense winds of tropical storms can destroy whole </a:t>
                      </a:r>
                      <a:r>
                        <a:rPr lang="en-GB" sz="800" b="1" dirty="0"/>
                        <a:t>communities, buildings </a:t>
                      </a:r>
                      <a:r>
                        <a:rPr lang="en-GB" sz="800" b="0" dirty="0"/>
                        <a:t>and</a:t>
                      </a:r>
                      <a:r>
                        <a:rPr lang="en-GB" sz="800" b="1" dirty="0"/>
                        <a:t> communication networks</a:t>
                      </a:r>
                      <a:r>
                        <a:rPr lang="en-GB" sz="800" dirty="0"/>
                        <a:t>. </a:t>
                      </a:r>
                    </a:p>
                    <a:p>
                      <a:pPr marL="171450" indent="-171450">
                        <a:buFont typeface="Arial" panose="020B0604020202020204" pitchFamily="34" charset="0"/>
                        <a:buChar char="•"/>
                      </a:pPr>
                      <a:r>
                        <a:rPr lang="en-GB" sz="800" dirty="0"/>
                        <a:t>As well as their own destructive energy, the winds can</a:t>
                      </a:r>
                      <a:r>
                        <a:rPr lang="en-GB" sz="800" baseline="0" dirty="0"/>
                        <a:t> </a:t>
                      </a:r>
                      <a:r>
                        <a:rPr lang="en-GB" sz="800" dirty="0"/>
                        <a:t>generate abnormally high waves called </a:t>
                      </a:r>
                      <a:r>
                        <a:rPr lang="en-GB" sz="800" b="1" dirty="0"/>
                        <a:t>storm surges</a:t>
                      </a:r>
                      <a:r>
                        <a:rPr lang="en-GB" sz="800" dirty="0"/>
                        <a:t>.</a:t>
                      </a:r>
                    </a:p>
                    <a:p>
                      <a:pPr marL="171450" indent="-171450">
                        <a:buFont typeface="Arial" panose="020B0604020202020204" pitchFamily="34" charset="0"/>
                        <a:buChar char="•"/>
                      </a:pPr>
                      <a:r>
                        <a:rPr lang="en-GB" sz="800" dirty="0"/>
                        <a:t>Sometimes the most destructive elements of a storm are these subsequent </a:t>
                      </a:r>
                      <a:r>
                        <a:rPr lang="en-GB" sz="800" b="1" dirty="0"/>
                        <a:t>high seas and flooding</a:t>
                      </a:r>
                      <a:r>
                        <a:rPr lang="en-GB" sz="800" b="1" baseline="0" dirty="0"/>
                        <a:t> </a:t>
                      </a:r>
                      <a:r>
                        <a:rPr lang="en-GB" sz="800" baseline="0" dirty="0"/>
                        <a:t>t</a:t>
                      </a:r>
                      <a:r>
                        <a:rPr lang="en-GB" sz="800" dirty="0"/>
                        <a:t>hey cause to coastal</a:t>
                      </a:r>
                      <a:r>
                        <a:rPr lang="en-GB" sz="800" baseline="0" dirty="0"/>
                        <a:t> areas</a:t>
                      </a:r>
                      <a:r>
                        <a:rPr lang="en-GB" sz="800" dirty="0"/>
                        <a:t>.</a:t>
                      </a:r>
                      <a:endParaRPr lang="en-GB" sz="800" dirty="0">
                        <a:latin typeface="+mn-lt"/>
                      </a:endParaRPr>
                    </a:p>
                  </a:txBody>
                  <a:tcPr/>
                </a:tc>
                <a:extLst>
                  <a:ext uri="{0D108BD9-81ED-4DB2-BD59-A6C34878D82A}">
                    <a16:rowId xmlns:a16="http://schemas.microsoft.com/office/drawing/2014/main" val="1005870514"/>
                  </a:ext>
                </a:extLst>
              </a:tr>
            </a:tbl>
          </a:graphicData>
        </a:graphic>
      </p:graphicFrame>
      <p:pic>
        <p:nvPicPr>
          <p:cNvPr id="13" name="Picture 12">
            <a:extLst>
              <a:ext uri="{FF2B5EF4-FFF2-40B4-BE49-F238E27FC236}">
                <a16:creationId xmlns:a16="http://schemas.microsoft.com/office/drawing/2014/main" id="{193484AE-E1DF-41A7-BC50-6139F564409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96763" y="642640"/>
            <a:ext cx="484249" cy="434731"/>
          </a:xfrm>
          <a:prstGeom prst="rect">
            <a:avLst/>
          </a:prstGeom>
        </p:spPr>
      </p:pic>
      <p:graphicFrame>
        <p:nvGraphicFramePr>
          <p:cNvPr id="16" name="Table 15">
            <a:extLst>
              <a:ext uri="{FF2B5EF4-FFF2-40B4-BE49-F238E27FC236}">
                <a16:creationId xmlns:a16="http://schemas.microsoft.com/office/drawing/2014/main" id="{E5582F1E-6C10-4017-A786-7F6455B95E00}"/>
              </a:ext>
            </a:extLst>
          </p:cNvPr>
          <p:cNvGraphicFramePr>
            <a:graphicFrameLocks noGrp="1"/>
          </p:cNvGraphicFramePr>
          <p:nvPr>
            <p:extLst>
              <p:ext uri="{D42A27DB-BD31-4B8C-83A1-F6EECF244321}">
                <p14:modId xmlns:p14="http://schemas.microsoft.com/office/powerpoint/2010/main" val="3602253775"/>
              </p:ext>
            </p:extLst>
          </p:nvPr>
        </p:nvGraphicFramePr>
        <p:xfrm>
          <a:off x="3380418" y="3958619"/>
          <a:ext cx="3092392" cy="1053604"/>
        </p:xfrm>
        <a:graphic>
          <a:graphicData uri="http://schemas.openxmlformats.org/drawingml/2006/table">
            <a:tbl>
              <a:tblPr firstRow="1" bandRow="1">
                <a:tableStyleId>{21E4AEA4-8DFA-4A89-87EB-49C32662AFE0}</a:tableStyleId>
              </a:tblPr>
              <a:tblGrid>
                <a:gridCol w="3092392">
                  <a:extLst>
                    <a:ext uri="{9D8B030D-6E8A-4147-A177-3AD203B41FA5}">
                      <a16:colId xmlns:a16="http://schemas.microsoft.com/office/drawing/2014/main" val="4232307941"/>
                    </a:ext>
                  </a:extLst>
                </a:gridCol>
              </a:tblGrid>
              <a:tr h="230644">
                <a:tc>
                  <a:txBody>
                    <a:bodyPr/>
                    <a:lstStyle/>
                    <a:p>
                      <a:pPr marL="0" indent="0" algn="ctr">
                        <a:buFont typeface="Arial" panose="020B0604020202020204" pitchFamily="34" charset="0"/>
                        <a:buNone/>
                      </a:pPr>
                      <a:r>
                        <a:rPr lang="en-GB" sz="800" dirty="0" smtClean="0"/>
                        <a:t>18.   Secondary </a:t>
                      </a:r>
                      <a:r>
                        <a:rPr lang="en-GB" sz="800" dirty="0"/>
                        <a:t>Effects of Tropical Storms</a:t>
                      </a:r>
                      <a:endParaRPr lang="en-GB" sz="800" dirty="0">
                        <a:latin typeface="+mn-lt"/>
                      </a:endParaRPr>
                    </a:p>
                  </a:txBody>
                  <a:tcPr/>
                </a:tc>
                <a:extLst>
                  <a:ext uri="{0D108BD9-81ED-4DB2-BD59-A6C34878D82A}">
                    <a16:rowId xmlns:a16="http://schemas.microsoft.com/office/drawing/2014/main" val="314669636"/>
                  </a:ext>
                </a:extLst>
              </a:tr>
              <a:tr h="370840">
                <a:tc>
                  <a:txBody>
                    <a:bodyPr/>
                    <a:lstStyle/>
                    <a:p>
                      <a:pPr marL="171450" indent="-171450">
                        <a:buFont typeface="Arial" panose="020B0604020202020204" pitchFamily="34" charset="0"/>
                        <a:buChar char="•"/>
                      </a:pPr>
                      <a:r>
                        <a:rPr lang="en-GB" sz="800" dirty="0"/>
                        <a:t>People are </a:t>
                      </a:r>
                      <a:r>
                        <a:rPr lang="en-GB" sz="800" b="1" dirty="0"/>
                        <a:t>left homeless</a:t>
                      </a:r>
                      <a:r>
                        <a:rPr lang="en-GB" sz="800" dirty="0"/>
                        <a:t>, which can cause distress, poverty and ill health due to lack of shelter. </a:t>
                      </a:r>
                    </a:p>
                    <a:p>
                      <a:pPr marL="171450" indent="-171450">
                        <a:buFont typeface="Arial" panose="020B0604020202020204" pitchFamily="34" charset="0"/>
                        <a:buChar char="•"/>
                      </a:pPr>
                      <a:r>
                        <a:rPr lang="en-GB" sz="800" b="1" dirty="0">
                          <a:latin typeface="+mn-lt"/>
                        </a:rPr>
                        <a:t>Shortage of clean water </a:t>
                      </a:r>
                      <a:r>
                        <a:rPr lang="en-GB" sz="800" dirty="0">
                          <a:latin typeface="+mn-lt"/>
                        </a:rPr>
                        <a:t>and </a:t>
                      </a:r>
                      <a:r>
                        <a:rPr lang="en-GB" sz="800" b="1" dirty="0">
                          <a:latin typeface="+mn-lt"/>
                        </a:rPr>
                        <a:t>lack of proper sanitation </a:t>
                      </a:r>
                      <a:r>
                        <a:rPr lang="en-GB" sz="800" dirty="0">
                          <a:latin typeface="+mn-lt"/>
                        </a:rPr>
                        <a:t>makes it easier for diseases to spread. </a:t>
                      </a:r>
                    </a:p>
                    <a:p>
                      <a:pPr marL="171450" indent="-171450">
                        <a:buFont typeface="Arial" panose="020B0604020202020204" pitchFamily="34" charset="0"/>
                        <a:buChar char="•"/>
                      </a:pPr>
                      <a:r>
                        <a:rPr lang="en-GB" sz="800" b="1" dirty="0">
                          <a:latin typeface="+mn-lt"/>
                        </a:rPr>
                        <a:t>Businesses are damaged </a:t>
                      </a:r>
                      <a:r>
                        <a:rPr lang="en-GB" sz="800" dirty="0">
                          <a:latin typeface="+mn-lt"/>
                        </a:rPr>
                        <a:t>or destroyed causing employment. </a:t>
                      </a:r>
                    </a:p>
                    <a:p>
                      <a:pPr marL="171450" indent="-171450">
                        <a:buFont typeface="Arial" panose="020B0604020202020204" pitchFamily="34" charset="0"/>
                        <a:buChar char="•"/>
                      </a:pPr>
                      <a:r>
                        <a:rPr lang="en-GB" sz="800" dirty="0">
                          <a:latin typeface="+mn-lt"/>
                        </a:rPr>
                        <a:t>Shortage of food as </a:t>
                      </a:r>
                      <a:r>
                        <a:rPr lang="en-GB" sz="800" b="1" dirty="0">
                          <a:latin typeface="+mn-lt"/>
                        </a:rPr>
                        <a:t>crops are damaged</a:t>
                      </a:r>
                      <a:r>
                        <a:rPr lang="en-GB" sz="800" dirty="0">
                          <a:latin typeface="+mn-lt"/>
                        </a:rPr>
                        <a:t>. </a:t>
                      </a:r>
                    </a:p>
                  </a:txBody>
                  <a:tcPr/>
                </a:tc>
                <a:extLst>
                  <a:ext uri="{0D108BD9-81ED-4DB2-BD59-A6C34878D82A}">
                    <a16:rowId xmlns:a16="http://schemas.microsoft.com/office/drawing/2014/main" val="1005870514"/>
                  </a:ext>
                </a:extLst>
              </a:tr>
            </a:tbl>
          </a:graphicData>
        </a:graphic>
      </p:graphicFrame>
      <p:pic>
        <p:nvPicPr>
          <p:cNvPr id="36" name="Picture 35"/>
          <p:cNvPicPr>
            <a:picLocks noChangeAspect="1"/>
          </p:cNvPicPr>
          <p:nvPr/>
        </p:nvPicPr>
        <p:blipFill rotWithShape="1">
          <a:blip r:embed="rId6"/>
          <a:srcRect l="7602" t="8260" r="15208" b="15098"/>
          <a:stretch/>
        </p:blipFill>
        <p:spPr>
          <a:xfrm rot="1382557">
            <a:off x="5996380" y="5052438"/>
            <a:ext cx="439300" cy="261235"/>
          </a:xfrm>
          <a:prstGeom prst="rect">
            <a:avLst/>
          </a:prstGeom>
        </p:spPr>
      </p:pic>
      <p:graphicFrame>
        <p:nvGraphicFramePr>
          <p:cNvPr id="18" name="Table 17">
            <a:extLst>
              <a:ext uri="{FF2B5EF4-FFF2-40B4-BE49-F238E27FC236}">
                <a16:creationId xmlns:a16="http://schemas.microsoft.com/office/drawing/2014/main" id="{10795644-4000-4D39-AF1C-2083D97F3401}"/>
              </a:ext>
            </a:extLst>
          </p:cNvPr>
          <p:cNvGraphicFramePr>
            <a:graphicFrameLocks noGrp="1"/>
          </p:cNvGraphicFramePr>
          <p:nvPr>
            <p:extLst>
              <p:ext uri="{D42A27DB-BD31-4B8C-83A1-F6EECF244321}">
                <p14:modId xmlns:p14="http://schemas.microsoft.com/office/powerpoint/2010/main" val="432643660"/>
              </p:ext>
            </p:extLst>
          </p:nvPr>
        </p:nvGraphicFramePr>
        <p:xfrm>
          <a:off x="6497415" y="3314"/>
          <a:ext cx="3408582" cy="2267712"/>
        </p:xfrm>
        <a:graphic>
          <a:graphicData uri="http://schemas.openxmlformats.org/drawingml/2006/table">
            <a:tbl>
              <a:tblPr firstRow="1" bandRow="1">
                <a:tableStyleId>{21E4AEA4-8DFA-4A89-87EB-49C32662AFE0}</a:tableStyleId>
              </a:tblPr>
              <a:tblGrid>
                <a:gridCol w="1856010">
                  <a:extLst>
                    <a:ext uri="{9D8B030D-6E8A-4147-A177-3AD203B41FA5}">
                      <a16:colId xmlns:a16="http://schemas.microsoft.com/office/drawing/2014/main" val="1803496624"/>
                    </a:ext>
                  </a:extLst>
                </a:gridCol>
                <a:gridCol w="1552572">
                  <a:extLst>
                    <a:ext uri="{9D8B030D-6E8A-4147-A177-3AD203B41FA5}">
                      <a16:colId xmlns:a16="http://schemas.microsoft.com/office/drawing/2014/main" val="1291518246"/>
                    </a:ext>
                  </a:extLst>
                </a:gridCol>
              </a:tblGrid>
              <a:tr h="199212">
                <a:tc gridSpan="2">
                  <a:txBody>
                    <a:bodyPr/>
                    <a:lstStyle/>
                    <a:p>
                      <a:pPr algn="ctr"/>
                      <a:r>
                        <a:rPr lang="en-GB" sz="800" b="1" strike="noStrike" dirty="0"/>
                        <a:t> </a:t>
                      </a:r>
                      <a:r>
                        <a:rPr lang="en-GB" sz="800" b="1" strike="noStrike" dirty="0" smtClean="0"/>
                        <a:t>20.  Case </a:t>
                      </a:r>
                      <a:r>
                        <a:rPr lang="en-GB" sz="800" b="1" strike="noStrike" dirty="0"/>
                        <a:t>Study:</a:t>
                      </a:r>
                      <a:r>
                        <a:rPr lang="en-GB" sz="800" b="1" strike="noStrike" baseline="0" dirty="0"/>
                        <a:t>  </a:t>
                      </a:r>
                      <a:r>
                        <a:rPr lang="en-GB" sz="800" b="1" strike="noStrike" baseline="0" dirty="0" smtClean="0"/>
                        <a:t>Somerset Levels Floods  2014</a:t>
                      </a:r>
                      <a:endParaRPr lang="en-GB" sz="800" b="1" strike="noStrike" dirty="0"/>
                    </a:p>
                  </a:txBody>
                  <a:tcPr/>
                </a:tc>
                <a:tc hMerge="1">
                  <a:txBody>
                    <a:bodyPr/>
                    <a:lstStyle/>
                    <a:p>
                      <a:endParaRPr lang="en-GB"/>
                    </a:p>
                  </a:txBody>
                  <a:tcPr/>
                </a:tc>
                <a:extLst>
                  <a:ext uri="{0D108BD9-81ED-4DB2-BD59-A6C34878D82A}">
                    <a16:rowId xmlns:a16="http://schemas.microsoft.com/office/drawing/2014/main" val="1421472908"/>
                  </a:ext>
                </a:extLst>
              </a:tr>
              <a:tr h="384194">
                <a:tc gridSpan="2">
                  <a:txBody>
                    <a:bodyPr/>
                    <a:lstStyle/>
                    <a:p>
                      <a:pPr marL="0" indent="0" algn="l">
                        <a:buFont typeface="Arial" panose="020B0604020202020204" pitchFamily="34" charset="0"/>
                        <a:buNone/>
                      </a:pPr>
                      <a:r>
                        <a:rPr lang="en-GB" sz="800" b="1" dirty="0"/>
                        <a:t>Causes</a:t>
                      </a:r>
                    </a:p>
                    <a:p>
                      <a:pPr marL="0" indent="0" algn="ctr">
                        <a:buFont typeface="Arial" panose="020B0604020202020204" pitchFamily="34" charset="0"/>
                        <a:buNone/>
                      </a:pPr>
                      <a:r>
                        <a:rPr lang="en-GB" sz="800" dirty="0" smtClean="0"/>
                        <a:t>A period of wet weather </a:t>
                      </a:r>
                      <a:r>
                        <a:rPr lang="en-GB" sz="800" baseline="0" dirty="0" smtClean="0"/>
                        <a:t>lasted for several weeks. 350mm of rain fell in January and February, about 100mm above average. High tides and storm surges swept up the rivers from the Bristol Channel.  The rivers had not been dredged for over 20 years and were clogged with sediment.</a:t>
                      </a:r>
                      <a:endParaRPr lang="en-GB" sz="800" dirty="0"/>
                    </a:p>
                  </a:txBody>
                  <a:tcPr>
                    <a:solidFill>
                      <a:schemeClr val="accent2">
                        <a:lumMod val="60000"/>
                        <a:lumOff val="40000"/>
                      </a:schemeClr>
                    </a:solidFill>
                  </a:tcPr>
                </a:tc>
                <a:tc hMerge="1">
                  <a:txBody>
                    <a:bodyPr/>
                    <a:lstStyle/>
                    <a:p>
                      <a:endParaRPr lang="en-GB"/>
                    </a:p>
                  </a:txBody>
                  <a:tcPr/>
                </a:tc>
                <a:extLst>
                  <a:ext uri="{0D108BD9-81ED-4DB2-BD59-A6C34878D82A}">
                    <a16:rowId xmlns:a16="http://schemas.microsoft.com/office/drawing/2014/main" val="1321619053"/>
                  </a:ext>
                </a:extLst>
              </a:tr>
              <a:tr h="781405">
                <a:tc>
                  <a:txBody>
                    <a:bodyPr/>
                    <a:lstStyle/>
                    <a:p>
                      <a:pPr marL="0" indent="0">
                        <a:lnSpc>
                          <a:spcPct val="115000"/>
                        </a:lnSpc>
                        <a:spcAft>
                          <a:spcPts val="0"/>
                        </a:spcAft>
                        <a:buFont typeface="Arial" panose="020B0604020202020204" pitchFamily="34" charset="0"/>
                        <a:buNone/>
                      </a:pPr>
                      <a:r>
                        <a:rPr lang="en-GB" sz="800" b="1" dirty="0" smtClean="0"/>
                        <a:t>Impacts</a:t>
                      </a:r>
                    </a:p>
                    <a:p>
                      <a:pPr marL="171450" indent="-171450">
                        <a:lnSpc>
                          <a:spcPct val="115000"/>
                        </a:lnSpc>
                        <a:spcAft>
                          <a:spcPts val="0"/>
                        </a:spcAft>
                        <a:buFont typeface="Arial" panose="020B0604020202020204" pitchFamily="34" charset="0"/>
                        <a:buChar char="•"/>
                      </a:pPr>
                      <a:r>
                        <a:rPr lang="en-GB" sz="800" b="0" dirty="0" smtClean="0"/>
                        <a:t>600 houses flooded</a:t>
                      </a:r>
                    </a:p>
                    <a:p>
                      <a:pPr marL="171450" indent="-171450">
                        <a:lnSpc>
                          <a:spcPct val="115000"/>
                        </a:lnSpc>
                        <a:spcAft>
                          <a:spcPts val="0"/>
                        </a:spcAft>
                        <a:buFont typeface="Arial" panose="020B0604020202020204" pitchFamily="34" charset="0"/>
                        <a:buChar char="•"/>
                      </a:pPr>
                      <a:r>
                        <a:rPr lang="en-GB" sz="800" b="0" dirty="0" smtClean="0"/>
                        <a:t>Villages e.g. Moorland and local roads cut off</a:t>
                      </a:r>
                    </a:p>
                    <a:p>
                      <a:pPr marL="171450" indent="-171450">
                        <a:lnSpc>
                          <a:spcPct val="115000"/>
                        </a:lnSpc>
                        <a:spcAft>
                          <a:spcPts val="0"/>
                        </a:spcAft>
                        <a:buFont typeface="Arial" panose="020B0604020202020204" pitchFamily="34" charset="0"/>
                        <a:buChar char="•"/>
                      </a:pPr>
                      <a:r>
                        <a:rPr lang="en-GB" sz="800" b="0" dirty="0" smtClean="0"/>
                        <a:t>14</a:t>
                      </a:r>
                      <a:r>
                        <a:rPr lang="en-GB" sz="800" b="0" baseline="0" dirty="0" smtClean="0"/>
                        <a:t> 000ha farmland under water for 3-4 weeks</a:t>
                      </a:r>
                      <a:endParaRPr lang="en-GB" sz="800" b="0" dirty="0" smtClean="0"/>
                    </a:p>
                    <a:p>
                      <a:pPr marL="171450" indent="-171450">
                        <a:lnSpc>
                          <a:spcPct val="115000"/>
                        </a:lnSpc>
                        <a:spcAft>
                          <a:spcPts val="0"/>
                        </a:spcAft>
                        <a:buFont typeface="Arial" panose="020B0604020202020204" pitchFamily="34" charset="0"/>
                        <a:buChar char="•"/>
                      </a:pPr>
                      <a:r>
                        <a:rPr lang="en-GB" sz="800" b="0" dirty="0" smtClean="0"/>
                        <a:t>Cost of floods more than</a:t>
                      </a:r>
                      <a:r>
                        <a:rPr lang="en-GB" sz="800" b="0" baseline="0" dirty="0" smtClean="0"/>
                        <a:t> £10m</a:t>
                      </a:r>
                    </a:p>
                    <a:p>
                      <a:pPr marL="171450" indent="-171450">
                        <a:lnSpc>
                          <a:spcPct val="115000"/>
                        </a:lnSpc>
                        <a:spcAft>
                          <a:spcPts val="0"/>
                        </a:spcAft>
                        <a:buFont typeface="Arial" panose="020B0604020202020204" pitchFamily="34" charset="0"/>
                        <a:buChar char="•"/>
                      </a:pPr>
                      <a:endParaRPr lang="en-GB" sz="800" b="0" dirty="0" smtClean="0"/>
                    </a:p>
                    <a:p>
                      <a:pPr marL="171450" indent="-171450">
                        <a:lnSpc>
                          <a:spcPct val="115000"/>
                        </a:lnSpc>
                        <a:spcAft>
                          <a:spcPts val="0"/>
                        </a:spcAft>
                        <a:buFont typeface="Arial" panose="020B0604020202020204" pitchFamily="34" charset="0"/>
                        <a:buChar char="•"/>
                      </a:pPr>
                      <a:endParaRPr lang="en-GB" sz="800" b="1" dirty="0"/>
                    </a:p>
                  </a:txBody>
                  <a:tcPr>
                    <a:solidFill>
                      <a:schemeClr val="accent2">
                        <a:lumMod val="40000"/>
                        <a:lumOff val="60000"/>
                      </a:schemeClr>
                    </a:solidFill>
                  </a:tcPr>
                </a:tc>
                <a:tc>
                  <a:txBody>
                    <a:bodyPr/>
                    <a:lstStyle/>
                    <a:p>
                      <a:pPr marL="0" indent="0">
                        <a:buFont typeface="Arial" panose="020B0604020202020204" pitchFamily="34" charset="0"/>
                        <a:buNone/>
                      </a:pPr>
                      <a:r>
                        <a:rPr lang="en-GB" sz="800" b="1" dirty="0">
                          <a:latin typeface="+mn-lt"/>
                        </a:rPr>
                        <a:t>Management</a:t>
                      </a:r>
                    </a:p>
                    <a:p>
                      <a:pPr marL="171450" indent="-171450">
                        <a:buFont typeface="Arial" panose="020B0604020202020204" pitchFamily="34" charset="0"/>
                        <a:buChar char="•"/>
                      </a:pPr>
                      <a:r>
                        <a:rPr lang="en-GB" sz="700" dirty="0" smtClean="0">
                          <a:latin typeface="+mn-lt"/>
                        </a:rPr>
                        <a:t>£20m</a:t>
                      </a:r>
                      <a:r>
                        <a:rPr lang="en-GB" sz="700" baseline="0" dirty="0" smtClean="0">
                          <a:latin typeface="+mn-lt"/>
                        </a:rPr>
                        <a:t> Action plan to:</a:t>
                      </a:r>
                    </a:p>
                    <a:p>
                      <a:pPr marL="171450" indent="-171450">
                        <a:buFont typeface="Arial" panose="020B0604020202020204" pitchFamily="34" charset="0"/>
                        <a:buChar char="•"/>
                      </a:pPr>
                      <a:r>
                        <a:rPr lang="en-GB" sz="700" baseline="0" dirty="0" smtClean="0">
                          <a:latin typeface="+mn-lt"/>
                        </a:rPr>
                        <a:t>Dredge Rivers Tone and Parratt to increase capacity</a:t>
                      </a:r>
                    </a:p>
                    <a:p>
                      <a:pPr marL="171450" indent="-171450">
                        <a:buFont typeface="Arial" panose="020B0604020202020204" pitchFamily="34" charset="0"/>
                        <a:buChar char="•"/>
                      </a:pPr>
                      <a:r>
                        <a:rPr lang="en-GB" sz="700" baseline="0" dirty="0" smtClean="0">
                          <a:latin typeface="+mn-lt"/>
                        </a:rPr>
                        <a:t>Raise road levels</a:t>
                      </a:r>
                    </a:p>
                    <a:p>
                      <a:pPr marL="171450" indent="-171450">
                        <a:buFont typeface="Arial" panose="020B0604020202020204" pitchFamily="34" charset="0"/>
                        <a:buChar char="•"/>
                      </a:pPr>
                      <a:r>
                        <a:rPr lang="en-GB" sz="700" baseline="0" dirty="0" smtClean="0">
                          <a:latin typeface="+mn-lt"/>
                        </a:rPr>
                        <a:t>Raise and strengthen river banks</a:t>
                      </a:r>
                    </a:p>
                    <a:p>
                      <a:pPr marL="171450" indent="-171450">
                        <a:buFont typeface="Arial" panose="020B0604020202020204" pitchFamily="34" charset="0"/>
                        <a:buChar char="•"/>
                      </a:pPr>
                      <a:r>
                        <a:rPr lang="en-GB" sz="700" baseline="0" dirty="0" smtClean="0">
                          <a:latin typeface="+mn-lt"/>
                        </a:rPr>
                        <a:t>Consider tidal barrage at Bridgewater</a:t>
                      </a:r>
                      <a:endParaRPr lang="en-GB" sz="700" dirty="0">
                        <a:latin typeface="+mn-lt"/>
                      </a:endParaRPr>
                    </a:p>
                  </a:txBody>
                  <a:tcPr>
                    <a:solidFill>
                      <a:schemeClr val="accent2">
                        <a:lumMod val="40000"/>
                        <a:lumOff val="60000"/>
                      </a:schemeClr>
                    </a:solidFill>
                  </a:tcPr>
                </a:tc>
                <a:extLst>
                  <a:ext uri="{0D108BD9-81ED-4DB2-BD59-A6C34878D82A}">
                    <a16:rowId xmlns:a16="http://schemas.microsoft.com/office/drawing/2014/main" val="1348369552"/>
                  </a:ext>
                </a:extLst>
              </a:tr>
            </a:tbl>
          </a:graphicData>
        </a:graphic>
      </p:graphicFrame>
      <p:graphicFrame>
        <p:nvGraphicFramePr>
          <p:cNvPr id="19" name="Table 18">
            <a:extLst>
              <a:ext uri="{FF2B5EF4-FFF2-40B4-BE49-F238E27FC236}">
                <a16:creationId xmlns:a16="http://schemas.microsoft.com/office/drawing/2014/main" id="{5FB1A126-B42A-4B2A-9E5F-8D2B2CDC9F8E}"/>
              </a:ext>
            </a:extLst>
          </p:cNvPr>
          <p:cNvGraphicFramePr>
            <a:graphicFrameLocks noGrp="1"/>
          </p:cNvGraphicFramePr>
          <p:nvPr>
            <p:extLst>
              <p:ext uri="{D42A27DB-BD31-4B8C-83A1-F6EECF244321}">
                <p14:modId xmlns:p14="http://schemas.microsoft.com/office/powerpoint/2010/main" val="3370245772"/>
              </p:ext>
            </p:extLst>
          </p:nvPr>
        </p:nvGraphicFramePr>
        <p:xfrm>
          <a:off x="6505617" y="1924050"/>
          <a:ext cx="3400383" cy="624840"/>
        </p:xfrm>
        <a:graphic>
          <a:graphicData uri="http://schemas.openxmlformats.org/drawingml/2006/table">
            <a:tbl>
              <a:tblPr firstRow="1" bandRow="1">
                <a:tableStyleId>{21E4AEA4-8DFA-4A89-87EB-49C32662AFE0}</a:tableStyleId>
              </a:tblPr>
              <a:tblGrid>
                <a:gridCol w="3400383">
                  <a:extLst>
                    <a:ext uri="{9D8B030D-6E8A-4147-A177-3AD203B41FA5}">
                      <a16:colId xmlns:a16="http://schemas.microsoft.com/office/drawing/2014/main" val="4107558010"/>
                    </a:ext>
                  </a:extLst>
                </a:gridCol>
              </a:tblGrid>
              <a:tr h="138439">
                <a:tc>
                  <a:txBody>
                    <a:bodyPr/>
                    <a:lstStyle/>
                    <a:p>
                      <a:pPr algn="ctr"/>
                      <a:r>
                        <a:rPr lang="en-GB" sz="800" dirty="0" smtClean="0"/>
                        <a:t>21.  What </a:t>
                      </a:r>
                      <a:r>
                        <a:rPr lang="en-GB" sz="800" dirty="0"/>
                        <a:t>is Climate Change?</a:t>
                      </a:r>
                      <a:endParaRPr lang="en-GB" sz="800" dirty="0">
                        <a:latin typeface="+mn-lt"/>
                        <a:cs typeface="Arial" panose="020B0604020202020204" pitchFamily="34" charset="0"/>
                      </a:endParaRPr>
                    </a:p>
                  </a:txBody>
                  <a:tcPr/>
                </a:tc>
                <a:extLst>
                  <a:ext uri="{0D108BD9-81ED-4DB2-BD59-A6C34878D82A}">
                    <a16:rowId xmlns:a16="http://schemas.microsoft.com/office/drawing/2014/main" val="2200129887"/>
                  </a:ext>
                </a:extLst>
              </a:tr>
              <a:tr h="317162">
                <a:tc>
                  <a:txBody>
                    <a:bodyPr/>
                    <a:lstStyle/>
                    <a:p>
                      <a:pPr algn="ctr"/>
                      <a:r>
                        <a:rPr lang="en-GB" sz="700" b="1" dirty="0"/>
                        <a:t>Climate change is a large-scale, long-term shift in the planet's weather patterns or average temperatures. Earth has had tropical climates and ice ages many times in its 4.5 billion years.</a:t>
                      </a:r>
                      <a:endParaRPr lang="en-GB" sz="700" b="1" dirty="0">
                        <a:latin typeface="+mn-lt"/>
                        <a:cs typeface="Arial" panose="020B0604020202020204" pitchFamily="34" charset="0"/>
                      </a:endParaRPr>
                    </a:p>
                  </a:txBody>
                  <a:tcPr/>
                </a:tc>
                <a:extLst>
                  <a:ext uri="{0D108BD9-81ED-4DB2-BD59-A6C34878D82A}">
                    <a16:rowId xmlns:a16="http://schemas.microsoft.com/office/drawing/2014/main" val="1552593832"/>
                  </a:ext>
                </a:extLst>
              </a:tr>
            </a:tbl>
          </a:graphicData>
        </a:graphic>
      </p:graphicFrame>
      <p:graphicFrame>
        <p:nvGraphicFramePr>
          <p:cNvPr id="20" name="Table 19">
            <a:extLst>
              <a:ext uri="{FF2B5EF4-FFF2-40B4-BE49-F238E27FC236}">
                <a16:creationId xmlns:a16="http://schemas.microsoft.com/office/drawing/2014/main" id="{2AE0CB9C-9BF6-4EBF-A4FB-5B96C58A61C6}"/>
              </a:ext>
            </a:extLst>
          </p:cNvPr>
          <p:cNvGraphicFramePr>
            <a:graphicFrameLocks noGrp="1"/>
          </p:cNvGraphicFramePr>
          <p:nvPr>
            <p:extLst>
              <p:ext uri="{D42A27DB-BD31-4B8C-83A1-F6EECF244321}">
                <p14:modId xmlns:p14="http://schemas.microsoft.com/office/powerpoint/2010/main" val="17639640"/>
              </p:ext>
            </p:extLst>
          </p:nvPr>
        </p:nvGraphicFramePr>
        <p:xfrm>
          <a:off x="6513822" y="2519689"/>
          <a:ext cx="3392175" cy="1341120"/>
        </p:xfrm>
        <a:graphic>
          <a:graphicData uri="http://schemas.openxmlformats.org/drawingml/2006/table">
            <a:tbl>
              <a:tblPr firstRow="1" bandRow="1">
                <a:tableStyleId>{21E4AEA4-8DFA-4A89-87EB-49C32662AFE0}</a:tableStyleId>
              </a:tblPr>
              <a:tblGrid>
                <a:gridCol w="805211">
                  <a:extLst>
                    <a:ext uri="{9D8B030D-6E8A-4147-A177-3AD203B41FA5}">
                      <a16:colId xmlns:a16="http://schemas.microsoft.com/office/drawing/2014/main" val="4107558010"/>
                    </a:ext>
                  </a:extLst>
                </a:gridCol>
                <a:gridCol w="2586964">
                  <a:extLst>
                    <a:ext uri="{9D8B030D-6E8A-4147-A177-3AD203B41FA5}">
                      <a16:colId xmlns:a16="http://schemas.microsoft.com/office/drawing/2014/main" val="2876715182"/>
                    </a:ext>
                  </a:extLst>
                </a:gridCol>
              </a:tblGrid>
              <a:tr h="190327">
                <a:tc gridSpan="2">
                  <a:txBody>
                    <a:bodyPr/>
                    <a:lstStyle/>
                    <a:p>
                      <a:pPr algn="ctr"/>
                      <a:r>
                        <a:rPr lang="en-GB" sz="800" dirty="0" smtClean="0"/>
                        <a:t>22.  Recent </a:t>
                      </a:r>
                      <a:r>
                        <a:rPr lang="en-GB" sz="800" dirty="0"/>
                        <a:t>Evidence</a:t>
                      </a:r>
                      <a:r>
                        <a:rPr lang="en-GB" sz="800" baseline="0" dirty="0"/>
                        <a:t> for climate change. </a:t>
                      </a:r>
                      <a:endParaRPr lang="en-GB" sz="800" dirty="0">
                        <a:latin typeface="+mn-lt"/>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2200129887"/>
                  </a:ext>
                </a:extLst>
              </a:tr>
              <a:tr h="299085">
                <a:tc>
                  <a:txBody>
                    <a:bodyPr/>
                    <a:lstStyle/>
                    <a:p>
                      <a:r>
                        <a:rPr lang="en-GB" sz="800" b="1" dirty="0"/>
                        <a:t>Global</a:t>
                      </a:r>
                      <a:r>
                        <a:rPr lang="en-GB" sz="800" b="1" baseline="0" dirty="0"/>
                        <a:t> temperature</a:t>
                      </a:r>
                      <a:endParaRPr lang="en-GB" sz="800" b="1" dirty="0">
                        <a:latin typeface="+mn-lt"/>
                        <a:cs typeface="Arial" panose="020B0604020202020204" pitchFamily="34" charset="0"/>
                      </a:endParaRPr>
                    </a:p>
                  </a:txBody>
                  <a:tcPr>
                    <a:solidFill>
                      <a:schemeClr val="accent2">
                        <a:lumMod val="60000"/>
                        <a:lumOff val="40000"/>
                      </a:schemeClr>
                    </a:solidFill>
                  </a:tcPr>
                </a:tc>
                <a:tc>
                  <a:txBody>
                    <a:bodyPr/>
                    <a:lstStyle/>
                    <a:p>
                      <a:r>
                        <a:rPr lang="en-GB" sz="800" baseline="0" dirty="0"/>
                        <a:t>Average global temperatures have increased by more than </a:t>
                      </a:r>
                      <a:r>
                        <a:rPr lang="en-GB" sz="800" b="1" baseline="0" dirty="0"/>
                        <a:t>0.6°C since 1950</a:t>
                      </a:r>
                      <a:r>
                        <a:rPr lang="en-GB" sz="800" baseline="0" dirty="0"/>
                        <a:t>. </a:t>
                      </a:r>
                      <a:endParaRPr lang="en-GB" sz="800" dirty="0">
                        <a:latin typeface="+mn-lt"/>
                        <a:cs typeface="Arial" panose="020B0604020202020204" pitchFamily="34" charset="0"/>
                      </a:endParaRPr>
                    </a:p>
                  </a:txBody>
                  <a:tcPr/>
                </a:tc>
                <a:extLst>
                  <a:ext uri="{0D108BD9-81ED-4DB2-BD59-A6C34878D82A}">
                    <a16:rowId xmlns:a16="http://schemas.microsoft.com/office/drawing/2014/main" val="3548810120"/>
                  </a:ext>
                </a:extLst>
              </a:tr>
              <a:tr h="299085">
                <a:tc>
                  <a:txBody>
                    <a:bodyPr/>
                    <a:lstStyle/>
                    <a:p>
                      <a:r>
                        <a:rPr lang="en-GB" sz="800" b="1" dirty="0"/>
                        <a:t>Ice</a:t>
                      </a:r>
                      <a:r>
                        <a:rPr lang="en-GB" sz="800" b="1" baseline="0" dirty="0"/>
                        <a:t> sheets &amp; glaciers</a:t>
                      </a:r>
                      <a:endParaRPr lang="en-GB" sz="800" b="1" dirty="0">
                        <a:latin typeface="+mn-lt"/>
                        <a:cs typeface="Arial" panose="020B0604020202020204" pitchFamily="34" charset="0"/>
                      </a:endParaRPr>
                    </a:p>
                  </a:txBody>
                  <a:tcPr>
                    <a:solidFill>
                      <a:schemeClr val="accent2">
                        <a:lumMod val="60000"/>
                        <a:lumOff val="40000"/>
                      </a:schemeClr>
                    </a:solidFill>
                  </a:tcPr>
                </a:tc>
                <a:tc>
                  <a:txBody>
                    <a:bodyPr/>
                    <a:lstStyle/>
                    <a:p>
                      <a:r>
                        <a:rPr lang="en-GB" sz="800" dirty="0"/>
                        <a:t>Many of the world’s glaciers and ice sheets are melting.</a:t>
                      </a:r>
                      <a:r>
                        <a:rPr lang="en-GB" sz="800" baseline="0" dirty="0"/>
                        <a:t> E.g. the Arctic sea ice has declined by </a:t>
                      </a:r>
                      <a:r>
                        <a:rPr lang="en-GB" sz="800" b="1" baseline="0" dirty="0"/>
                        <a:t>10% in 30 years</a:t>
                      </a:r>
                      <a:r>
                        <a:rPr lang="en-GB" sz="800" baseline="0" dirty="0"/>
                        <a:t>. </a:t>
                      </a:r>
                      <a:endParaRPr lang="en-GB" sz="800" dirty="0">
                        <a:latin typeface="+mn-lt"/>
                        <a:cs typeface="Arial" panose="020B0604020202020204" pitchFamily="34" charset="0"/>
                      </a:endParaRPr>
                    </a:p>
                  </a:txBody>
                  <a:tcPr/>
                </a:tc>
                <a:extLst>
                  <a:ext uri="{0D108BD9-81ED-4DB2-BD59-A6C34878D82A}">
                    <a16:rowId xmlns:a16="http://schemas.microsoft.com/office/drawing/2014/main" val="1168953325"/>
                  </a:ext>
                </a:extLst>
              </a:tr>
              <a:tr h="407843">
                <a:tc>
                  <a:txBody>
                    <a:bodyPr/>
                    <a:lstStyle/>
                    <a:p>
                      <a:r>
                        <a:rPr lang="en-GB" sz="800" b="1" dirty="0"/>
                        <a:t>Sea Level Change</a:t>
                      </a:r>
                      <a:endParaRPr lang="en-GB" sz="800" b="1" dirty="0">
                        <a:latin typeface="+mn-lt"/>
                        <a:cs typeface="Arial" panose="020B0604020202020204" pitchFamily="34" charset="0"/>
                      </a:endParaRPr>
                    </a:p>
                  </a:txBody>
                  <a:tcPr>
                    <a:solidFill>
                      <a:schemeClr val="accent2">
                        <a:lumMod val="60000"/>
                        <a:lumOff val="40000"/>
                      </a:schemeClr>
                    </a:solidFill>
                  </a:tcPr>
                </a:tc>
                <a:tc>
                  <a:txBody>
                    <a:bodyPr/>
                    <a:lstStyle/>
                    <a:p>
                      <a:r>
                        <a:rPr lang="en-GB" sz="800" dirty="0"/>
                        <a:t>Average global </a:t>
                      </a:r>
                      <a:r>
                        <a:rPr lang="en-GB" sz="800" b="1" dirty="0"/>
                        <a:t>sea level has risen by 10-20cms </a:t>
                      </a:r>
                      <a:r>
                        <a:rPr lang="en-GB" sz="800" dirty="0"/>
                        <a:t>in the past 100 years. This is due to the additional water from ice and thermal expansion.</a:t>
                      </a:r>
                      <a:endParaRPr lang="en-GB" sz="800" dirty="0">
                        <a:latin typeface="+mn-lt"/>
                        <a:cs typeface="Arial" panose="020B0604020202020204" pitchFamily="34" charset="0"/>
                      </a:endParaRPr>
                    </a:p>
                  </a:txBody>
                  <a:tcPr/>
                </a:tc>
                <a:extLst>
                  <a:ext uri="{0D108BD9-81ED-4DB2-BD59-A6C34878D82A}">
                    <a16:rowId xmlns:a16="http://schemas.microsoft.com/office/drawing/2014/main" val="1254439377"/>
                  </a:ext>
                </a:extLst>
              </a:tr>
            </a:tbl>
          </a:graphicData>
        </a:graphic>
      </p:graphicFrame>
      <p:graphicFrame>
        <p:nvGraphicFramePr>
          <p:cNvPr id="21" name="Table 20">
            <a:extLst>
              <a:ext uri="{FF2B5EF4-FFF2-40B4-BE49-F238E27FC236}">
                <a16:creationId xmlns:a16="http://schemas.microsoft.com/office/drawing/2014/main" id="{9D540821-936A-425B-ABD0-31F98F0306C3}"/>
              </a:ext>
            </a:extLst>
          </p:cNvPr>
          <p:cNvGraphicFramePr>
            <a:graphicFrameLocks noGrp="1"/>
          </p:cNvGraphicFramePr>
          <p:nvPr>
            <p:extLst>
              <p:ext uri="{D42A27DB-BD31-4B8C-83A1-F6EECF244321}">
                <p14:modId xmlns:p14="http://schemas.microsoft.com/office/powerpoint/2010/main" val="1014292284"/>
              </p:ext>
            </p:extLst>
          </p:nvPr>
        </p:nvGraphicFramePr>
        <p:xfrm>
          <a:off x="6496050" y="4620499"/>
          <a:ext cx="3409949" cy="1219200"/>
        </p:xfrm>
        <a:graphic>
          <a:graphicData uri="http://schemas.openxmlformats.org/drawingml/2006/table">
            <a:tbl>
              <a:tblPr firstRow="1" bandRow="1">
                <a:tableStyleId>{21E4AEA4-8DFA-4A89-87EB-49C32662AFE0}</a:tableStyleId>
              </a:tblPr>
              <a:tblGrid>
                <a:gridCol w="626966">
                  <a:extLst>
                    <a:ext uri="{9D8B030D-6E8A-4147-A177-3AD203B41FA5}">
                      <a16:colId xmlns:a16="http://schemas.microsoft.com/office/drawing/2014/main" val="4107558010"/>
                    </a:ext>
                  </a:extLst>
                </a:gridCol>
                <a:gridCol w="2782983">
                  <a:extLst>
                    <a:ext uri="{9D8B030D-6E8A-4147-A177-3AD203B41FA5}">
                      <a16:colId xmlns:a16="http://schemas.microsoft.com/office/drawing/2014/main" val="965224573"/>
                    </a:ext>
                  </a:extLst>
                </a:gridCol>
              </a:tblGrid>
              <a:tr h="184806">
                <a:tc gridSpan="2">
                  <a:txBody>
                    <a:bodyPr/>
                    <a:lstStyle/>
                    <a:p>
                      <a:pPr algn="ctr"/>
                      <a:r>
                        <a:rPr lang="en-GB" sz="800" dirty="0" smtClean="0"/>
                        <a:t>24.  Evidence </a:t>
                      </a:r>
                      <a:r>
                        <a:rPr lang="en-GB" sz="800" dirty="0"/>
                        <a:t>of natural</a:t>
                      </a:r>
                      <a:r>
                        <a:rPr lang="en-GB" sz="800" baseline="0" dirty="0"/>
                        <a:t> change</a:t>
                      </a:r>
                      <a:endParaRPr lang="en-GB" sz="800" dirty="0">
                        <a:latin typeface="+mn-lt"/>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2200129887"/>
                  </a:ext>
                </a:extLst>
              </a:tr>
              <a:tr h="290409">
                <a:tc>
                  <a:txBody>
                    <a:bodyPr/>
                    <a:lstStyle/>
                    <a:p>
                      <a:r>
                        <a:rPr lang="en-GB" sz="800" b="1" dirty="0"/>
                        <a:t>Orbital Changes</a:t>
                      </a:r>
                      <a:endParaRPr lang="en-GB" sz="800" b="1" dirty="0">
                        <a:latin typeface="+mn-lt"/>
                        <a:cs typeface="Arial" panose="020B0604020202020204" pitchFamily="34" charset="0"/>
                      </a:endParaRPr>
                    </a:p>
                  </a:txBody>
                  <a:tcPr>
                    <a:solidFill>
                      <a:schemeClr val="accent2">
                        <a:lumMod val="60000"/>
                        <a:lumOff val="40000"/>
                      </a:schemeClr>
                    </a:solidFill>
                  </a:tcPr>
                </a:tc>
                <a:tc>
                  <a:txBody>
                    <a:bodyPr/>
                    <a:lstStyle/>
                    <a:p>
                      <a:r>
                        <a:rPr lang="en-GB" sz="800" dirty="0"/>
                        <a:t>Some </a:t>
                      </a:r>
                      <a:r>
                        <a:rPr lang="en-GB" sz="800" baseline="0" dirty="0"/>
                        <a:t>argue that climate change is linked to how the Earth orbits the Sun, and the way it wobbles and tilts as it does it.  </a:t>
                      </a:r>
                      <a:endParaRPr lang="en-GB" sz="800" dirty="0">
                        <a:latin typeface="+mn-lt"/>
                        <a:cs typeface="Arial" panose="020B0604020202020204" pitchFamily="34" charset="0"/>
                      </a:endParaRPr>
                    </a:p>
                  </a:txBody>
                  <a:tcPr/>
                </a:tc>
                <a:extLst>
                  <a:ext uri="{0D108BD9-81ED-4DB2-BD59-A6C34878D82A}">
                    <a16:rowId xmlns:a16="http://schemas.microsoft.com/office/drawing/2014/main" val="75676984"/>
                  </a:ext>
                </a:extLst>
              </a:tr>
              <a:tr h="2904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b="1" dirty="0"/>
                        <a:t>Sun Spots</a:t>
                      </a:r>
                      <a:endParaRPr lang="en-GB" sz="800" b="1" dirty="0">
                        <a:latin typeface="+mn-lt"/>
                        <a:cs typeface="Arial" panose="020B0604020202020204" pitchFamily="34" charset="0"/>
                      </a:endParaRPr>
                    </a:p>
                  </a:txBody>
                  <a:tcPr>
                    <a:solidFill>
                      <a:schemeClr val="accent2">
                        <a:lumMod val="60000"/>
                        <a:lumOff val="40000"/>
                      </a:schemeClr>
                    </a:solidFill>
                  </a:tcPr>
                </a:tc>
                <a:tc>
                  <a:txBody>
                    <a:bodyPr/>
                    <a:lstStyle/>
                    <a:p>
                      <a:r>
                        <a:rPr lang="en-GB" sz="800" dirty="0"/>
                        <a:t>Dark spots on the Sun are called Sun spots. They increase the </a:t>
                      </a:r>
                      <a:r>
                        <a:rPr lang="en-GB" sz="800" b="1" dirty="0"/>
                        <a:t>amount of energy Earth receives </a:t>
                      </a:r>
                      <a:r>
                        <a:rPr lang="en-GB" sz="800" dirty="0"/>
                        <a:t>from the Sun.</a:t>
                      </a:r>
                      <a:r>
                        <a:rPr lang="en-GB" sz="800" baseline="0" dirty="0"/>
                        <a:t> </a:t>
                      </a:r>
                      <a:endParaRPr lang="en-GB" sz="800" dirty="0">
                        <a:latin typeface="+mn-lt"/>
                        <a:cs typeface="Arial" panose="020B0604020202020204" pitchFamily="34" charset="0"/>
                      </a:endParaRPr>
                    </a:p>
                  </a:txBody>
                  <a:tcPr/>
                </a:tc>
                <a:extLst>
                  <a:ext uri="{0D108BD9-81ED-4DB2-BD59-A6C34878D82A}">
                    <a16:rowId xmlns:a16="http://schemas.microsoft.com/office/drawing/2014/main" val="3389025911"/>
                  </a:ext>
                </a:extLst>
              </a:tr>
              <a:tr h="3131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b="1" dirty="0"/>
                        <a:t>Volcanic Eruptions </a:t>
                      </a:r>
                    </a:p>
                  </a:txBody>
                  <a:tcPr>
                    <a:solidFill>
                      <a:schemeClr val="accent2">
                        <a:lumMod val="60000"/>
                        <a:lumOff val="40000"/>
                      </a:schemeClr>
                    </a:solidFill>
                  </a:tcPr>
                </a:tc>
                <a:tc>
                  <a:txBody>
                    <a:bodyPr/>
                    <a:lstStyle/>
                    <a:p>
                      <a:r>
                        <a:rPr lang="en-GB" sz="800" dirty="0"/>
                        <a:t>Volcanoes release</a:t>
                      </a:r>
                      <a:r>
                        <a:rPr lang="en-GB" sz="800" baseline="0" dirty="0"/>
                        <a:t> large amounts of </a:t>
                      </a:r>
                      <a:r>
                        <a:rPr lang="en-GB" sz="800" b="1" baseline="0" dirty="0"/>
                        <a:t>dust containing gases</a:t>
                      </a:r>
                      <a:r>
                        <a:rPr lang="en-GB" sz="800" baseline="0" dirty="0"/>
                        <a:t>. These can </a:t>
                      </a:r>
                      <a:r>
                        <a:rPr lang="en-GB" sz="800" b="1" baseline="0" dirty="0"/>
                        <a:t>block sunlight </a:t>
                      </a:r>
                      <a:r>
                        <a:rPr lang="en-GB" sz="800" baseline="0" dirty="0"/>
                        <a:t>and results in cooler temperatures.</a:t>
                      </a:r>
                      <a:endParaRPr lang="en-GB" sz="800" dirty="0">
                        <a:latin typeface="+mn-lt"/>
                        <a:cs typeface="Arial" panose="020B0604020202020204" pitchFamily="34" charset="0"/>
                      </a:endParaRPr>
                    </a:p>
                  </a:txBody>
                  <a:tcPr/>
                </a:tc>
                <a:extLst>
                  <a:ext uri="{0D108BD9-81ED-4DB2-BD59-A6C34878D82A}">
                    <a16:rowId xmlns:a16="http://schemas.microsoft.com/office/drawing/2014/main" val="2242862569"/>
                  </a:ext>
                </a:extLst>
              </a:tr>
            </a:tbl>
          </a:graphicData>
        </a:graphic>
      </p:graphicFrame>
      <p:graphicFrame>
        <p:nvGraphicFramePr>
          <p:cNvPr id="22" name="Table 21">
            <a:extLst>
              <a:ext uri="{FF2B5EF4-FFF2-40B4-BE49-F238E27FC236}">
                <a16:creationId xmlns:a16="http://schemas.microsoft.com/office/drawing/2014/main" id="{7441E285-FD19-463F-8A11-D04CD1279CCE}"/>
              </a:ext>
            </a:extLst>
          </p:cNvPr>
          <p:cNvGraphicFramePr>
            <a:graphicFrameLocks noGrp="1"/>
          </p:cNvGraphicFramePr>
          <p:nvPr>
            <p:extLst>
              <p:ext uri="{D42A27DB-BD31-4B8C-83A1-F6EECF244321}">
                <p14:modId xmlns:p14="http://schemas.microsoft.com/office/powerpoint/2010/main" val="150229957"/>
              </p:ext>
            </p:extLst>
          </p:nvPr>
        </p:nvGraphicFramePr>
        <p:xfrm>
          <a:off x="6496129" y="3843793"/>
          <a:ext cx="3400382" cy="792480"/>
        </p:xfrm>
        <a:graphic>
          <a:graphicData uri="http://schemas.openxmlformats.org/drawingml/2006/table">
            <a:tbl>
              <a:tblPr firstRow="1" bandRow="1">
                <a:tableStyleId>{21E4AEA4-8DFA-4A89-87EB-49C32662AFE0}</a:tableStyleId>
              </a:tblPr>
              <a:tblGrid>
                <a:gridCol w="3400382">
                  <a:extLst>
                    <a:ext uri="{9D8B030D-6E8A-4147-A177-3AD203B41FA5}">
                      <a16:colId xmlns:a16="http://schemas.microsoft.com/office/drawing/2014/main" val="4107558010"/>
                    </a:ext>
                  </a:extLst>
                </a:gridCol>
              </a:tblGrid>
              <a:tr h="181491">
                <a:tc>
                  <a:txBody>
                    <a:bodyPr/>
                    <a:lstStyle/>
                    <a:p>
                      <a:pPr algn="ctr"/>
                      <a:r>
                        <a:rPr lang="en-GB" sz="800" baseline="0" dirty="0" smtClean="0"/>
                        <a:t>23.  Enhanced </a:t>
                      </a:r>
                      <a:r>
                        <a:rPr lang="en-GB" sz="800" baseline="0" dirty="0"/>
                        <a:t>Greenhouse Effect</a:t>
                      </a:r>
                      <a:endParaRPr lang="en-GB" sz="800" dirty="0">
                        <a:latin typeface="+mn-lt"/>
                        <a:cs typeface="Arial" panose="020B0604020202020204" pitchFamily="34" charset="0"/>
                      </a:endParaRPr>
                    </a:p>
                  </a:txBody>
                  <a:tcPr/>
                </a:tc>
                <a:extLst>
                  <a:ext uri="{0D108BD9-81ED-4DB2-BD59-A6C34878D82A}">
                    <a16:rowId xmlns:a16="http://schemas.microsoft.com/office/drawing/2014/main" val="2200129887"/>
                  </a:ext>
                </a:extLst>
              </a:tr>
              <a:tr h="492620">
                <a:tc>
                  <a:txBody>
                    <a:bodyPr/>
                    <a:lstStyle/>
                    <a:p>
                      <a:pPr algn="ctr"/>
                      <a:r>
                        <a:rPr lang="en-GB" sz="800" dirty="0">
                          <a:effectLst/>
                        </a:rPr>
                        <a:t>Recently there has been an increase in </a:t>
                      </a:r>
                      <a:r>
                        <a:rPr lang="en-GB" sz="800" b="1" dirty="0">
                          <a:effectLst/>
                        </a:rPr>
                        <a:t>humans burning fossil fuels </a:t>
                      </a:r>
                      <a:r>
                        <a:rPr lang="en-GB" sz="800" dirty="0">
                          <a:effectLst/>
                        </a:rPr>
                        <a:t>for energy. These fuels (gas, coal and oil) emit </a:t>
                      </a:r>
                      <a:r>
                        <a:rPr lang="en-GB" sz="800" b="1" dirty="0">
                          <a:effectLst/>
                        </a:rPr>
                        <a:t>greenhouse gases</a:t>
                      </a:r>
                      <a:r>
                        <a:rPr lang="en-GB" sz="800" dirty="0">
                          <a:effectLst/>
                        </a:rPr>
                        <a:t>. This is making the Earth’s atmosphere thicker, therefore trapping more solar radiation and causing </a:t>
                      </a:r>
                      <a:r>
                        <a:rPr lang="en-GB" sz="800" b="1" dirty="0">
                          <a:effectLst/>
                        </a:rPr>
                        <a:t>less to be reflected</a:t>
                      </a:r>
                      <a:r>
                        <a:rPr lang="en-GB" sz="800" dirty="0">
                          <a:effectLst/>
                        </a:rPr>
                        <a:t>. As a result, the Earth is becoming warmer.</a:t>
                      </a:r>
                      <a:endParaRPr lang="en-GB" sz="800" dirty="0">
                        <a:latin typeface="+mn-lt"/>
                        <a:cs typeface="Arial" panose="020B0604020202020204" pitchFamily="34" charset="0"/>
                      </a:endParaRPr>
                    </a:p>
                  </a:txBody>
                  <a:tcPr/>
                </a:tc>
                <a:extLst>
                  <a:ext uri="{0D108BD9-81ED-4DB2-BD59-A6C34878D82A}">
                    <a16:rowId xmlns:a16="http://schemas.microsoft.com/office/drawing/2014/main" val="1552593832"/>
                  </a:ext>
                </a:extLst>
              </a:tr>
            </a:tbl>
          </a:graphicData>
        </a:graphic>
      </p:graphicFrame>
      <p:graphicFrame>
        <p:nvGraphicFramePr>
          <p:cNvPr id="6" name="Table 5">
            <a:extLst>
              <a:ext uri="{FF2B5EF4-FFF2-40B4-BE49-F238E27FC236}">
                <a16:creationId xmlns:a16="http://schemas.microsoft.com/office/drawing/2014/main" id="{B4B35FAB-E2EA-453F-A5D7-DA9A86A895CE}"/>
              </a:ext>
            </a:extLst>
          </p:cNvPr>
          <p:cNvGraphicFramePr>
            <a:graphicFrameLocks noGrp="1"/>
          </p:cNvGraphicFramePr>
          <p:nvPr>
            <p:extLst>
              <p:ext uri="{D42A27DB-BD31-4B8C-83A1-F6EECF244321}">
                <p14:modId xmlns:p14="http://schemas.microsoft.com/office/powerpoint/2010/main" val="3651640136"/>
              </p:ext>
            </p:extLst>
          </p:nvPr>
        </p:nvGraphicFramePr>
        <p:xfrm>
          <a:off x="6504252" y="5832613"/>
          <a:ext cx="3401750" cy="1021080"/>
        </p:xfrm>
        <a:graphic>
          <a:graphicData uri="http://schemas.openxmlformats.org/drawingml/2006/table">
            <a:tbl>
              <a:tblPr firstRow="1" bandRow="1">
                <a:tableStyleId>{21E4AEA4-8DFA-4A89-87EB-49C32662AFE0}</a:tableStyleId>
              </a:tblPr>
              <a:tblGrid>
                <a:gridCol w="1700875">
                  <a:extLst>
                    <a:ext uri="{9D8B030D-6E8A-4147-A177-3AD203B41FA5}">
                      <a16:colId xmlns:a16="http://schemas.microsoft.com/office/drawing/2014/main" val="89173792"/>
                    </a:ext>
                  </a:extLst>
                </a:gridCol>
                <a:gridCol w="1700875">
                  <a:extLst>
                    <a:ext uri="{9D8B030D-6E8A-4147-A177-3AD203B41FA5}">
                      <a16:colId xmlns:a16="http://schemas.microsoft.com/office/drawing/2014/main" val="1810694972"/>
                    </a:ext>
                  </a:extLst>
                </a:gridCol>
              </a:tblGrid>
              <a:tr h="173330">
                <a:tc gridSpan="2">
                  <a:txBody>
                    <a:bodyPr/>
                    <a:lstStyle/>
                    <a:p>
                      <a:pPr algn="ctr"/>
                      <a:r>
                        <a:rPr lang="en-GB" sz="700" dirty="0" smtClean="0"/>
                        <a:t>25.   Managing </a:t>
                      </a:r>
                      <a:r>
                        <a:rPr lang="en-GB" sz="700" dirty="0"/>
                        <a:t>Climate Change</a:t>
                      </a:r>
                    </a:p>
                  </a:txBody>
                  <a:tcPr/>
                </a:tc>
                <a:tc hMerge="1">
                  <a:txBody>
                    <a:bodyPr/>
                    <a:lstStyle/>
                    <a:p>
                      <a:endParaRPr lang="en-GB" dirty="0"/>
                    </a:p>
                  </a:txBody>
                  <a:tcPr/>
                </a:tc>
                <a:extLst>
                  <a:ext uri="{0D108BD9-81ED-4DB2-BD59-A6C34878D82A}">
                    <a16:rowId xmlns:a16="http://schemas.microsoft.com/office/drawing/2014/main" val="1626148221"/>
                  </a:ext>
                </a:extLst>
              </a:tr>
              <a:tr h="359993">
                <a:tc>
                  <a:txBody>
                    <a:bodyPr/>
                    <a:lstStyle/>
                    <a:p>
                      <a:r>
                        <a:rPr lang="en-GB" sz="700" b="1" dirty="0"/>
                        <a:t>Carbon Capture</a:t>
                      </a:r>
                    </a:p>
                    <a:p>
                      <a:pPr algn="ctr"/>
                      <a:r>
                        <a:rPr lang="en-GB" sz="700" dirty="0"/>
                        <a:t>This involves new technology designed to reduce climate change.</a:t>
                      </a:r>
                    </a:p>
                  </a:txBody>
                  <a:tcPr/>
                </a:tc>
                <a:tc>
                  <a:txBody>
                    <a:bodyPr/>
                    <a:lstStyle/>
                    <a:p>
                      <a:r>
                        <a:rPr lang="en-GB" sz="700" b="1" dirty="0"/>
                        <a:t>Planting Trees</a:t>
                      </a:r>
                    </a:p>
                    <a:p>
                      <a:pPr algn="ctr"/>
                      <a:r>
                        <a:rPr lang="en-GB" sz="700" dirty="0"/>
                        <a:t>Planting trees increase the amount of carbon is absorbed from atmosphere.</a:t>
                      </a:r>
                    </a:p>
                  </a:txBody>
                  <a:tcPr/>
                </a:tc>
                <a:extLst>
                  <a:ext uri="{0D108BD9-81ED-4DB2-BD59-A6C34878D82A}">
                    <a16:rowId xmlns:a16="http://schemas.microsoft.com/office/drawing/2014/main" val="3249143181"/>
                  </a:ext>
                </a:extLst>
              </a:tr>
              <a:tr h="359993">
                <a:tc>
                  <a:txBody>
                    <a:bodyPr/>
                    <a:lstStyle/>
                    <a:p>
                      <a:r>
                        <a:rPr lang="en-GB" sz="700" b="1" dirty="0"/>
                        <a:t>International Agreements</a:t>
                      </a:r>
                    </a:p>
                    <a:p>
                      <a:pPr algn="ctr"/>
                      <a:r>
                        <a:rPr lang="en-GB" sz="700" dirty="0"/>
                        <a:t>Countries aim to cut emissions by signing international deals and by setting targets.</a:t>
                      </a:r>
                    </a:p>
                  </a:txBody>
                  <a:tcPr>
                    <a:solidFill>
                      <a:schemeClr val="accent2">
                        <a:lumMod val="40000"/>
                        <a:lumOff val="60000"/>
                      </a:schemeClr>
                    </a:solidFill>
                  </a:tcPr>
                </a:tc>
                <a:tc>
                  <a:txBody>
                    <a:bodyPr/>
                    <a:lstStyle/>
                    <a:p>
                      <a:r>
                        <a:rPr lang="en-GB" sz="700" b="1" dirty="0"/>
                        <a:t>Renewable Energy</a:t>
                      </a:r>
                    </a:p>
                    <a:p>
                      <a:pPr algn="ctr"/>
                      <a:r>
                        <a:rPr lang="en-GB" sz="700" dirty="0"/>
                        <a:t>Replacing fossil fuels based energy with clean/natural sources of energy. </a:t>
                      </a:r>
                    </a:p>
                  </a:txBody>
                  <a:tcPr>
                    <a:solidFill>
                      <a:schemeClr val="accent2">
                        <a:lumMod val="40000"/>
                        <a:lumOff val="60000"/>
                      </a:schemeClr>
                    </a:solidFill>
                  </a:tcPr>
                </a:tc>
                <a:extLst>
                  <a:ext uri="{0D108BD9-81ED-4DB2-BD59-A6C34878D82A}">
                    <a16:rowId xmlns:a16="http://schemas.microsoft.com/office/drawing/2014/main" val="692975174"/>
                  </a:ext>
                </a:extLst>
              </a:tr>
            </a:tbl>
          </a:graphicData>
        </a:graphic>
      </p:graphicFrame>
      <p:pic>
        <p:nvPicPr>
          <p:cNvPr id="25" name="Picture 24">
            <a:extLst>
              <a:ext uri="{FF2B5EF4-FFF2-40B4-BE49-F238E27FC236}">
                <a16:creationId xmlns:a16="http://schemas.microsoft.com/office/drawing/2014/main" id="{0009D34E-4D3A-480B-AC63-F8C93EF4092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834078">
            <a:off x="9391030" y="50781"/>
            <a:ext cx="434472" cy="283772"/>
          </a:xfrm>
          <a:prstGeom prst="rect">
            <a:avLst/>
          </a:prstGeom>
        </p:spPr>
      </p:pic>
      <p:pic>
        <p:nvPicPr>
          <p:cNvPr id="26" name="Picture 25">
            <a:extLst>
              <a:ext uri="{FF2B5EF4-FFF2-40B4-BE49-F238E27FC236}">
                <a16:creationId xmlns:a16="http://schemas.microsoft.com/office/drawing/2014/main" id="{C9EF0391-0687-44EE-BFBD-CFE6AC817BA0}"/>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284185">
            <a:off x="37948" y="4076592"/>
            <a:ext cx="354023" cy="326881"/>
          </a:xfrm>
          <a:prstGeom prst="rect">
            <a:avLst/>
          </a:prstGeom>
        </p:spPr>
      </p:pic>
      <p:pic>
        <p:nvPicPr>
          <p:cNvPr id="9" name="Picture 8"/>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00123" y="1629618"/>
            <a:ext cx="353105" cy="456039"/>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4929" y="5796674"/>
            <a:ext cx="308299" cy="380877"/>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00123" y="3730475"/>
            <a:ext cx="336588" cy="387130"/>
          </a:xfrm>
          <a:prstGeom prst="rect">
            <a:avLst/>
          </a:prstGeom>
        </p:spPr>
      </p:pic>
      <p:pic>
        <p:nvPicPr>
          <p:cNvPr id="12" name="Picture 11"/>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96763" y="2922294"/>
            <a:ext cx="472517" cy="377645"/>
          </a:xfrm>
          <a:prstGeom prst="rect">
            <a:avLst/>
          </a:prstGeom>
        </p:spPr>
      </p:pic>
    </p:spTree>
    <p:extLst>
      <p:ext uri="{BB962C8B-B14F-4D97-AF65-F5344CB8AC3E}">
        <p14:creationId xmlns:p14="http://schemas.microsoft.com/office/powerpoint/2010/main" val="1510617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3025</TotalTime>
  <Words>2182</Words>
  <Application>Microsoft Office PowerPoint</Application>
  <PresentationFormat>A4 Paper (210x297 mm)</PresentationFormat>
  <Paragraphs>214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Bell MT</vt:lpstr>
      <vt:lpstr>Calibri</vt:lpstr>
      <vt:lpstr>Calibri Light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Newbury</dc:creator>
  <cp:lastModifiedBy>Sara Hennessy</cp:lastModifiedBy>
  <cp:revision>63</cp:revision>
  <cp:lastPrinted>2017-10-05T15:52:19Z</cp:lastPrinted>
  <dcterms:created xsi:type="dcterms:W3CDTF">2016-08-23T18:34:33Z</dcterms:created>
  <dcterms:modified xsi:type="dcterms:W3CDTF">2019-09-09T10:04:27Z</dcterms:modified>
</cp:coreProperties>
</file>