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599988" cy="7559675"/>
  <p:notesSz cx="6881813" cy="10002838"/>
  <p:defaultTextStyle>
    <a:defPPr>
      <a:defRPr lang="en-US"/>
    </a:defPPr>
    <a:lvl1pPr marL="0" algn="l" defTabSz="457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9" algn="l" defTabSz="457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8" algn="l" defTabSz="457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07" algn="l" defTabSz="457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77" algn="l" defTabSz="457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47" algn="l" defTabSz="457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16" algn="l" defTabSz="457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85" algn="l" defTabSz="457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54" algn="l" defTabSz="457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516"/>
      </p:cViewPr>
      <p:guideLst>
        <p:guide orient="horz" pos="2381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001" y="1237199"/>
            <a:ext cx="9449991" cy="2631887"/>
          </a:xfrm>
        </p:spPr>
        <p:txBody>
          <a:bodyPr anchor="b"/>
          <a:lstStyle>
            <a:lvl1pPr algn="ctr">
              <a:defRPr sz="62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001" y="3970581"/>
            <a:ext cx="9449991" cy="1825171"/>
          </a:xfrm>
        </p:spPr>
        <p:txBody>
          <a:bodyPr/>
          <a:lstStyle>
            <a:lvl1pPr marL="0" indent="0" algn="ctr">
              <a:buNone/>
              <a:defRPr sz="2481"/>
            </a:lvl1pPr>
            <a:lvl2pPr marL="472489" indent="0" algn="ctr">
              <a:buNone/>
              <a:defRPr sz="2067"/>
            </a:lvl2pPr>
            <a:lvl3pPr marL="944977" indent="0" algn="ctr">
              <a:buNone/>
              <a:defRPr sz="1860"/>
            </a:lvl3pPr>
            <a:lvl4pPr marL="1417467" indent="0" algn="ctr">
              <a:buNone/>
              <a:defRPr sz="1654"/>
            </a:lvl4pPr>
            <a:lvl5pPr marL="1889957" indent="0" algn="ctr">
              <a:buNone/>
              <a:defRPr sz="1654"/>
            </a:lvl5pPr>
            <a:lvl6pPr marL="2362445" indent="0" algn="ctr">
              <a:buNone/>
              <a:defRPr sz="1654"/>
            </a:lvl6pPr>
            <a:lvl7pPr marL="2834935" indent="0" algn="ctr">
              <a:buNone/>
              <a:defRPr sz="1654"/>
            </a:lvl7pPr>
            <a:lvl8pPr marL="3307423" indent="0" algn="ctr">
              <a:buNone/>
              <a:defRPr sz="1654"/>
            </a:lvl8pPr>
            <a:lvl9pPr marL="3779913" indent="0" algn="ctr">
              <a:buNone/>
              <a:defRPr sz="165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3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3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02485"/>
            <a:ext cx="271687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2" y="402485"/>
            <a:ext cx="7993117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5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1884670"/>
            <a:ext cx="10867490" cy="3144614"/>
          </a:xfrm>
        </p:spPr>
        <p:txBody>
          <a:bodyPr anchor="b"/>
          <a:lstStyle>
            <a:lvl1pPr>
              <a:defRPr sz="62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059034"/>
            <a:ext cx="10867490" cy="1653678"/>
          </a:xfrm>
        </p:spPr>
        <p:txBody>
          <a:bodyPr/>
          <a:lstStyle>
            <a:lvl1pPr marL="0" indent="0">
              <a:buNone/>
              <a:defRPr sz="2481">
                <a:solidFill>
                  <a:schemeClr val="tx1">
                    <a:tint val="75000"/>
                  </a:schemeClr>
                </a:solidFill>
              </a:defRPr>
            </a:lvl1pPr>
            <a:lvl2pPr marL="472489" indent="0">
              <a:buNone/>
              <a:defRPr sz="2067">
                <a:solidFill>
                  <a:schemeClr val="tx1">
                    <a:tint val="75000"/>
                  </a:schemeClr>
                </a:solidFill>
              </a:defRPr>
            </a:lvl2pPr>
            <a:lvl3pPr marL="944977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3pPr>
            <a:lvl4pPr marL="141746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188995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36244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283493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30742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37799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13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50" y="2012415"/>
            <a:ext cx="5354995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7" y="2012415"/>
            <a:ext cx="5354995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4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02483"/>
            <a:ext cx="10867490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4" y="1853172"/>
            <a:ext cx="5330385" cy="908210"/>
          </a:xfrm>
        </p:spPr>
        <p:txBody>
          <a:bodyPr anchor="b"/>
          <a:lstStyle>
            <a:lvl1pPr marL="0" indent="0">
              <a:buNone/>
              <a:defRPr sz="2481" b="1"/>
            </a:lvl1pPr>
            <a:lvl2pPr marL="472489" indent="0">
              <a:buNone/>
              <a:defRPr sz="2067" b="1"/>
            </a:lvl2pPr>
            <a:lvl3pPr marL="944977" indent="0">
              <a:buNone/>
              <a:defRPr sz="1860" b="1"/>
            </a:lvl3pPr>
            <a:lvl4pPr marL="1417467" indent="0">
              <a:buNone/>
              <a:defRPr sz="1654" b="1"/>
            </a:lvl4pPr>
            <a:lvl5pPr marL="1889957" indent="0">
              <a:buNone/>
              <a:defRPr sz="1654" b="1"/>
            </a:lvl5pPr>
            <a:lvl6pPr marL="2362445" indent="0">
              <a:buNone/>
              <a:defRPr sz="1654" b="1"/>
            </a:lvl6pPr>
            <a:lvl7pPr marL="2834935" indent="0">
              <a:buNone/>
              <a:defRPr sz="1654" b="1"/>
            </a:lvl7pPr>
            <a:lvl8pPr marL="3307423" indent="0">
              <a:buNone/>
              <a:defRPr sz="1654" b="1"/>
            </a:lvl8pPr>
            <a:lvl9pPr marL="3779913" indent="0">
              <a:buNone/>
              <a:defRPr sz="165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4" y="2761382"/>
            <a:ext cx="5330385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4" y="1853172"/>
            <a:ext cx="5356636" cy="908210"/>
          </a:xfrm>
        </p:spPr>
        <p:txBody>
          <a:bodyPr anchor="b"/>
          <a:lstStyle>
            <a:lvl1pPr marL="0" indent="0">
              <a:buNone/>
              <a:defRPr sz="2481" b="1"/>
            </a:lvl1pPr>
            <a:lvl2pPr marL="472489" indent="0">
              <a:buNone/>
              <a:defRPr sz="2067" b="1"/>
            </a:lvl2pPr>
            <a:lvl3pPr marL="944977" indent="0">
              <a:buNone/>
              <a:defRPr sz="1860" b="1"/>
            </a:lvl3pPr>
            <a:lvl4pPr marL="1417467" indent="0">
              <a:buNone/>
              <a:defRPr sz="1654" b="1"/>
            </a:lvl4pPr>
            <a:lvl5pPr marL="1889957" indent="0">
              <a:buNone/>
              <a:defRPr sz="1654" b="1"/>
            </a:lvl5pPr>
            <a:lvl6pPr marL="2362445" indent="0">
              <a:buNone/>
              <a:defRPr sz="1654" b="1"/>
            </a:lvl6pPr>
            <a:lvl7pPr marL="2834935" indent="0">
              <a:buNone/>
              <a:defRPr sz="1654" b="1"/>
            </a:lvl7pPr>
            <a:lvl8pPr marL="3307423" indent="0">
              <a:buNone/>
              <a:defRPr sz="1654" b="1"/>
            </a:lvl8pPr>
            <a:lvl9pPr marL="3779913" indent="0">
              <a:buNone/>
              <a:defRPr sz="165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4" y="2761382"/>
            <a:ext cx="5356636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04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9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61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503978"/>
            <a:ext cx="4063824" cy="1763924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088454"/>
            <a:ext cx="6378744" cy="5372269"/>
          </a:xfrm>
        </p:spPr>
        <p:txBody>
          <a:bodyPr/>
          <a:lstStyle>
            <a:lvl1pPr>
              <a:defRPr sz="3307"/>
            </a:lvl1pPr>
            <a:lvl2pPr>
              <a:defRPr sz="2894"/>
            </a:lvl2pPr>
            <a:lvl3pPr>
              <a:defRPr sz="2481"/>
            </a:lvl3pPr>
            <a:lvl4pPr>
              <a:defRPr sz="2067"/>
            </a:lvl4pPr>
            <a:lvl5pPr>
              <a:defRPr sz="2067"/>
            </a:lvl5pPr>
            <a:lvl6pPr>
              <a:defRPr sz="2067"/>
            </a:lvl6pPr>
            <a:lvl7pPr>
              <a:defRPr sz="2067"/>
            </a:lvl7pPr>
            <a:lvl8pPr>
              <a:defRPr sz="2067"/>
            </a:lvl8pPr>
            <a:lvl9pPr>
              <a:defRPr sz="20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267902"/>
            <a:ext cx="4063824" cy="4201570"/>
          </a:xfrm>
        </p:spPr>
        <p:txBody>
          <a:bodyPr/>
          <a:lstStyle>
            <a:lvl1pPr marL="0" indent="0">
              <a:buNone/>
              <a:defRPr sz="1654"/>
            </a:lvl1pPr>
            <a:lvl2pPr marL="472489" indent="0">
              <a:buNone/>
              <a:defRPr sz="1446"/>
            </a:lvl2pPr>
            <a:lvl3pPr marL="944977" indent="0">
              <a:buNone/>
              <a:defRPr sz="1240"/>
            </a:lvl3pPr>
            <a:lvl4pPr marL="1417467" indent="0">
              <a:buNone/>
              <a:defRPr sz="1034"/>
            </a:lvl4pPr>
            <a:lvl5pPr marL="1889957" indent="0">
              <a:buNone/>
              <a:defRPr sz="1034"/>
            </a:lvl5pPr>
            <a:lvl6pPr marL="2362445" indent="0">
              <a:buNone/>
              <a:defRPr sz="1034"/>
            </a:lvl6pPr>
            <a:lvl7pPr marL="2834935" indent="0">
              <a:buNone/>
              <a:defRPr sz="1034"/>
            </a:lvl7pPr>
            <a:lvl8pPr marL="3307423" indent="0">
              <a:buNone/>
              <a:defRPr sz="1034"/>
            </a:lvl8pPr>
            <a:lvl9pPr marL="3779913" indent="0">
              <a:buNone/>
              <a:defRPr sz="103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1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503978"/>
            <a:ext cx="4063824" cy="1763924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088454"/>
            <a:ext cx="6378744" cy="5372269"/>
          </a:xfrm>
        </p:spPr>
        <p:txBody>
          <a:bodyPr anchor="t"/>
          <a:lstStyle>
            <a:lvl1pPr marL="0" indent="0">
              <a:buNone/>
              <a:defRPr sz="3307"/>
            </a:lvl1pPr>
            <a:lvl2pPr marL="472489" indent="0">
              <a:buNone/>
              <a:defRPr sz="2894"/>
            </a:lvl2pPr>
            <a:lvl3pPr marL="944977" indent="0">
              <a:buNone/>
              <a:defRPr sz="2481"/>
            </a:lvl3pPr>
            <a:lvl4pPr marL="1417467" indent="0">
              <a:buNone/>
              <a:defRPr sz="2067"/>
            </a:lvl4pPr>
            <a:lvl5pPr marL="1889957" indent="0">
              <a:buNone/>
              <a:defRPr sz="2067"/>
            </a:lvl5pPr>
            <a:lvl6pPr marL="2362445" indent="0">
              <a:buNone/>
              <a:defRPr sz="2067"/>
            </a:lvl6pPr>
            <a:lvl7pPr marL="2834935" indent="0">
              <a:buNone/>
              <a:defRPr sz="2067"/>
            </a:lvl7pPr>
            <a:lvl8pPr marL="3307423" indent="0">
              <a:buNone/>
              <a:defRPr sz="2067"/>
            </a:lvl8pPr>
            <a:lvl9pPr marL="3779913" indent="0">
              <a:buNone/>
              <a:defRPr sz="20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267902"/>
            <a:ext cx="4063824" cy="4201570"/>
          </a:xfrm>
        </p:spPr>
        <p:txBody>
          <a:bodyPr/>
          <a:lstStyle>
            <a:lvl1pPr marL="0" indent="0">
              <a:buNone/>
              <a:defRPr sz="1654"/>
            </a:lvl1pPr>
            <a:lvl2pPr marL="472489" indent="0">
              <a:buNone/>
              <a:defRPr sz="1446"/>
            </a:lvl2pPr>
            <a:lvl3pPr marL="944977" indent="0">
              <a:buNone/>
              <a:defRPr sz="1240"/>
            </a:lvl3pPr>
            <a:lvl4pPr marL="1417467" indent="0">
              <a:buNone/>
              <a:defRPr sz="1034"/>
            </a:lvl4pPr>
            <a:lvl5pPr marL="1889957" indent="0">
              <a:buNone/>
              <a:defRPr sz="1034"/>
            </a:lvl5pPr>
            <a:lvl6pPr marL="2362445" indent="0">
              <a:buNone/>
              <a:defRPr sz="1034"/>
            </a:lvl6pPr>
            <a:lvl7pPr marL="2834935" indent="0">
              <a:buNone/>
              <a:defRPr sz="1034"/>
            </a:lvl7pPr>
            <a:lvl8pPr marL="3307423" indent="0">
              <a:buNone/>
              <a:defRPr sz="1034"/>
            </a:lvl8pPr>
            <a:lvl9pPr marL="3779913" indent="0">
              <a:buNone/>
              <a:defRPr sz="103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95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50" y="402483"/>
            <a:ext cx="1086749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50" y="2012415"/>
            <a:ext cx="1086749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51" y="7006700"/>
            <a:ext cx="283499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5031-5C84-44A3-8E94-EDEDA5F79AE6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7" y="7006700"/>
            <a:ext cx="425249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5" y="7006700"/>
            <a:ext cx="283499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23327-88B0-4E0E-8858-BCD984C34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75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44977" rtl="0" eaLnBrk="1" latinLnBrk="0" hangingPunct="1">
        <a:lnSpc>
          <a:spcPct val="90000"/>
        </a:lnSpc>
        <a:spcBef>
          <a:spcPct val="0"/>
        </a:spcBef>
        <a:buNone/>
        <a:defRPr sz="45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244" indent="-236244" algn="l" defTabSz="944977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2894" kern="1200">
          <a:solidFill>
            <a:schemeClr val="tx1"/>
          </a:solidFill>
          <a:latin typeface="+mn-lt"/>
          <a:ea typeface="+mn-ea"/>
          <a:cs typeface="+mn-cs"/>
        </a:defRPr>
      </a:lvl1pPr>
      <a:lvl2pPr marL="708733" indent="-236244" algn="l" defTabSz="944977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481" kern="1200">
          <a:solidFill>
            <a:schemeClr val="tx1"/>
          </a:solidFill>
          <a:latin typeface="+mn-lt"/>
          <a:ea typeface="+mn-ea"/>
          <a:cs typeface="+mn-cs"/>
        </a:defRPr>
      </a:lvl2pPr>
      <a:lvl3pPr marL="1181224" indent="-236244" algn="l" defTabSz="944977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3pPr>
      <a:lvl4pPr marL="1653712" indent="-236244" algn="l" defTabSz="944977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2126200" indent="-236244" algn="l" defTabSz="944977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598690" indent="-236244" algn="l" defTabSz="944977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3071178" indent="-236244" algn="l" defTabSz="944977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543669" indent="-236244" algn="l" defTabSz="944977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4016157" indent="-236244" algn="l" defTabSz="944977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4977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1pPr>
      <a:lvl2pPr marL="472489" algn="l" defTabSz="944977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2pPr>
      <a:lvl3pPr marL="944977" algn="l" defTabSz="944977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3pPr>
      <a:lvl4pPr marL="1417467" algn="l" defTabSz="944977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1889957" algn="l" defTabSz="944977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362445" algn="l" defTabSz="944977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2834935" algn="l" defTabSz="944977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307423" algn="l" defTabSz="944977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3779913" algn="l" defTabSz="944977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20" y="27286"/>
            <a:ext cx="12416238" cy="39375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Year 7 - </a:t>
            </a:r>
            <a:r>
              <a:rPr lang="en-GB" sz="2687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Knowledge Organiser </a:t>
            </a:r>
            <a:r>
              <a:rPr lang="en-GB" sz="2687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2       </a:t>
            </a:r>
            <a:r>
              <a:rPr lang="en-GB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Module 2: Mon </a:t>
            </a:r>
            <a:r>
              <a:rPr lang="en-GB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collège</a:t>
            </a:r>
            <a:endParaRPr lang="en-GB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321" y="443932"/>
            <a:ext cx="52176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FF0000"/>
                </a:solidFill>
              </a:rPr>
              <a:t>ASKING QUESTIONS IN FRENCH</a:t>
            </a:r>
          </a:p>
          <a:p>
            <a:endParaRPr lang="en-GB" sz="1400" u="sng" dirty="0" smtClean="0">
              <a:solidFill>
                <a:srgbClr val="FF0000"/>
              </a:solidFill>
            </a:endParaRPr>
          </a:p>
          <a:p>
            <a:r>
              <a:rPr lang="en-GB" sz="1400" dirty="0" smtClean="0"/>
              <a:t>To ask a question you can:</a:t>
            </a:r>
          </a:p>
          <a:p>
            <a:r>
              <a:rPr lang="en-GB" sz="1400" dirty="0" smtClean="0"/>
              <a:t>Either</a:t>
            </a:r>
          </a:p>
          <a:p>
            <a:r>
              <a:rPr lang="en-GB" sz="1400" dirty="0" smtClean="0"/>
              <a:t>Turn a statement into a question by making your voice go up at the end of the sentence.</a:t>
            </a:r>
          </a:p>
          <a:p>
            <a:r>
              <a:rPr lang="en-GB" sz="1400" b="1" dirty="0" smtClean="0"/>
              <a:t>Example</a:t>
            </a:r>
            <a:r>
              <a:rPr lang="en-GB" sz="1400" dirty="0" smtClean="0"/>
              <a:t>: </a:t>
            </a:r>
            <a:r>
              <a:rPr lang="en-GB" sz="1400" dirty="0" err="1" smtClean="0"/>
              <a:t>Tu</a:t>
            </a:r>
            <a:r>
              <a:rPr lang="en-GB" sz="1400" dirty="0" smtClean="0"/>
              <a:t> </a:t>
            </a:r>
            <a:r>
              <a:rPr lang="en-GB" sz="1400" dirty="0" err="1" smtClean="0"/>
              <a:t>aimes</a:t>
            </a:r>
            <a:r>
              <a:rPr lang="en-GB" sz="1400" dirty="0" smtClean="0"/>
              <a:t> le </a:t>
            </a:r>
            <a:r>
              <a:rPr lang="en-GB" sz="1400" dirty="0" err="1" smtClean="0"/>
              <a:t>français</a:t>
            </a:r>
            <a:r>
              <a:rPr lang="en-GB" sz="1400" dirty="0" smtClean="0"/>
              <a:t>? – Do you like French?</a:t>
            </a:r>
          </a:p>
          <a:p>
            <a:r>
              <a:rPr lang="en-GB" sz="1400" dirty="0" smtClean="0"/>
              <a:t>Or</a:t>
            </a:r>
          </a:p>
          <a:p>
            <a:r>
              <a:rPr lang="en-GB" sz="1400" dirty="0" smtClean="0"/>
              <a:t>Use </a:t>
            </a:r>
            <a:r>
              <a:rPr lang="en-GB" sz="1400" b="1" dirty="0" smtClean="0"/>
              <a:t>Est-</a:t>
            </a:r>
            <a:r>
              <a:rPr lang="en-GB" sz="1400" b="1" dirty="0" err="1" smtClean="0"/>
              <a:t>ce</a:t>
            </a:r>
            <a:r>
              <a:rPr lang="en-GB" sz="1400" b="1" dirty="0" smtClean="0"/>
              <a:t> que</a:t>
            </a:r>
            <a:r>
              <a:rPr lang="en-GB" sz="1400" dirty="0" smtClean="0"/>
              <a:t>…? And make your voice go up at the end.</a:t>
            </a:r>
          </a:p>
          <a:p>
            <a:r>
              <a:rPr lang="en-GB" sz="1400" b="1" dirty="0" smtClean="0"/>
              <a:t>Example</a:t>
            </a:r>
            <a:r>
              <a:rPr lang="en-GB" sz="1400" dirty="0" smtClean="0"/>
              <a:t>: </a:t>
            </a:r>
            <a:r>
              <a:rPr lang="en-GB" sz="1400" b="1" dirty="0" smtClean="0"/>
              <a:t>Est-</a:t>
            </a:r>
            <a:r>
              <a:rPr lang="en-GB" sz="1400" b="1" dirty="0" err="1" smtClean="0"/>
              <a:t>ce</a:t>
            </a:r>
            <a:r>
              <a:rPr lang="en-GB" sz="1400" b="1" dirty="0" smtClean="0"/>
              <a:t> que </a:t>
            </a:r>
            <a:r>
              <a:rPr lang="en-GB" sz="1400" dirty="0" err="1" smtClean="0"/>
              <a:t>tu</a:t>
            </a:r>
            <a:r>
              <a:rPr lang="en-GB" sz="1400" dirty="0" smtClean="0"/>
              <a:t> </a:t>
            </a:r>
            <a:r>
              <a:rPr lang="en-GB" sz="1400" dirty="0" err="1" smtClean="0"/>
              <a:t>aimes</a:t>
            </a:r>
            <a:r>
              <a:rPr lang="en-GB" sz="1400" dirty="0" smtClean="0"/>
              <a:t> le </a:t>
            </a:r>
            <a:r>
              <a:rPr lang="en-GB" sz="1400" dirty="0" err="1" smtClean="0"/>
              <a:t>français</a:t>
            </a:r>
            <a:r>
              <a:rPr lang="en-GB" sz="1400" dirty="0" smtClean="0"/>
              <a:t>? – Do you like French?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02897" y="2944804"/>
            <a:ext cx="496611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FF0000"/>
                </a:solidFill>
              </a:rPr>
              <a:t>EXPRESSING OPINIONS/LIKES AND DISLIKES</a:t>
            </a:r>
          </a:p>
          <a:p>
            <a:endParaRPr lang="en-GB" sz="1400" b="1" u="sng" dirty="0">
              <a:solidFill>
                <a:srgbClr val="FF0000"/>
              </a:solidFill>
            </a:endParaRPr>
          </a:p>
          <a:p>
            <a:r>
              <a:rPr lang="en-GB" sz="1400" dirty="0" smtClean="0"/>
              <a:t>When you want to say what you like or dislike you must use the </a:t>
            </a:r>
            <a:r>
              <a:rPr lang="en-GB" sz="1400" u="sng" dirty="0" smtClean="0"/>
              <a:t>definite article </a:t>
            </a:r>
            <a:r>
              <a:rPr lang="en-GB" sz="1400" dirty="0" smtClean="0"/>
              <a:t>before the noun.</a:t>
            </a:r>
          </a:p>
          <a:p>
            <a:r>
              <a:rPr lang="en-GB" sz="1400" b="1" dirty="0" smtClean="0"/>
              <a:t>Example</a:t>
            </a:r>
            <a:r>
              <a:rPr lang="en-GB" sz="1400" dirty="0" smtClean="0"/>
              <a:t>:</a:t>
            </a:r>
          </a:p>
          <a:p>
            <a:r>
              <a:rPr lang="en-GB" sz="1400" dirty="0" err="1" smtClean="0"/>
              <a:t>J’aime</a:t>
            </a:r>
            <a:r>
              <a:rPr lang="en-GB" sz="1400" dirty="0" smtClean="0">
                <a:solidFill>
                  <a:srgbClr val="0070C0"/>
                </a:solidFill>
              </a:rPr>
              <a:t> le </a:t>
            </a:r>
            <a:r>
              <a:rPr lang="en-GB" sz="1400" dirty="0" err="1" smtClean="0"/>
              <a:t>théâtre</a:t>
            </a:r>
            <a:r>
              <a:rPr lang="en-GB" sz="1400" dirty="0" smtClean="0"/>
              <a:t> et</a:t>
            </a:r>
            <a:r>
              <a:rPr lang="en-GB" sz="1400" dirty="0" smtClean="0">
                <a:solidFill>
                  <a:srgbClr val="FF0000"/>
                </a:solidFill>
              </a:rPr>
              <a:t> la </a:t>
            </a:r>
            <a:r>
              <a:rPr lang="en-GB" sz="1400" dirty="0" err="1" smtClean="0"/>
              <a:t>musique</a:t>
            </a:r>
            <a:r>
              <a:rPr lang="en-GB" sz="1400" dirty="0" smtClean="0"/>
              <a:t>= I like drama and music.</a:t>
            </a:r>
          </a:p>
          <a:p>
            <a:r>
              <a:rPr lang="en-GB" sz="1400" dirty="0" smtClean="0"/>
              <a:t>Je </a:t>
            </a:r>
            <a:r>
              <a:rPr lang="en-GB" sz="1400" dirty="0" err="1" smtClean="0"/>
              <a:t>déteste</a:t>
            </a:r>
            <a:r>
              <a:rPr lang="en-GB" sz="1400" dirty="0" smtClean="0"/>
              <a:t> les maths et les sciences – I hate maths and science.</a:t>
            </a:r>
          </a:p>
          <a:p>
            <a:endParaRPr lang="en-GB" sz="1400" b="1" u="sng" dirty="0" smtClean="0">
              <a:solidFill>
                <a:srgbClr val="FF0000"/>
              </a:solidFill>
            </a:endParaRP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 		</a:t>
            </a:r>
            <a:endParaRPr lang="en-GB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70320" y="4901185"/>
            <a:ext cx="404506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FF0000"/>
                </a:solidFill>
              </a:rPr>
              <a:t>ACCENTS IN FRENCH</a:t>
            </a:r>
          </a:p>
          <a:p>
            <a:endParaRPr lang="en-GB" sz="1400" b="1" u="sng" dirty="0">
              <a:solidFill>
                <a:srgbClr val="FF0000"/>
              </a:solidFill>
            </a:endParaRPr>
          </a:p>
          <a:p>
            <a:r>
              <a:rPr lang="en-GB" sz="1400" dirty="0" smtClean="0"/>
              <a:t>There are four different accents in French.</a:t>
            </a:r>
          </a:p>
          <a:p>
            <a:endParaRPr lang="en-GB" sz="1400" b="1" dirty="0">
              <a:solidFill>
                <a:srgbClr val="FF0000"/>
              </a:solidFill>
            </a:endParaRPr>
          </a:p>
          <a:p>
            <a:r>
              <a:rPr lang="en-GB" sz="1400" b="1" dirty="0" smtClean="0"/>
              <a:t>  é = acute accent</a:t>
            </a:r>
          </a:p>
          <a:p>
            <a:r>
              <a:rPr lang="en-GB" sz="1400" b="1" dirty="0" smtClean="0"/>
              <a:t>  è = grave accent</a:t>
            </a:r>
          </a:p>
          <a:p>
            <a:r>
              <a:rPr lang="en-GB" sz="1400" b="1" dirty="0"/>
              <a:t> </a:t>
            </a:r>
            <a:r>
              <a:rPr lang="en-GB" sz="1400" b="1" dirty="0" smtClean="0"/>
              <a:t> â = circumflex</a:t>
            </a:r>
          </a:p>
          <a:p>
            <a:r>
              <a:rPr lang="en-GB" sz="1400" b="1" dirty="0"/>
              <a:t> </a:t>
            </a:r>
            <a:r>
              <a:rPr lang="en-GB" sz="1400" b="1" dirty="0" smtClean="0"/>
              <a:t> ç = cedilla</a:t>
            </a:r>
          </a:p>
          <a:p>
            <a:endParaRPr lang="en-GB" sz="1400" b="1" dirty="0"/>
          </a:p>
          <a:p>
            <a:r>
              <a:rPr lang="en-GB" sz="1400" dirty="0" smtClean="0"/>
              <a:t>Accents are important in French. Don’t forget accents when you are writing!</a:t>
            </a:r>
          </a:p>
          <a:p>
            <a:endParaRPr lang="en-GB" sz="1400" b="1" dirty="0" smtClean="0"/>
          </a:p>
          <a:p>
            <a:endParaRPr lang="en-GB" sz="1400" b="1" u="sng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1072" y="421036"/>
            <a:ext cx="509320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FF0000"/>
                </a:solidFill>
              </a:rPr>
              <a:t>USING ‘ON’</a:t>
            </a:r>
          </a:p>
          <a:p>
            <a:endParaRPr lang="en-GB" sz="1400" b="1" u="sng" dirty="0">
              <a:solidFill>
                <a:srgbClr val="FF0000"/>
              </a:solidFill>
            </a:endParaRPr>
          </a:p>
          <a:p>
            <a:r>
              <a:rPr lang="en-GB" sz="1400" dirty="0" smtClean="0"/>
              <a:t>There are two words in French for ‘we’. These are ‘on’ and ‘nous’.</a:t>
            </a:r>
          </a:p>
          <a:p>
            <a:r>
              <a:rPr lang="en-GB" sz="1400" dirty="0" smtClean="0"/>
              <a:t>The most commonly used is </a:t>
            </a:r>
            <a:r>
              <a:rPr lang="en-GB" sz="1400" u="sng" dirty="0" smtClean="0"/>
              <a:t>‘on’.</a:t>
            </a:r>
          </a:p>
          <a:p>
            <a:r>
              <a:rPr lang="en-GB" sz="1400" dirty="0" smtClean="0"/>
              <a:t>‘On’ can also mean ‘you’. ‘they’ and ‘people (in general)’.</a:t>
            </a:r>
          </a:p>
          <a:p>
            <a:r>
              <a:rPr lang="en-GB" sz="1400" dirty="0" smtClean="0"/>
              <a:t>‘On’ has the same verb form as </a:t>
            </a:r>
            <a:r>
              <a:rPr lang="en-GB" sz="1400" dirty="0" err="1" smtClean="0"/>
              <a:t>il</a:t>
            </a:r>
            <a:r>
              <a:rPr lang="en-GB" sz="1400" dirty="0" smtClean="0"/>
              <a:t>/</a:t>
            </a:r>
            <a:r>
              <a:rPr lang="en-GB" sz="1400" dirty="0" err="1" smtClean="0"/>
              <a:t>elle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Example:</a:t>
            </a:r>
          </a:p>
          <a:p>
            <a:r>
              <a:rPr lang="en-GB" sz="1400" dirty="0" smtClean="0"/>
              <a:t>On </a:t>
            </a:r>
            <a:r>
              <a:rPr lang="en-GB" sz="1400" dirty="0" err="1" smtClean="0"/>
              <a:t>bavarde</a:t>
            </a:r>
            <a:r>
              <a:rPr lang="en-GB" sz="1400" dirty="0" smtClean="0"/>
              <a:t> et on </a:t>
            </a:r>
            <a:r>
              <a:rPr lang="en-GB" sz="1400" dirty="0" err="1" smtClean="0"/>
              <a:t>rigole</a:t>
            </a:r>
            <a:r>
              <a:rPr lang="en-GB" sz="1400" dirty="0"/>
              <a:t> </a:t>
            </a:r>
            <a:r>
              <a:rPr lang="en-GB" sz="1400" dirty="0" smtClean="0"/>
              <a:t>= We chat and we have a laugh.</a:t>
            </a:r>
          </a:p>
          <a:p>
            <a:r>
              <a:rPr lang="en-GB" sz="1400" dirty="0" smtClean="0"/>
              <a:t>On mange à la </a:t>
            </a:r>
            <a:r>
              <a:rPr lang="en-GB" sz="1400" dirty="0" err="1" smtClean="0"/>
              <a:t>cantine</a:t>
            </a:r>
            <a:r>
              <a:rPr lang="en-GB" sz="1400" dirty="0" smtClean="0"/>
              <a:t> = We eat in the canteen.</a:t>
            </a:r>
          </a:p>
          <a:p>
            <a:endParaRPr lang="en-GB" sz="1400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382512" y="2944804"/>
            <a:ext cx="56784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FF0000"/>
                </a:solidFill>
              </a:rPr>
              <a:t>THE PARTITIVE ARTICLE</a:t>
            </a:r>
          </a:p>
          <a:p>
            <a:endParaRPr lang="en-GB" sz="1400" b="1" u="sng" dirty="0" smtClean="0">
              <a:solidFill>
                <a:srgbClr val="FF0000"/>
              </a:solidFill>
            </a:endParaRPr>
          </a:p>
          <a:p>
            <a:r>
              <a:rPr lang="en-GB" sz="1400" dirty="0" smtClean="0"/>
              <a:t>The partitive article means </a:t>
            </a:r>
            <a:r>
              <a:rPr lang="en-GB" sz="1400" b="1" dirty="0" smtClean="0"/>
              <a:t>‘some’. </a:t>
            </a:r>
            <a:r>
              <a:rPr lang="en-GB" sz="1400" dirty="0" smtClean="0"/>
              <a:t>It has a </a:t>
            </a:r>
            <a:r>
              <a:rPr lang="en-GB" sz="1400" u="sng" dirty="0" smtClean="0"/>
              <a:t>different form</a:t>
            </a:r>
            <a:r>
              <a:rPr lang="en-GB" sz="1400" dirty="0" smtClean="0"/>
              <a:t> with masculine, feminine and plural nouns.  De l’ is used before a vowel sound or a silent ‘h’.</a:t>
            </a:r>
          </a:p>
          <a:p>
            <a:r>
              <a:rPr lang="en-GB" sz="1400" b="1" dirty="0" smtClean="0"/>
              <a:t>Example:</a:t>
            </a:r>
          </a:p>
          <a:p>
            <a:r>
              <a:rPr lang="en-GB" sz="1400" dirty="0" smtClean="0"/>
              <a:t>Le </a:t>
            </a:r>
            <a:r>
              <a:rPr lang="en-GB" sz="1400" dirty="0" err="1" smtClean="0"/>
              <a:t>poulet</a:t>
            </a:r>
            <a:r>
              <a:rPr lang="en-GB" sz="1400" dirty="0" smtClean="0"/>
              <a:t> (chicken)</a:t>
            </a:r>
            <a:r>
              <a:rPr lang="en-GB" sz="1400" dirty="0" smtClean="0">
                <a:solidFill>
                  <a:srgbClr val="0070C0"/>
                </a:solidFill>
              </a:rPr>
              <a:t> </a:t>
            </a:r>
            <a:r>
              <a:rPr lang="en-GB" sz="1400" b="1" dirty="0" smtClean="0">
                <a:solidFill>
                  <a:srgbClr val="0070C0"/>
                </a:solidFill>
              </a:rPr>
              <a:t>du</a:t>
            </a:r>
            <a:r>
              <a:rPr lang="en-GB" sz="1400" dirty="0" smtClean="0">
                <a:solidFill>
                  <a:srgbClr val="0070C0"/>
                </a:solidFill>
              </a:rPr>
              <a:t> </a:t>
            </a:r>
            <a:r>
              <a:rPr lang="en-GB" sz="1400" dirty="0" err="1" smtClean="0"/>
              <a:t>poulet</a:t>
            </a:r>
            <a:r>
              <a:rPr lang="en-GB" sz="1400" dirty="0" smtClean="0"/>
              <a:t> = </a:t>
            </a:r>
            <a:r>
              <a:rPr lang="en-GB" sz="1400" b="1" dirty="0" smtClean="0"/>
              <a:t>some</a:t>
            </a:r>
            <a:r>
              <a:rPr lang="en-GB" sz="1400" dirty="0" smtClean="0"/>
              <a:t> chicken</a:t>
            </a:r>
          </a:p>
          <a:p>
            <a:r>
              <a:rPr lang="en-GB" sz="1400" dirty="0" smtClean="0"/>
              <a:t>La glace (ice-cream)</a:t>
            </a:r>
            <a:r>
              <a:rPr lang="en-GB" sz="1400" b="1" dirty="0" smtClean="0">
                <a:solidFill>
                  <a:srgbClr val="FF0000"/>
                </a:solidFill>
              </a:rPr>
              <a:t>de la </a:t>
            </a:r>
            <a:r>
              <a:rPr lang="en-GB" sz="1400" dirty="0" smtClean="0"/>
              <a:t>glace = </a:t>
            </a:r>
            <a:r>
              <a:rPr lang="en-GB" sz="1400" b="1" dirty="0" smtClean="0"/>
              <a:t>some</a:t>
            </a:r>
            <a:r>
              <a:rPr lang="en-GB" sz="1400" dirty="0" smtClean="0"/>
              <a:t> ice-cream</a:t>
            </a:r>
          </a:p>
          <a:p>
            <a:r>
              <a:rPr lang="en-GB" sz="1400" dirty="0" err="1" smtClean="0"/>
              <a:t>L’eau</a:t>
            </a:r>
            <a:r>
              <a:rPr lang="en-GB" sz="1400" dirty="0" smtClean="0"/>
              <a:t>- (water)           </a:t>
            </a:r>
            <a:r>
              <a:rPr lang="en-GB" sz="1400" b="1" dirty="0" smtClean="0"/>
              <a:t>de </a:t>
            </a:r>
            <a:r>
              <a:rPr lang="en-GB" sz="1400" b="1" dirty="0" err="1" smtClean="0"/>
              <a:t>l</a:t>
            </a:r>
            <a:r>
              <a:rPr lang="en-GB" sz="1400" dirty="0" err="1" smtClean="0"/>
              <a:t>’eau</a:t>
            </a:r>
            <a:r>
              <a:rPr lang="en-GB" sz="1400" dirty="0" smtClean="0"/>
              <a:t> = </a:t>
            </a:r>
            <a:r>
              <a:rPr lang="en-GB" sz="1400" b="1" dirty="0" smtClean="0"/>
              <a:t>some</a:t>
            </a:r>
            <a:r>
              <a:rPr lang="en-GB" sz="1400" dirty="0" smtClean="0"/>
              <a:t> water</a:t>
            </a:r>
          </a:p>
          <a:p>
            <a:r>
              <a:rPr lang="en-GB" sz="1400" dirty="0" smtClean="0"/>
              <a:t>Les frites (chips)       </a:t>
            </a:r>
            <a:r>
              <a:rPr lang="en-GB" sz="1400" b="1" dirty="0" smtClean="0">
                <a:solidFill>
                  <a:srgbClr val="00B050"/>
                </a:solidFill>
              </a:rPr>
              <a:t>des</a:t>
            </a:r>
            <a:r>
              <a:rPr lang="en-GB" sz="1400" dirty="0" smtClean="0"/>
              <a:t> frites = </a:t>
            </a:r>
            <a:r>
              <a:rPr lang="en-GB" sz="1400" b="1" dirty="0" smtClean="0"/>
              <a:t>some</a:t>
            </a:r>
            <a:r>
              <a:rPr lang="en-GB" sz="1400" dirty="0" smtClean="0"/>
              <a:t> chips  </a:t>
            </a:r>
          </a:p>
          <a:p>
            <a:endParaRPr lang="en-GB" sz="1400" dirty="0"/>
          </a:p>
          <a:p>
            <a:r>
              <a:rPr lang="en-GB" sz="1400" dirty="0" smtClean="0"/>
              <a:t>You often have to use the partitive article in French where you could miss it out in English.</a:t>
            </a:r>
          </a:p>
          <a:p>
            <a:r>
              <a:rPr lang="en-GB" sz="1400" b="1" dirty="0" smtClean="0"/>
              <a:t>Example:</a:t>
            </a:r>
          </a:p>
          <a:p>
            <a:r>
              <a:rPr lang="en-GB" sz="1400" dirty="0" smtClean="0"/>
              <a:t>Pour le </a:t>
            </a:r>
            <a:r>
              <a:rPr lang="en-GB" sz="1400" dirty="0" err="1" smtClean="0"/>
              <a:t>déjeuner</a:t>
            </a:r>
            <a:r>
              <a:rPr lang="en-GB" sz="1400" dirty="0" smtClean="0"/>
              <a:t>, je mange </a:t>
            </a:r>
            <a:r>
              <a:rPr lang="en-GB" sz="1400" b="1" dirty="0" smtClean="0">
                <a:solidFill>
                  <a:srgbClr val="0070C0"/>
                </a:solidFill>
              </a:rPr>
              <a:t>du</a:t>
            </a:r>
            <a:r>
              <a:rPr lang="en-GB" sz="1400" dirty="0" smtClean="0"/>
              <a:t> </a:t>
            </a:r>
            <a:r>
              <a:rPr lang="en-GB" sz="1400" dirty="0" err="1" smtClean="0"/>
              <a:t>poulet</a:t>
            </a:r>
            <a:r>
              <a:rPr lang="en-GB" sz="1400" dirty="0" smtClean="0"/>
              <a:t> avec </a:t>
            </a:r>
            <a:r>
              <a:rPr lang="en-GB" sz="1400" b="1" dirty="0" smtClean="0">
                <a:solidFill>
                  <a:srgbClr val="00B050"/>
                </a:solidFill>
              </a:rPr>
              <a:t>des</a:t>
            </a:r>
            <a:r>
              <a:rPr lang="en-GB" sz="1400" dirty="0" smtClean="0"/>
              <a:t> frites= For lunch I eat (some)chicken and (some) chips.   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245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148840" y="63292"/>
            <a:ext cx="1169517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Year 7 - Knowledge Organiser 2       </a:t>
            </a:r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Module 2: Mon </a:t>
            </a:r>
            <a:r>
              <a:rPr lang="en-GB" sz="2400" b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collège</a:t>
            </a:r>
            <a:endParaRPr lang="en-GB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50" y="598536"/>
            <a:ext cx="12980811" cy="696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4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405</Words>
  <Application>Microsoft Office PowerPoint</Application>
  <PresentationFormat>Custom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Year 7 - Knowledge Organiser 2       Module 2: Mon collège</vt:lpstr>
    </vt:vector>
  </TitlesOfParts>
  <Company>Morris Education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Turmo Luengo</dc:creator>
  <cp:lastModifiedBy>Alison Elia</cp:lastModifiedBy>
  <cp:revision>63</cp:revision>
  <cp:lastPrinted>2019-07-13T08:35:35Z</cp:lastPrinted>
  <dcterms:created xsi:type="dcterms:W3CDTF">2019-06-21T08:23:23Z</dcterms:created>
  <dcterms:modified xsi:type="dcterms:W3CDTF">2019-07-15T07:35:18Z</dcterms:modified>
</cp:coreProperties>
</file>