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79" r:id="rId5"/>
    <p:sldId id="392" r:id="rId6"/>
    <p:sldId id="447" r:id="rId7"/>
    <p:sldId id="397" r:id="rId8"/>
    <p:sldId id="446" r:id="rId9"/>
    <p:sldId id="429" r:id="rId10"/>
    <p:sldId id="384" r:id="rId11"/>
    <p:sldId id="401" r:id="rId12"/>
    <p:sldId id="386" r:id="rId13"/>
    <p:sldId id="403" r:id="rId14"/>
    <p:sldId id="389" r:id="rId15"/>
    <p:sldId id="404" r:id="rId16"/>
    <p:sldId id="428" r:id="rId17"/>
    <p:sldId id="427" r:id="rId18"/>
    <p:sldId id="430" r:id="rId19"/>
    <p:sldId id="438" r:id="rId20"/>
    <p:sldId id="431" r:id="rId21"/>
    <p:sldId id="439" r:id="rId22"/>
    <p:sldId id="432" r:id="rId23"/>
    <p:sldId id="440" r:id="rId24"/>
    <p:sldId id="433" r:id="rId25"/>
    <p:sldId id="441" r:id="rId26"/>
    <p:sldId id="434" r:id="rId27"/>
    <p:sldId id="442" r:id="rId28"/>
    <p:sldId id="435" r:id="rId29"/>
    <p:sldId id="443" r:id="rId30"/>
    <p:sldId id="436" r:id="rId31"/>
    <p:sldId id="444" r:id="rId32"/>
    <p:sldId id="402" r:id="rId33"/>
    <p:sldId id="409" r:id="rId34"/>
    <p:sldId id="405" r:id="rId35"/>
    <p:sldId id="406" r:id="rId36"/>
    <p:sldId id="412" r:id="rId37"/>
    <p:sldId id="411" r:id="rId38"/>
    <p:sldId id="407" r:id="rId39"/>
    <p:sldId id="413" r:id="rId40"/>
    <p:sldId id="445" r:id="rId41"/>
    <p:sldId id="396" r:id="rId42"/>
  </p:sldIdLst>
  <p:sldSz cx="9601200" cy="12801600" type="A3"/>
  <p:notesSz cx="6797675" cy="9926638"/>
  <p:defaultText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00"/>
    <a:srgbClr val="E6CDFF"/>
    <a:srgbClr val="AB47BA"/>
    <a:srgbClr val="4296B3"/>
    <a:srgbClr val="717171"/>
    <a:srgbClr val="4FD1FF"/>
    <a:srgbClr val="FCB0A3"/>
    <a:srgbClr val="FDC000"/>
    <a:srgbClr val="FFCC00"/>
    <a:srgbClr val="5FC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90533" autoAdjust="0"/>
  </p:normalViewPr>
  <p:slideViewPr>
    <p:cSldViewPr snapToGrid="0" snapToObjects="1">
      <p:cViewPr>
        <p:scale>
          <a:sx n="40" d="100"/>
          <a:sy n="40" d="100"/>
        </p:scale>
        <p:origin x="1760" y="-248"/>
      </p:cViewPr>
      <p:guideLst>
        <p:guide orient="horz" pos="4032"/>
        <p:guide pos="302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B773E7B-9DAD-8F49-B64E-F4C3EA27C908}" type="datetimeFigureOut">
              <a:rPr lang="en-US" smtClean="0"/>
              <a:t>10/1/2023</a:t>
            </a:fld>
            <a:endParaRPr lang="en-GB" dirty="0"/>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CF891E9-40C0-1B47-B6E0-CFB0472826FD}" type="slidenum">
              <a:rPr lang="en-GB" smtClean="0"/>
              <a:t>‹#›</a:t>
            </a:fld>
            <a:endParaRPr lang="en-GB" dirty="0"/>
          </a:p>
        </p:txBody>
      </p:sp>
    </p:spTree>
    <p:extLst>
      <p:ext uri="{BB962C8B-B14F-4D97-AF65-F5344CB8AC3E}">
        <p14:creationId xmlns:p14="http://schemas.microsoft.com/office/powerpoint/2010/main" val="1460511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891E9-40C0-1B47-B6E0-CFB0472826FD}" type="slidenum">
              <a:rPr lang="en-GB" smtClean="0"/>
              <a:t>1</a:t>
            </a:fld>
            <a:endParaRPr lang="en-GB" dirty="0"/>
          </a:p>
        </p:txBody>
      </p:sp>
    </p:spTree>
    <p:extLst>
      <p:ext uri="{BB962C8B-B14F-4D97-AF65-F5344CB8AC3E}">
        <p14:creationId xmlns:p14="http://schemas.microsoft.com/office/powerpoint/2010/main" val="33234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891E9-40C0-1B47-B6E0-CFB0472826FD}" type="slidenum">
              <a:rPr lang="en-GB" smtClean="0"/>
              <a:t>2</a:t>
            </a:fld>
            <a:endParaRPr lang="en-GB" dirty="0"/>
          </a:p>
        </p:txBody>
      </p:sp>
    </p:spTree>
    <p:extLst>
      <p:ext uri="{BB962C8B-B14F-4D97-AF65-F5344CB8AC3E}">
        <p14:creationId xmlns:p14="http://schemas.microsoft.com/office/powerpoint/2010/main" val="358085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3AB70-ECD7-D746-8FA5-FD7E285D27F5}"/>
              </a:ext>
            </a:extLst>
          </p:cNvPr>
          <p:cNvSpPr/>
          <p:nvPr userDrawn="1"/>
        </p:nvSpPr>
        <p:spPr>
          <a:xfrm>
            <a:off x="2" y="-9027"/>
            <a:ext cx="9601198" cy="12810627"/>
          </a:xfrm>
          <a:prstGeom prst="rect">
            <a:avLst/>
          </a:prstGeom>
          <a:solidFill>
            <a:srgbClr val="94FF34"/>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3" name="Rectangle 2">
            <a:extLst>
              <a:ext uri="{FF2B5EF4-FFF2-40B4-BE49-F238E27FC236}">
                <a16:creationId xmlns:a16="http://schemas.microsoft.com/office/drawing/2014/main" id="{937F285B-D1A4-3141-BA17-138E147526C5}"/>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36604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F9F-618E-3C40-9120-1DE8DFF7CCC8}"/>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4720B-182A-1F4C-81B0-019D53AA020E}"/>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34F01-5B46-B540-BE4B-68AD9F1600E4}"/>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7247602-BCD1-5347-9E44-AB8E11402FFE}" type="datetimeFigureOut">
              <a:rPr lang="en-US" smtClean="0"/>
              <a:t>10/1/2023</a:t>
            </a:fld>
            <a:endParaRPr lang="en-US" dirty="0"/>
          </a:p>
        </p:txBody>
      </p:sp>
      <p:sp>
        <p:nvSpPr>
          <p:cNvPr id="5" name="Footer Placeholder 4">
            <a:extLst>
              <a:ext uri="{FF2B5EF4-FFF2-40B4-BE49-F238E27FC236}">
                <a16:creationId xmlns:a16="http://schemas.microsoft.com/office/drawing/2014/main" id="{0C12C3E2-BF35-D546-B57B-84E3573C35B1}"/>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89A090-AAF4-854E-858B-EC91CE77808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9840CEE-A93D-0143-BA37-8959681176E1}" type="slidenum">
              <a:rPr lang="en-US" smtClean="0"/>
              <a:t>‹#›</a:t>
            </a:fld>
            <a:endParaRPr lang="en-US" dirty="0"/>
          </a:p>
        </p:txBody>
      </p:sp>
      <p:sp>
        <p:nvSpPr>
          <p:cNvPr id="7" name="Rectangle 6">
            <a:extLst>
              <a:ext uri="{FF2B5EF4-FFF2-40B4-BE49-F238E27FC236}">
                <a16:creationId xmlns:a16="http://schemas.microsoft.com/office/drawing/2014/main" id="{6D398829-50C9-E34C-81E9-D97038EFFC87}"/>
              </a:ext>
            </a:extLst>
          </p:cNvPr>
          <p:cNvSpPr/>
          <p:nvPr userDrawn="1"/>
        </p:nvSpPr>
        <p:spPr>
          <a:xfrm>
            <a:off x="2" y="-9027"/>
            <a:ext cx="9601198" cy="12810627"/>
          </a:xfrm>
          <a:prstGeom prst="rect">
            <a:avLst/>
          </a:prstGeom>
          <a:solidFill>
            <a:srgbClr val="4FD1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8" name="Rectangle 7">
            <a:extLst>
              <a:ext uri="{FF2B5EF4-FFF2-40B4-BE49-F238E27FC236}">
                <a16:creationId xmlns:a16="http://schemas.microsoft.com/office/drawing/2014/main" id="{2C436D84-D374-8F41-B337-12C505A1A81B}"/>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147010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N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90597-563E-0344-8308-E4275816F475}"/>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0CDD9-7EB8-B742-8A1F-4D65FD24B429}"/>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E7B01-D05A-0240-B713-0CB5F98CF409}"/>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CE0391FA-C1DB-CA46-BF2F-8063A707BB47}" type="datetimeFigureOut">
              <a:rPr lang="en-US" smtClean="0"/>
              <a:t>10/1/2023</a:t>
            </a:fld>
            <a:endParaRPr lang="en-US" dirty="0"/>
          </a:p>
        </p:txBody>
      </p:sp>
      <p:sp>
        <p:nvSpPr>
          <p:cNvPr id="5" name="Footer Placeholder 4">
            <a:extLst>
              <a:ext uri="{FF2B5EF4-FFF2-40B4-BE49-F238E27FC236}">
                <a16:creationId xmlns:a16="http://schemas.microsoft.com/office/drawing/2014/main" id="{C1C707D5-03BA-7441-8781-0EF71706646F}"/>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909F82-85BE-0E4F-A527-30B3C552F828}"/>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400DAD89-19F3-8D49-8BC4-9CF9E20AA24C}" type="slidenum">
              <a:rPr lang="en-US" smtClean="0"/>
              <a:t>‹#›</a:t>
            </a:fld>
            <a:endParaRPr lang="en-US" dirty="0"/>
          </a:p>
        </p:txBody>
      </p:sp>
      <p:sp>
        <p:nvSpPr>
          <p:cNvPr id="7" name="Rectangle 6">
            <a:extLst>
              <a:ext uri="{FF2B5EF4-FFF2-40B4-BE49-F238E27FC236}">
                <a16:creationId xmlns:a16="http://schemas.microsoft.com/office/drawing/2014/main" id="{6E927DA8-C3AA-2341-9612-117EF995CA96}"/>
              </a:ext>
            </a:extLst>
          </p:cNvPr>
          <p:cNvSpPr/>
          <p:nvPr userDrawn="1"/>
        </p:nvSpPr>
        <p:spPr>
          <a:xfrm>
            <a:off x="2" y="-9027"/>
            <a:ext cx="9601198" cy="12810627"/>
          </a:xfrm>
          <a:prstGeom prst="rect">
            <a:avLst/>
          </a:prstGeom>
          <a:solidFill>
            <a:srgbClr val="FDC0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8" name="Rectangle 7">
            <a:extLst>
              <a:ext uri="{FF2B5EF4-FFF2-40B4-BE49-F238E27FC236}">
                <a16:creationId xmlns:a16="http://schemas.microsoft.com/office/drawing/2014/main" id="{72D2875C-54E1-D74F-BB02-970DE35BC3BE}"/>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135621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C80CB-EAD4-D648-ABE9-F06E291D031A}"/>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FA2A9-EEC8-5749-8DF9-EA8C14554424}"/>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47E67-1102-A843-8DA8-AC1C099885E9}"/>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04E90B92-251B-1445-8238-6B530C705814}" type="datetimeFigureOut">
              <a:rPr lang="en-US" smtClean="0"/>
              <a:t>10/1/2023</a:t>
            </a:fld>
            <a:endParaRPr lang="en-US" dirty="0"/>
          </a:p>
        </p:txBody>
      </p:sp>
      <p:sp>
        <p:nvSpPr>
          <p:cNvPr id="5" name="Footer Placeholder 4">
            <a:extLst>
              <a:ext uri="{FF2B5EF4-FFF2-40B4-BE49-F238E27FC236}">
                <a16:creationId xmlns:a16="http://schemas.microsoft.com/office/drawing/2014/main" id="{65C8BF49-B0CF-BB49-937B-D628F2958DED}"/>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4EE353-722D-294C-AAD3-88A4A9983116}"/>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C00C79E2-9D53-064C-90CA-09077B9E0ACB}" type="slidenum">
              <a:rPr lang="en-US" smtClean="0"/>
              <a:t>‹#›</a:t>
            </a:fld>
            <a:endParaRPr lang="en-US" dirty="0"/>
          </a:p>
        </p:txBody>
      </p:sp>
      <p:sp>
        <p:nvSpPr>
          <p:cNvPr id="7" name="Rectangle 6">
            <a:extLst>
              <a:ext uri="{FF2B5EF4-FFF2-40B4-BE49-F238E27FC236}">
                <a16:creationId xmlns:a16="http://schemas.microsoft.com/office/drawing/2014/main" id="{206B0764-79B2-5247-9A51-12D35FD4FE34}"/>
              </a:ext>
            </a:extLst>
          </p:cNvPr>
          <p:cNvSpPr/>
          <p:nvPr userDrawn="1"/>
        </p:nvSpPr>
        <p:spPr>
          <a:xfrm>
            <a:off x="2" y="-9027"/>
            <a:ext cx="9601198" cy="12810627"/>
          </a:xfrm>
          <a:prstGeom prst="rect">
            <a:avLst/>
          </a:prstGeom>
          <a:solidFill>
            <a:srgbClr val="FCB0A3"/>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8" name="Rectangle 7">
            <a:extLst>
              <a:ext uri="{FF2B5EF4-FFF2-40B4-BE49-F238E27FC236}">
                <a16:creationId xmlns:a16="http://schemas.microsoft.com/office/drawing/2014/main" id="{504A3B42-F5D5-6C44-B5BC-E45C26C523F4}"/>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208412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E9345-7E96-6340-86D2-4F23D5020D0E}"/>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08CF41-D239-ED42-A8FB-B0649C6BEC2A}"/>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088B-87C2-4249-9FA3-548293B8456B}"/>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F69E651-DED8-284B-B9D3-108E49D62949}" type="datetimeFigureOut">
              <a:rPr lang="en-US" smtClean="0"/>
              <a:t>10/1/2023</a:t>
            </a:fld>
            <a:endParaRPr lang="en-US" dirty="0"/>
          </a:p>
        </p:txBody>
      </p:sp>
      <p:sp>
        <p:nvSpPr>
          <p:cNvPr id="5" name="Footer Placeholder 4">
            <a:extLst>
              <a:ext uri="{FF2B5EF4-FFF2-40B4-BE49-F238E27FC236}">
                <a16:creationId xmlns:a16="http://schemas.microsoft.com/office/drawing/2014/main" id="{25E82104-F3EB-CE42-9416-BD5CC55BF192}"/>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10F1B28-FB2D-204C-8078-87F9B042F54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0396398-11D6-E94A-BD58-5F0B6949EB27}" type="slidenum">
              <a:rPr lang="en-US" smtClean="0"/>
              <a:t>‹#›</a:t>
            </a:fld>
            <a:endParaRPr lang="en-US" dirty="0"/>
          </a:p>
        </p:txBody>
      </p:sp>
      <p:sp>
        <p:nvSpPr>
          <p:cNvPr id="7" name="Rectangle 6">
            <a:extLst>
              <a:ext uri="{FF2B5EF4-FFF2-40B4-BE49-F238E27FC236}">
                <a16:creationId xmlns:a16="http://schemas.microsoft.com/office/drawing/2014/main" id="{90572646-3B00-8C49-9AC7-0CD2C59A192F}"/>
              </a:ext>
            </a:extLst>
          </p:cNvPr>
          <p:cNvSpPr/>
          <p:nvPr userDrawn="1"/>
        </p:nvSpPr>
        <p:spPr>
          <a:xfrm>
            <a:off x="2" y="-9027"/>
            <a:ext cx="9601198" cy="12810627"/>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8" name="Rectangle 7">
            <a:extLst>
              <a:ext uri="{FF2B5EF4-FFF2-40B4-BE49-F238E27FC236}">
                <a16:creationId xmlns:a16="http://schemas.microsoft.com/office/drawing/2014/main" id="{1FADD114-9CB7-9E4B-B939-42F6ECAFA73F}"/>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196877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1550B-D4A8-0D4D-AD1A-5D7DBFE3BF63}"/>
              </a:ext>
            </a:extLst>
          </p:cNvPr>
          <p:cNvSpPr>
            <a:spLocks noGrp="1"/>
          </p:cNvSpPr>
          <p:nvPr>
            <p:ph type="title"/>
          </p:nvPr>
        </p:nvSpPr>
        <p:spPr>
          <a:xfrm>
            <a:off x="479425" y="512763"/>
            <a:ext cx="8642350" cy="21336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D08CABC-4A51-674E-8F91-85261E8F8700}"/>
              </a:ext>
            </a:extLst>
          </p:cNvPr>
          <p:cNvSpPr>
            <a:spLocks noGrp="1"/>
          </p:cNvSpPr>
          <p:nvPr>
            <p:ph idx="1"/>
          </p:nvPr>
        </p:nvSpPr>
        <p:spPr>
          <a:xfrm>
            <a:off x="479425" y="2987675"/>
            <a:ext cx="8642350" cy="844708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A86338-BC4B-ED4E-B827-F3469304BE42}"/>
              </a:ext>
            </a:extLst>
          </p:cNvPr>
          <p:cNvSpPr>
            <a:spLocks noGrp="1"/>
          </p:cNvSpPr>
          <p:nvPr>
            <p:ph type="dt" sz="half" idx="2"/>
          </p:nvPr>
        </p:nvSpPr>
        <p:spPr>
          <a:xfrm>
            <a:off x="479425" y="11864975"/>
            <a:ext cx="2241550"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EB71A2AB-12BE-FE4D-8932-D89A478D497B}" type="datetimeFigureOut">
              <a:rPr lang="en-US" smtClean="0"/>
              <a:t>10/1/2023</a:t>
            </a:fld>
            <a:endParaRPr lang="en-GB" dirty="0"/>
          </a:p>
        </p:txBody>
      </p:sp>
      <p:sp>
        <p:nvSpPr>
          <p:cNvPr id="5" name="Footer Placeholder 4">
            <a:extLst>
              <a:ext uri="{FF2B5EF4-FFF2-40B4-BE49-F238E27FC236}">
                <a16:creationId xmlns:a16="http://schemas.microsoft.com/office/drawing/2014/main" id="{AF9E2F1C-2D15-CB4D-8F07-7AB8EFC907F6}"/>
              </a:ext>
            </a:extLst>
          </p:cNvPr>
          <p:cNvSpPr>
            <a:spLocks noGrp="1"/>
          </p:cNvSpPr>
          <p:nvPr>
            <p:ph type="ftr" sz="quarter" idx="3"/>
          </p:nvPr>
        </p:nvSpPr>
        <p:spPr>
          <a:xfrm>
            <a:off x="3279775" y="11864975"/>
            <a:ext cx="3041650"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70792D0-6F41-8944-93C8-C109093AB6C5}"/>
              </a:ext>
            </a:extLst>
          </p:cNvPr>
          <p:cNvSpPr>
            <a:spLocks noGrp="1"/>
          </p:cNvSpPr>
          <p:nvPr>
            <p:ph type="sldNum" sz="quarter" idx="4"/>
          </p:nvPr>
        </p:nvSpPr>
        <p:spPr>
          <a:xfrm>
            <a:off x="6880225" y="11864975"/>
            <a:ext cx="2241550"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69B076B8-37DA-7B4E-ACAD-6B0A4C63A612}" type="slidenum">
              <a:rPr lang="en-GB" smtClean="0"/>
              <a:t>‹#›</a:t>
            </a:fld>
            <a:endParaRPr lang="en-GB" dirty="0"/>
          </a:p>
        </p:txBody>
      </p:sp>
      <p:sp>
        <p:nvSpPr>
          <p:cNvPr id="7" name="Rectangle 6">
            <a:extLst>
              <a:ext uri="{FF2B5EF4-FFF2-40B4-BE49-F238E27FC236}">
                <a16:creationId xmlns:a16="http://schemas.microsoft.com/office/drawing/2014/main" id="{1B6210DA-A5C2-C948-AEF1-F0CBA32819FB}"/>
              </a:ext>
            </a:extLst>
          </p:cNvPr>
          <p:cNvSpPr/>
          <p:nvPr userDrawn="1"/>
        </p:nvSpPr>
        <p:spPr>
          <a:xfrm>
            <a:off x="2" y="-9027"/>
            <a:ext cx="9601198" cy="12810627"/>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8" name="Rectangle 7">
            <a:extLst>
              <a:ext uri="{FF2B5EF4-FFF2-40B4-BE49-F238E27FC236}">
                <a16:creationId xmlns:a16="http://schemas.microsoft.com/office/drawing/2014/main" id="{E5AA8F20-CA7A-9B4F-B9FB-D08240D4CA70}"/>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343941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rriculum Green">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1550B-D4A8-0D4D-AD1A-5D7DBFE3BF63}"/>
              </a:ext>
            </a:extLst>
          </p:cNvPr>
          <p:cNvSpPr>
            <a:spLocks noGrp="1"/>
          </p:cNvSpPr>
          <p:nvPr>
            <p:ph type="title"/>
          </p:nvPr>
        </p:nvSpPr>
        <p:spPr>
          <a:xfrm>
            <a:off x="479425" y="512763"/>
            <a:ext cx="8642350" cy="21336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D08CABC-4A51-674E-8F91-85261E8F8700}"/>
              </a:ext>
            </a:extLst>
          </p:cNvPr>
          <p:cNvSpPr>
            <a:spLocks noGrp="1"/>
          </p:cNvSpPr>
          <p:nvPr>
            <p:ph idx="1"/>
          </p:nvPr>
        </p:nvSpPr>
        <p:spPr>
          <a:xfrm>
            <a:off x="479425" y="2987675"/>
            <a:ext cx="8642350" cy="844708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A86338-BC4B-ED4E-B827-F3469304BE42}"/>
              </a:ext>
            </a:extLst>
          </p:cNvPr>
          <p:cNvSpPr>
            <a:spLocks noGrp="1"/>
          </p:cNvSpPr>
          <p:nvPr>
            <p:ph type="dt" sz="half" idx="2"/>
          </p:nvPr>
        </p:nvSpPr>
        <p:spPr>
          <a:xfrm>
            <a:off x="479425" y="11864975"/>
            <a:ext cx="2241550"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EB71A2AB-12BE-FE4D-8932-D89A478D497B}" type="datetimeFigureOut">
              <a:rPr lang="en-US" smtClean="0"/>
              <a:t>10/1/2023</a:t>
            </a:fld>
            <a:endParaRPr lang="en-GB" dirty="0"/>
          </a:p>
        </p:txBody>
      </p:sp>
      <p:sp>
        <p:nvSpPr>
          <p:cNvPr id="5" name="Footer Placeholder 4">
            <a:extLst>
              <a:ext uri="{FF2B5EF4-FFF2-40B4-BE49-F238E27FC236}">
                <a16:creationId xmlns:a16="http://schemas.microsoft.com/office/drawing/2014/main" id="{AF9E2F1C-2D15-CB4D-8F07-7AB8EFC907F6}"/>
              </a:ext>
            </a:extLst>
          </p:cNvPr>
          <p:cNvSpPr>
            <a:spLocks noGrp="1"/>
          </p:cNvSpPr>
          <p:nvPr>
            <p:ph type="ftr" sz="quarter" idx="3"/>
          </p:nvPr>
        </p:nvSpPr>
        <p:spPr>
          <a:xfrm>
            <a:off x="3279775" y="11864975"/>
            <a:ext cx="3041650"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70792D0-6F41-8944-93C8-C109093AB6C5}"/>
              </a:ext>
            </a:extLst>
          </p:cNvPr>
          <p:cNvSpPr>
            <a:spLocks noGrp="1"/>
          </p:cNvSpPr>
          <p:nvPr>
            <p:ph type="sldNum" sz="quarter" idx="4"/>
          </p:nvPr>
        </p:nvSpPr>
        <p:spPr>
          <a:xfrm>
            <a:off x="6880225" y="11864975"/>
            <a:ext cx="2241550"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69B076B8-37DA-7B4E-ACAD-6B0A4C63A612}" type="slidenum">
              <a:rPr lang="en-GB" smtClean="0"/>
              <a:t>‹#›</a:t>
            </a:fld>
            <a:endParaRPr lang="en-GB" dirty="0"/>
          </a:p>
        </p:txBody>
      </p:sp>
      <p:sp>
        <p:nvSpPr>
          <p:cNvPr id="7" name="Rectangle 6">
            <a:extLst>
              <a:ext uri="{FF2B5EF4-FFF2-40B4-BE49-F238E27FC236}">
                <a16:creationId xmlns:a16="http://schemas.microsoft.com/office/drawing/2014/main" id="{1B6210DA-A5C2-C948-AEF1-F0CBA32819FB}"/>
              </a:ext>
            </a:extLst>
          </p:cNvPr>
          <p:cNvSpPr/>
          <p:nvPr userDrawn="1"/>
        </p:nvSpPr>
        <p:spPr>
          <a:xfrm>
            <a:off x="2" y="-9027"/>
            <a:ext cx="9601198" cy="12810627"/>
          </a:xfrm>
          <a:prstGeom prst="rect">
            <a:avLst/>
          </a:prstGeom>
          <a:solidFill>
            <a:srgbClr val="BBE4B3"/>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8" name="Rectangle 7">
            <a:extLst>
              <a:ext uri="{FF2B5EF4-FFF2-40B4-BE49-F238E27FC236}">
                <a16:creationId xmlns:a16="http://schemas.microsoft.com/office/drawing/2014/main" id="{E5AA8F20-CA7A-9B4F-B9FB-D08240D4CA70}"/>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122290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13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25924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715" r:id="rId4"/>
    <p:sldLayoutId id="2147483717" r:id="rId5"/>
    <p:sldLayoutId id="2147483716" r:id="rId6"/>
    <p:sldLayoutId id="2147483718" r:id="rId7"/>
    <p:sldLayoutId id="2147483719" r:id="rId8"/>
  </p:sldLayoutIdLst>
  <p:txStyles>
    <p:titleStyle>
      <a:lvl1pPr algn="ctr" defTabSz="639965" rtl="0" eaLnBrk="1" latinLnBrk="0" hangingPunct="1">
        <a:spcBef>
          <a:spcPct val="0"/>
        </a:spcBef>
        <a:buNone/>
        <a:defRPr sz="6100" kern="1200">
          <a:solidFill>
            <a:schemeClr val="tx1"/>
          </a:solidFill>
          <a:latin typeface="+mj-lt"/>
          <a:ea typeface="+mj-ea"/>
          <a:cs typeface="+mj-cs"/>
        </a:defRPr>
      </a:lvl1pPr>
    </p:titleStyle>
    <p:bodyStyle>
      <a:lvl1pPr marL="479974" indent="-479974" algn="l" defTabSz="639965" rtl="0" eaLnBrk="1" latinLnBrk="0" hangingPunct="1">
        <a:spcBef>
          <a:spcPct val="20000"/>
        </a:spcBef>
        <a:buFont typeface="Arial"/>
        <a:buChar char="•"/>
        <a:defRPr sz="4500" kern="1200">
          <a:solidFill>
            <a:schemeClr val="tx1"/>
          </a:solidFill>
          <a:latin typeface="+mn-lt"/>
          <a:ea typeface="+mn-ea"/>
          <a:cs typeface="+mn-cs"/>
        </a:defRPr>
      </a:lvl1pPr>
      <a:lvl2pPr marL="1039942" indent="-399977" algn="l" defTabSz="639965" rtl="0" eaLnBrk="1" latinLnBrk="0" hangingPunct="1">
        <a:spcBef>
          <a:spcPct val="20000"/>
        </a:spcBef>
        <a:buFont typeface="Arial"/>
        <a:buChar char="–"/>
        <a:defRPr sz="3900" kern="1200">
          <a:solidFill>
            <a:schemeClr val="tx1"/>
          </a:solidFill>
          <a:latin typeface="+mn-lt"/>
          <a:ea typeface="+mn-ea"/>
          <a:cs typeface="+mn-cs"/>
        </a:defRPr>
      </a:lvl2pPr>
      <a:lvl3pPr marL="1599912" indent="-319982" algn="l" defTabSz="639965" rtl="0" eaLnBrk="1" latinLnBrk="0" hangingPunct="1">
        <a:spcBef>
          <a:spcPct val="20000"/>
        </a:spcBef>
        <a:buFont typeface="Arial"/>
        <a:buChar char="•"/>
        <a:defRPr sz="3300" kern="1200">
          <a:solidFill>
            <a:schemeClr val="tx1"/>
          </a:solidFill>
          <a:latin typeface="+mn-lt"/>
          <a:ea typeface="+mn-ea"/>
          <a:cs typeface="+mn-cs"/>
        </a:defRPr>
      </a:lvl3pPr>
      <a:lvl4pPr marL="2239875" indent="-319982" algn="l" defTabSz="639965" rtl="0" eaLnBrk="1" latinLnBrk="0" hangingPunct="1">
        <a:spcBef>
          <a:spcPct val="20000"/>
        </a:spcBef>
        <a:buFont typeface="Arial"/>
        <a:buChar char="–"/>
        <a:defRPr sz="2800" kern="1200">
          <a:solidFill>
            <a:schemeClr val="tx1"/>
          </a:solidFill>
          <a:latin typeface="+mn-lt"/>
          <a:ea typeface="+mn-ea"/>
          <a:cs typeface="+mn-cs"/>
        </a:defRPr>
      </a:lvl4pPr>
      <a:lvl5pPr marL="2879840" indent="-319982" algn="l" defTabSz="639965" rtl="0" eaLnBrk="1" latinLnBrk="0" hangingPunct="1">
        <a:spcBef>
          <a:spcPct val="20000"/>
        </a:spcBef>
        <a:buFont typeface="Arial"/>
        <a:buChar char="»"/>
        <a:defRPr sz="2800" kern="1200">
          <a:solidFill>
            <a:schemeClr val="tx1"/>
          </a:solidFill>
          <a:latin typeface="+mn-lt"/>
          <a:ea typeface="+mn-ea"/>
          <a:cs typeface="+mn-cs"/>
        </a:defRPr>
      </a:lvl5pPr>
      <a:lvl6pPr marL="3519805" indent="-319982" algn="l" defTabSz="639965" rtl="0" eaLnBrk="1" latinLnBrk="0" hangingPunct="1">
        <a:spcBef>
          <a:spcPct val="20000"/>
        </a:spcBef>
        <a:buFont typeface="Arial"/>
        <a:buChar char="•"/>
        <a:defRPr sz="2800" kern="1200">
          <a:solidFill>
            <a:schemeClr val="tx1"/>
          </a:solidFill>
          <a:latin typeface="+mn-lt"/>
          <a:ea typeface="+mn-ea"/>
          <a:cs typeface="+mn-cs"/>
        </a:defRPr>
      </a:lvl6pPr>
      <a:lvl7pPr marL="4159770" indent="-319982" algn="l" defTabSz="639965" rtl="0" eaLnBrk="1" latinLnBrk="0" hangingPunct="1">
        <a:spcBef>
          <a:spcPct val="20000"/>
        </a:spcBef>
        <a:buFont typeface="Arial"/>
        <a:buChar char="•"/>
        <a:defRPr sz="2800" kern="1200">
          <a:solidFill>
            <a:schemeClr val="tx1"/>
          </a:solidFill>
          <a:latin typeface="+mn-lt"/>
          <a:ea typeface="+mn-ea"/>
          <a:cs typeface="+mn-cs"/>
        </a:defRPr>
      </a:lvl7pPr>
      <a:lvl8pPr marL="4799734" indent="-319982" algn="l" defTabSz="639965" rtl="0" eaLnBrk="1" latinLnBrk="0" hangingPunct="1">
        <a:spcBef>
          <a:spcPct val="20000"/>
        </a:spcBef>
        <a:buFont typeface="Arial"/>
        <a:buChar char="•"/>
        <a:defRPr sz="2800" kern="1200">
          <a:solidFill>
            <a:schemeClr val="tx1"/>
          </a:solidFill>
          <a:latin typeface="+mn-lt"/>
          <a:ea typeface="+mn-ea"/>
          <a:cs typeface="+mn-cs"/>
        </a:defRPr>
      </a:lvl8pPr>
      <a:lvl9pPr marL="5439699" indent="-319982" algn="l" defTabSz="639965"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tmp"/></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l.facebook.com/l.php?u=https%3A%2F%2Fwww.nspcc.org.uk%2Fkeeping-children-safe%2Fchildrens-mental-health%2Fdepression-anxiety-mental-health%2F%3Ffbclid%3DIwAR2vq0nYKmuSvKwKONf7n2h43qvI3_WceQiadrwB8VjXP3ksBrxWWhPF41w&amp;h=AT2xbcaGxzeEeyQO4YxYeja7T1hbTHsOkwl4WEoZHwqo7ZU4Ymeg7a98dcwpvC9gbftIcxaRARTZ9I_8E4rZ-kNBQzm77n9YZ0yheGLgEjW2nEKbWE4N8uILYSFsWYcSMv4" TargetMode="External"/><Relationship Id="rId13" Type="http://schemas.openxmlformats.org/officeDocument/2006/relationships/hyperlink" Target="https://l.facebook.com/l.php?u=https%3A%2F%2Fwww.nspcc.org.uk%2Fkeeping-children-safe%2Ftalking-drugs-alcohol%2F%3Ffbclid%3DIwAR1PguYhSpmO1oKp7bcydne9WOnJVKjydIOjTyFCHmwU-gGug0UOOhLPyCg&amp;h=AT0YCQbVLEmbTExQyT1eZ4mluqm0enZtY9KSxxlTcyLTx2JGQ5Sxyah-DjgFnln2bA1s0-hwT7ZYR8dUV3dCg_ZOcnIF0Q5LwlmRh6jHPBmPACi-zCt8ylLPsodiig-ZqIF8uxFkpM0zZL58" TargetMode="External"/><Relationship Id="rId18" Type="http://schemas.openxmlformats.org/officeDocument/2006/relationships/hyperlink" Target="https://l.facebook.com/l.php?u=http%3A%2F%2Fwww.bodyform.co.uk%2Fmyths-and-facts%2Fpuberty%2Fpuberty-talk-with-daughter%2F%3Ffbclid%3DIwAR3CRha7ARzDWoUuegpofXDtJfmNN9Yib2dgxE3fQ-Es1XFIFHDf0VYCd-w&amp;h=AT0xZpSYtNjXrkeQd2DzO5CS3ZqDHnOvdD-9xZtYtvMPuv8Fp0ZJl7Txhm3F6zX7fkiy4OWllbnOZ8fQIQ2oyPgCVUJYMtRnIRkN01tBBTIGbwZio3kua1OnddbH1j3s0QY" TargetMode="External"/><Relationship Id="rId3" Type="http://schemas.openxmlformats.org/officeDocument/2006/relationships/hyperlink" Target="https://l.facebook.com/l.php?u=https%3A%2F%2Fwww.pshe-association.org.uk%2Fpshe-education-guide-parents%3Ffbclid%3DIwAR2phtckjscXJROvZsjBFHn9RFqrgIxV8FFDUsnScbRtQb4f6J42Xdw1vYM&amp;h=AT0b3b8cavOzlsV5Rbd9ZD2PA0fogh_0YEjMXy7_63KK9jSswZv4DRdyWp08Hlm9u_kgUh5ZKnRXavqHyeLFPkfqtsMiv9vmELKn-Vw_b_4hP_d5hpzt5JyXgda8OWT0Tvg" TargetMode="External"/><Relationship Id="rId21" Type="http://schemas.openxmlformats.org/officeDocument/2006/relationships/hyperlink" Target="https://l.facebook.com/l.php?u=https%3A%2F%2Fwww.always.co.uk%2Fen-gb%2Ftips-and-advice-for-women%2Fparents-and-carers%2Fhow-to-raise-a-daughter-guide-for-dads%3Ffbclid%3DIwAR3x0skIjq-Kv6m0TlL0_Kw8hAlmAbPVekm8FW6aNrfrk2SkszXI4zuKR5g&amp;h=AT3v4nanwSmt5iGU4Aj_aBAxGo13H_qA_ewe1J_4tuGEfEnPDQVqa_pbEN4jMVxaFIdO1o23c8LL3OHf01AfzndlItSBZpA17S7Z_t_NNAcIihno9-WPl5nMaMOTLZPniXA" TargetMode="External"/><Relationship Id="rId7" Type="http://schemas.openxmlformats.org/officeDocument/2006/relationships/hyperlink" Target="https://l.facebook.com/l.php?u=http%3A%2F%2Fwww.kooth.com%2F%3Ffbclid%3DIwAR2oFIjb6BfbUMet9SjZsMM36MaexSlCEO0p80OcJlUo8P6y4N7m-W3vDu8&amp;h=AT3S4u22YwVZs-5rDl05pffYOUrHdBYLedZ2bZfoL7ci9KYf3WyokI1ujwlJzGCs86MsqVHqBOrQlPS1jnk3EnyAwnF9OgaHw1qwZ7WC182wDU8oBmlzY1_sGDFeMi1moEw" TargetMode="External"/><Relationship Id="rId12" Type="http://schemas.openxmlformats.org/officeDocument/2006/relationships/hyperlink" Target="https://l.facebook.com/l.php?u=https%3A%2F%2Fwww.talktofrank.com%2Fget-help%2Fworried-about-a-child%3Ffbclid%3DIwAR1TBOSAxTMNvs7jmQUFY1COJJG3v62hSFe9X-wrj4I_6ZxHZ_T2RIm3Gck&amp;h=AT04jGRJJtql4NZteWeMRtiC8c9gVoVKZZTprtQyz36V5HFqtrA316UdJQkX2ZMUH9xuiDNlEx_6zHciWcnL9CiHVtqop8RahFKhYBnZTwQn9Sc693KpbvhxLS0dltqGHb0" TargetMode="External"/><Relationship Id="rId17" Type="http://schemas.openxmlformats.org/officeDocument/2006/relationships/hyperlink" Target="https://l.facebook.com/l.php?u=http%3A%2F%2Fwww.gires.org.uk%2Fwp-content%2Fuploads%2F2016%2F07%2FInformation-and-support-for-families-of-adult-transgender-non-binary-and-non-gender-people.pdf%3Ffbclid%3DIwAR2Cc4BCvBkzvFpzGAectVbEPESFQ-Q1J7S5HtLkg__4T3tPBc5tQAUibiY&amp;h=AT3C7HupX5Ap202XurQrNgvKiC82FXDmBcrXn0uhO4Ywo6lwmUHStaWVd8FGTBC0CtHdLpBdfZMREXghsQg2MauJNRl3aKhdohhCZS2iyi2R297mHcFJdojIr_fJIFRRdFw" TargetMode="External"/><Relationship Id="rId2" Type="http://schemas.openxmlformats.org/officeDocument/2006/relationships/hyperlink" Target="https://l.facebook.com/l.php?u=http%3A%2F%2Fwww.youngminds.org.uk%2Ffind-help%2Ffor-parents%2Fparents-survival-guide%2F%3Ffbclid%3DIwAR1DLLizLU0ztWN3nlqQjypnnlKMDhWAD0QajOKC_dcmgUO86pWsWz6lpAk&amp;h=AT3eDfniTRAkNrKd-BHxrpT0KoIaseJBU7O31kvvIipBtZHtfQJAtgAiG-6Vl0C44kJ6u9enJmhZ4-3mzIZi_bobzM3Gm0Arz6Op6Er7_xLHHEeT4m3GA63GuVI1ZgA1mcQ" TargetMode="External"/><Relationship Id="rId16" Type="http://schemas.openxmlformats.org/officeDocument/2006/relationships/hyperlink" Target="https://l.facebook.com/l.php?u=https%3A%2F%2Fwww.childline.org.uk%2Finfo-advice%2Fyou-your-body%2F%3Ffbclid%3DIwAR2pwgcqoeTeaoyTm_7W2Vm1tPh2zPbEh-yP9Q1kQl2DwLEnQ9s8bzxeKkI&amp;h=AT1PaRr7zrDd2wWAPLwQEB4qh1b9fWTBacNiI4FWUs1EQOF1oDkl2SKyDTqrClF_FIkF6qcrD3BHVMSAUrHBL0rKiHNac0nXeD5MmueppDFJHE0Fx9EWCrGowmOggMDo8eA" TargetMode="External"/><Relationship Id="rId20" Type="http://schemas.openxmlformats.org/officeDocument/2006/relationships/hyperlink" Target="https://l.facebook.com/l.php?u=https%3A%2F%2Fwww.always.co.uk%2Fen-gb%2Ftips-and-advice-for-women%2Fparents-and-carers%3Ffbclid%3DIwAR3ykxeVta6IU7h4vf1JK2Qi4cD8_yp-0_44Jphv9619CI3WV12GNEVTo_o&amp;h=AT1oSq5rVzJ4Vq-cT-iU-6F8pM7JweXs4n8jhMvYufIxLDc4F0KpP0gF2pw1VYiZcYzhOsxQe0elAtub7xFs5xRR7t5lFy2dr4uF8AvSTR0OijGzF7WKBU1WvwDKGSkNGhk" TargetMode="External"/><Relationship Id="rId1" Type="http://schemas.openxmlformats.org/officeDocument/2006/relationships/slideLayout" Target="../slideLayouts/slideLayout7.xml"/><Relationship Id="rId6" Type="http://schemas.openxmlformats.org/officeDocument/2006/relationships/hyperlink" Target="https://l.facebook.com/l.php?u=http%3A%2F%2Fwww.youngminds.org.uk%2Ffind-help%2Ffor-parents%2Fparents-helpline%2F%3Ffbclid%3DIwAR1enbmUgMQ9Puf56f-5i2vn2gwHBkKWHXNz2rRC5uDaTHdHZhjW_PYj3Uw&amp;h=AT0fXQ9eoj7kzt_Ifo4SxumEBKRMvI10dbKxhkQFiHpkQZVkDocQOUa6letKUuAk2IX626D69ETMYH7b8xBlsFuxW9hvLss1nUdV63FhKZGFv8oB5Kpuc4hhi6HwcNgPhBg" TargetMode="External"/><Relationship Id="rId11" Type="http://schemas.openxmlformats.org/officeDocument/2006/relationships/hyperlink" Target="https://l.facebook.com/l.php?u=https%3A%2F%2Fwww.coppafeel.org%2F%3Ffbclid%3DIwAR3v7S51GDeog7-OJ7VBDnUe3BdvVcHnO1eYgExuzdjzsHsy0cvOOU-l1ig&amp;h=AT1902kO2vA5SNCzzAxYPs-7SAQJBkiUSgyPH22SIyg05H-S0psmIxcPU4r0FiVwcAJrXNjkCS-mF_zXBaq13-QtAQraDb5CS82pwqaC4JfI35ABD65SzDU7PoivDEBzWnI" TargetMode="External"/><Relationship Id="rId5" Type="http://schemas.openxmlformats.org/officeDocument/2006/relationships/hyperlink" Target="https://l.facebook.com/l.php?u=https%3A%2F%2Fwww.cambslearntogether.co.uk%2Fhome-learning%2Fwellbeing%2Fcyp%3Ffbclid%3DIwAR24uD87m9hRI6SMl8Xya0WXNeCF3O5zSqMhxNkbjtyftkl8F6Zz_f1e6FA&amp;h=AT0UP94o3iByeoDk9Vq-5T5q01TYFfqsA-oz6ixvEC1uUKbTmol2VVOsKrBN_Dmhk_Phn8nkTqckqenQoV69uPNbkl6ffTJkgr1kKJt8KzMfY3d62xLuaOlz6ntzj_gFCqM" TargetMode="External"/><Relationship Id="rId15" Type="http://schemas.openxmlformats.org/officeDocument/2006/relationships/hyperlink" Target="https://l.facebook.com/l.php?u=http%3A%2F%2Fwww.kidshealth.org%2Fen%2Fparents%2Ftalk-about-puberty.html%3Ffbclid%3DIwAR3r0egc-XXE0oHyCX7gF8nQd0Uopyos5WKEduLjTOQ9zaA8vzK_tWFEruM&amp;h=AT0aMWE4vRW66snzKbROn2TTB6z3HoNO1JIAx1-IEoG4St5A8ZIYiVYNEfjUppLYw8S0YjBYLnuitEyr1Vf8rnevLauDJ26sHUxH6rq3sYGEm5EtlxXtgXv5jTVXD3j3K-c" TargetMode="External"/><Relationship Id="rId10" Type="http://schemas.openxmlformats.org/officeDocument/2006/relationships/hyperlink" Target="https://l.facebook.com/l.php?u=http%3A%2F%2Fwww.itsontheball.org%2Ftesticular-cancer-information%3Ffbclid%3DIwAR0TWP5pkY5rju4f_65wGdtSxoOyYEF9BWUufhSkWCsoH0VFTP0FxBL1Ol8&amp;h=AT1o2U2ERUx_0op5YHdNtVonKY5Ks-_UV1MwlduwYmzSv97jJiJ6_Mz65WqbJhD0-MqDPB-9HfJvOH_-Kzim5L7DoXhk5MVxHkLI27TeRmCGyqCC5CUriSfTRoxuCzOX3UA" TargetMode="External"/><Relationship Id="rId19" Type="http://schemas.openxmlformats.org/officeDocument/2006/relationships/hyperlink" Target="https://l.facebook.com/l.php?u=http%3A%2F%2Fwww.wearebetty.com%2Fpages%2Fparent-hub-landing-page%3Ffbclid%3DIwAR1QkbfwDG8AYKJ09TqZRZFjZtGMh_V6zpqhmz2hacCFeUjdcHFpMoLpBK4&amp;h=AT0SgHQGn2Fn8_9ZsrD-2hLtnbFKT1MiUmMWQZfHJXfpIIaO3rk9cdnRVlfTY-dhFMFX7WB89FB3H-EeEJA6eBxFdP4Bkq-ROaS7-b1ks08FKkQ1HH8lnzyZn7dJMW56q4o" TargetMode="External"/><Relationship Id="rId4" Type="http://schemas.openxmlformats.org/officeDocument/2006/relationships/hyperlink" Target="https://l.facebook.com/l.php?u=https%3A%2F%2Fwww.nspcc.org.uk%2Fkeeping-children-safe%2Fsupport-for-parents%2Ftalking-about-difficult-topics%2F%3Ffbclid%3DIwAR1ez0WAi3gP3-ylT6SgCqPoiHE5Onk_kGrFkzf3GhS0mE2J8lIWByUF-MM&amp;h=AT0-Ehgt0cIzx1BJB82Q5Ya7QpBeytnYXC3mqPtQLEFIfr_tXLxf13wBJVoieOVQbia7slaSrehbXk5_q9kWqGknJwA6lddUHruwikKpxyUxXxoNE1G1SLWrzNZTZ0Qmp6Q" TargetMode="External"/><Relationship Id="rId9" Type="http://schemas.openxmlformats.org/officeDocument/2006/relationships/hyperlink" Target="https://l.facebook.com/l.php?u=http%3A%2F%2Fwww.nspcc.org.uk%2Fkeeping-children-safe%2Fchildrens-mental-health%2Fself-harm%2F%3Ffbclid%3DIwAR1I7lIF8QGDpkggLEY_kZreVc7waydfTjBZbB1XjMesqVn9jKLUPed1nzo&amp;h=AT24YHVsiqyTrOJIBAxaqRjMeh5ezFhXpiGVuzXZ2EOWw9aZlp4q8VbU41Rh1Va0bMPjFP0Lkd1FZzV2oWct8WbeP3doJuqZKux6XZjW2dWSM1y53LvU7KhJoSzZtzQXILc" TargetMode="External"/><Relationship Id="rId14" Type="http://schemas.openxmlformats.org/officeDocument/2006/relationships/hyperlink" Target="https://l.facebook.com/l.php?u=http%3A%2F%2Fwww.ygam.org%2F%3Ffbclid%3DIwAR3-E21vH8hSJKBw9BTFC3SZuYysVqeI2tfgKU8iIlFGtKLqyaXiEzLAWe0&amp;h=AT3HIZaS4wbOFoGSSdkOrqMRuR7uiMDvAdYw-Uyb4vK3e_cN9AO8rotSw12daxTaaJ7ZqbXvcPadgHP30KPV1-PfIcp6isA0tGzCvOd-J7183v4NfJouPqo7SiyQT4eWSXeiNNgxl2c7DPj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l.facebook.com/l.php?u=https%3A%2F%2Fwww.nspcc.org.uk%2Fkeeping-children-safe%2Fchildrens-mental-health%2Fdepression-anxiety-mental-health%2F%3Ffbclid%3DIwAR2vq0nYKmuSvKwKONf7n2h43qvI3_WceQiadrwB8VjXP3ksBrxWWhPF41w&amp;h=AT2xbcaGxzeEeyQO4YxYeja7T1hbTHsOkwl4WEoZHwqo7ZU4Ymeg7a98dcwpvC9gbftIcxaRARTZ9I_8E4rZ-kNBQzm77n9YZ0yheGLgEjW2nEKbWE4N8uILYSFsWYcSMv4" TargetMode="External"/><Relationship Id="rId3" Type="http://schemas.openxmlformats.org/officeDocument/2006/relationships/hyperlink" Target="https://l.facebook.com/l.php?u=https%3A%2F%2Fwww.pshe-association.org.uk%2Fpshe-education-guide-parents%3Ffbclid%3DIwAR2phtckjscXJROvZsjBFHn9RFqrgIxV8FFDUsnScbRtQb4f6J42Xdw1vYM&amp;h=AT0b3b8cavOzlsV5Rbd9ZD2PA0fogh_0YEjMXy7_63KK9jSswZv4DRdyWp08Hlm9u_kgUh5ZKnRXavqHyeLFPkfqtsMiv9vmELKn-Vw_b_4hP_d5hpzt5JyXgda8OWT0Tvg" TargetMode="External"/><Relationship Id="rId7" Type="http://schemas.openxmlformats.org/officeDocument/2006/relationships/hyperlink" Target="https://l.facebook.com/l.php?u=http%3A%2F%2Fwww.kooth.com%2F%3Ffbclid%3DIwAR2oFIjb6BfbUMet9SjZsMM36MaexSlCEO0p80OcJlUo8P6y4N7m-W3vDu8&amp;h=AT3S4u22YwVZs-5rDl05pffYOUrHdBYLedZ2bZfoL7ci9KYf3WyokI1ujwlJzGCs86MsqVHqBOrQlPS1jnk3EnyAwnF9OgaHw1qwZ7WC182wDU8oBmlzY1_sGDFeMi1moEw" TargetMode="External"/><Relationship Id="rId2" Type="http://schemas.openxmlformats.org/officeDocument/2006/relationships/hyperlink" Target="https://l.facebook.com/l.php?u=http%3A%2F%2Fwww.youngminds.org.uk%2Ffind-help%2Ffor-parents%2Fparents-survival-guide%2F%3Ffbclid%3DIwAR1DLLizLU0ztWN3nlqQjypnnlKMDhWAD0QajOKC_dcmgUO86pWsWz6lpAk&amp;h=AT3eDfniTRAkNrKd-BHxrpT0KoIaseJBU7O31kvvIipBtZHtfQJAtgAiG-6Vl0C44kJ6u9enJmhZ4-3mzIZi_bobzM3Gm0Arz6Op6Er7_xLHHEeT4m3GA63GuVI1ZgA1mcQ" TargetMode="External"/><Relationship Id="rId1" Type="http://schemas.openxmlformats.org/officeDocument/2006/relationships/slideLayout" Target="../slideLayouts/slideLayout7.xml"/><Relationship Id="rId6" Type="http://schemas.openxmlformats.org/officeDocument/2006/relationships/hyperlink" Target="https://l.facebook.com/l.php?u=http%3A%2F%2Fwww.youngminds.org.uk%2Ffind-help%2Ffor-parents%2Fparents-helpline%2F%3Ffbclid%3DIwAR1enbmUgMQ9Puf56f-5i2vn2gwHBkKWHXNz2rRC5uDaTHdHZhjW_PYj3Uw&amp;h=AT0fXQ9eoj7kzt_Ifo4SxumEBKRMvI10dbKxhkQFiHpkQZVkDocQOUa6letKUuAk2IX626D69ETMYH7b8xBlsFuxW9hvLss1nUdV63FhKZGFv8oB5Kpuc4hhi6HwcNgPhBg" TargetMode="External"/><Relationship Id="rId11" Type="http://schemas.openxmlformats.org/officeDocument/2006/relationships/hyperlink" Target="https://l.facebook.com/l.php?u=https%3A%2F%2Fwww.coppafeel.org%2F%3Ffbclid%3DIwAR3v7S51GDeog7-OJ7VBDnUe3BdvVcHnO1eYgExuzdjzsHsy0cvOOU-l1ig&amp;h=AT1902kO2vA5SNCzzAxYPs-7SAQJBkiUSgyPH22SIyg05H-S0psmIxcPU4r0FiVwcAJrXNjkCS-mF_zXBaq13-QtAQraDb5CS82pwqaC4JfI35ABD65SzDU7PoivDEBzWnI" TargetMode="External"/><Relationship Id="rId5" Type="http://schemas.openxmlformats.org/officeDocument/2006/relationships/hyperlink" Target="https://l.facebook.com/l.php?u=https%3A%2F%2Fwww.cambslearntogether.co.uk%2Fhome-learning%2Fwellbeing%2Fcyp%3Ffbclid%3DIwAR24uD87m9hRI6SMl8Xya0WXNeCF3O5zSqMhxNkbjtyftkl8F6Zz_f1e6FA&amp;h=AT0UP94o3iByeoDk9Vq-5T5q01TYFfqsA-oz6ixvEC1uUKbTmol2VVOsKrBN_Dmhk_Phn8nkTqckqenQoV69uPNbkl6ffTJkgr1kKJt8KzMfY3d62xLuaOlz6ntzj_gFCqM" TargetMode="External"/><Relationship Id="rId10" Type="http://schemas.openxmlformats.org/officeDocument/2006/relationships/hyperlink" Target="https://l.facebook.com/l.php?u=http%3A%2F%2Fwww.itsontheball.org%2Ftesticular-cancer-information%3Ffbclid%3DIwAR0TWP5pkY5rju4f_65wGdtSxoOyYEF9BWUufhSkWCsoH0VFTP0FxBL1Ol8&amp;h=AT1o2U2ERUx_0op5YHdNtVonKY5Ks-_UV1MwlduwYmzSv97jJiJ6_Mz65WqbJhD0-MqDPB-9HfJvOH_-Kzim5L7DoXhk5MVxHkLI27TeRmCGyqCC5CUriSfTRoxuCzOX3UA" TargetMode="External"/><Relationship Id="rId4" Type="http://schemas.openxmlformats.org/officeDocument/2006/relationships/hyperlink" Target="https://l.facebook.com/l.php?u=https%3A%2F%2Fwww.nspcc.org.uk%2Fkeeping-children-safe%2Fsupport-for-parents%2Ftalking-about-difficult-topics%2F%3Ffbclid%3DIwAR1ez0WAi3gP3-ylT6SgCqPoiHE5Onk_kGrFkzf3GhS0mE2J8lIWByUF-MM&amp;h=AT0-Ehgt0cIzx1BJB82Q5Ya7QpBeytnYXC3mqPtQLEFIfr_tXLxf13wBJVoieOVQbia7slaSrehbXk5_q9kWqGknJwA6lddUHruwikKpxyUxXxoNE1G1SLWrzNZTZ0Qmp6Q" TargetMode="External"/><Relationship Id="rId9" Type="http://schemas.openxmlformats.org/officeDocument/2006/relationships/hyperlink" Target="https://l.facebook.com/l.php?u=http%3A%2F%2Fwww.nspcc.org.uk%2Fkeeping-children-safe%2Fchildrens-mental-health%2Fself-harm%2F%3Ffbclid%3DIwAR1I7lIF8QGDpkggLEY_kZreVc7waydfTjBZbB1XjMesqVn9jKLUPed1nzo&amp;h=AT24YHVsiqyTrOJIBAxaqRjMeh5ezFhXpiGVuzXZ2EOWw9aZlp4q8VbU41Rh1Va0bMPjFP0Lkd1FZzV2oWct8WbeP3doJuqZKux6XZjW2dWSM1y53LvU7KhJoSzZtzQXILc"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l.facebook.com/l.php?u=http%3A%2F%2Fwww.bodyform.co.uk%2Fmyths-and-facts%2Fpuberty%2Fpuberty-talk-with-daughter%2F%3Ffbclid%3DIwAR3CRha7ARzDWoUuegpofXDtJfmNN9Yib2dgxE3fQ-Es1XFIFHDf0VYCd-w&amp;h=AT0xZpSYtNjXrkeQd2DzO5CS3ZqDHnOvdD-9xZtYtvMPuv8Fp0ZJl7Txhm3F6zX7fkiy4OWllbnOZ8fQIQ2oyPgCVUJYMtRnIRkN01tBBTIGbwZio3kua1OnddbH1j3s0QY" TargetMode="External"/><Relationship Id="rId3" Type="http://schemas.openxmlformats.org/officeDocument/2006/relationships/hyperlink" Target="https://l.facebook.com/l.php?u=https%3A%2F%2Fwww.nspcc.org.uk%2Fkeeping-children-safe%2Ftalking-drugs-alcohol%2F%3Ffbclid%3DIwAR1PguYhSpmO1oKp7bcydne9WOnJVKjydIOjTyFCHmwU-gGug0UOOhLPyCg&amp;h=AT0YCQbVLEmbTExQyT1eZ4mluqm0enZtY9KSxxlTcyLTx2JGQ5Sxyah-DjgFnln2bA1s0-hwT7ZYR8dUV3dCg_ZOcnIF0Q5LwlmRh6jHPBmPACi-zCt8ylLPsodiig-ZqIF8uxFkpM0zZL58" TargetMode="External"/><Relationship Id="rId7" Type="http://schemas.openxmlformats.org/officeDocument/2006/relationships/hyperlink" Target="https://l.facebook.com/l.php?u=http%3A%2F%2Fwww.gires.org.uk%2Fwp-content%2Fuploads%2F2016%2F07%2FInformation-and-support-for-families-of-adult-transgender-non-binary-and-non-gender-people.pdf%3Ffbclid%3DIwAR2Cc4BCvBkzvFpzGAectVbEPESFQ-Q1J7S5HtLkg__4T3tPBc5tQAUibiY&amp;h=AT3C7HupX5Ap202XurQrNgvKiC82FXDmBcrXn0uhO4Ywo6lwmUHStaWVd8FGTBC0CtHdLpBdfZMREXghsQg2MauJNRl3aKhdohhCZS2iyi2R297mHcFJdojIr_fJIFRRdFw" TargetMode="External"/><Relationship Id="rId2" Type="http://schemas.openxmlformats.org/officeDocument/2006/relationships/hyperlink" Target="https://l.facebook.com/l.php?u=https%3A%2F%2Fwww.talktofrank.com%2Fget-help%2Fworried-about-a-child%3Ffbclid%3DIwAR1TBOSAxTMNvs7jmQUFY1COJJG3v62hSFe9X-wrj4I_6ZxHZ_T2RIm3Gck&amp;h=AT04jGRJJtql4NZteWeMRtiC8c9gVoVKZZTprtQyz36V5HFqtrA316UdJQkX2ZMUH9xuiDNlEx_6zHciWcnL9CiHVtqop8RahFKhYBnZTwQn9Sc693KpbvhxLS0dltqGHb0" TargetMode="External"/><Relationship Id="rId1" Type="http://schemas.openxmlformats.org/officeDocument/2006/relationships/slideLayout" Target="../slideLayouts/slideLayout7.xml"/><Relationship Id="rId6" Type="http://schemas.openxmlformats.org/officeDocument/2006/relationships/hyperlink" Target="https://l.facebook.com/l.php?u=https%3A%2F%2Fwww.childline.org.uk%2Finfo-advice%2Fyou-your-body%2F%3Ffbclid%3DIwAR2pwgcqoeTeaoyTm_7W2Vm1tPh2zPbEh-yP9Q1kQl2DwLEnQ9s8bzxeKkI&amp;h=AT1PaRr7zrDd2wWAPLwQEB4qh1b9fWTBacNiI4FWUs1EQOF1oDkl2SKyDTqrClF_FIkF6qcrD3BHVMSAUrHBL0rKiHNac0nXeD5MmueppDFJHE0Fx9EWCrGowmOggMDo8eA" TargetMode="External"/><Relationship Id="rId11" Type="http://schemas.openxmlformats.org/officeDocument/2006/relationships/hyperlink" Target="https://l.facebook.com/l.php?u=https%3A%2F%2Fwww.always.co.uk%2Fen-gb%2Ftips-and-advice-for-women%2Fparents-and-carers%2Fhow-to-raise-a-daughter-guide-for-dads%3Ffbclid%3DIwAR3x0skIjq-Kv6m0TlL0_Kw8hAlmAbPVekm8FW6aNrfrk2SkszXI4zuKR5g&amp;h=AT3v4nanwSmt5iGU4Aj_aBAxGo13H_qA_ewe1J_4tuGEfEnPDQVqa_pbEN4jMVxaFIdO1o23c8LL3OHf01AfzndlItSBZpA17S7Z_t_NNAcIihno9-WPl5nMaMOTLZPniXA" TargetMode="External"/><Relationship Id="rId5" Type="http://schemas.openxmlformats.org/officeDocument/2006/relationships/hyperlink" Target="https://l.facebook.com/l.php?u=http%3A%2F%2Fwww.kidshealth.org%2Fen%2Fparents%2Ftalk-about-puberty.html%3Ffbclid%3DIwAR3r0egc-XXE0oHyCX7gF8nQd0Uopyos5WKEduLjTOQ9zaA8vzK_tWFEruM&amp;h=AT0aMWE4vRW66snzKbROn2TTB6z3HoNO1JIAx1-IEoG4St5A8ZIYiVYNEfjUppLYw8S0YjBYLnuitEyr1Vf8rnevLauDJ26sHUxH6rq3sYGEm5EtlxXtgXv5jTVXD3j3K-c" TargetMode="External"/><Relationship Id="rId10" Type="http://schemas.openxmlformats.org/officeDocument/2006/relationships/hyperlink" Target="https://l.facebook.com/l.php?u=https%3A%2F%2Fwww.always.co.uk%2Fen-gb%2Ftips-and-advice-for-women%2Fparents-and-carers%3Ffbclid%3DIwAR3ykxeVta6IU7h4vf1JK2Qi4cD8_yp-0_44Jphv9619CI3WV12GNEVTo_o&amp;h=AT1oSq5rVzJ4Vq-cT-iU-6F8pM7JweXs4n8jhMvYufIxLDc4F0KpP0gF2pw1VYiZcYzhOsxQe0elAtub7xFs5xRR7t5lFy2dr4uF8AvSTR0OijGzF7WKBU1WvwDKGSkNGhk" TargetMode="External"/><Relationship Id="rId4" Type="http://schemas.openxmlformats.org/officeDocument/2006/relationships/hyperlink" Target="https://l.facebook.com/l.php?u=http%3A%2F%2Fwww.ygam.org%2F%3Ffbclid%3DIwAR3-E21vH8hSJKBw9BTFC3SZuYysVqeI2tfgKU8iIlFGtKLqyaXiEzLAWe0&amp;h=AT3HIZaS4wbOFoGSSdkOrqMRuR7uiMDvAdYw-Uyb4vK3e_cN9AO8rotSw12daxTaaJ7ZqbXvcPadgHP30KPV1-PfIcp6isA0tGzCvOd-J7183v4NfJouPqo7SiyQT4eWSXeiNNgxl2c7DPjS" TargetMode="External"/><Relationship Id="rId9" Type="http://schemas.openxmlformats.org/officeDocument/2006/relationships/hyperlink" Target="https://l.facebook.com/l.php?u=http%3A%2F%2Fwww.wearebetty.com%2Fpages%2Fparent-hub-landing-page%3Ffbclid%3DIwAR1QkbfwDG8AYKJ09TqZRZFjZtGMh_V6zpqhmz2hacCFeUjdcHFpMoLpBK4&amp;h=AT0SgHQGn2Fn8_9ZsrD-2hLtnbFKT1MiUmMWQZfHJXfpIIaO3rk9cdnRVlfTY-dhFMFX7WB89FB3H-EeEJA6eBxFdP4Bkq-ROaS7-b1ks08FKkQ1HH8lnzyZn7dJMW56q4o"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l.facebook.com/l.php?u=http%3A%2F%2Fwww.theproudtrust.org%2F%3Ffbclid%3DIwAR0R1H1H0cC5pvUWtvAxOKmt2cTQf6MgbSX74c4lG80ST5E8ZATTsWIjFrI&amp;h=AT0L7XfemE73vMTk3vecLJVTUcHMMOtWi8hg6k1Pk_r9jP7raJ1B1a3C5y61bTEJ3fEZAzBqkvVM5zC5X3CPtsergyVNsfDjKRYkgNTxAJYGXFdB5_Ex7kcq-TyHbK-tf24" TargetMode="External"/><Relationship Id="rId13" Type="http://schemas.openxmlformats.org/officeDocument/2006/relationships/hyperlink" Target="https://l.facebook.com/l.php?u=http%3A%2F%2Fwww.disrespectnobody.co.uk%2F%3Ffbclid%3DIwAR2Keso0Wfuk7IED00l2cjsLq9_n6CzdwYNK3OxU6OKkXnzWkbeezTKSQHc&amp;h=AT0oHiXYk39X6oDGBYopwVF2S5sw8XthQUkGR8Z_92iMXnIctHXKJCqMn5oAUi3oTZaQ8RaKLoanB6Ni3cpkMJnwJWNOJDTVE4axH3xoZBHeEQm5TpGlvS6xLYLRL88YDFk" TargetMode="External"/><Relationship Id="rId3" Type="http://schemas.openxmlformats.org/officeDocument/2006/relationships/hyperlink" Target="https://l.facebook.com/l.php?u=https%3A%2F%2Fwww.internetmatters.org%2Fissues%2Fonline-pornography%2Fprotect-your-child%3Ffbclid%3DIwAR1UMTS_bKSmU_wvzSMXEJEpubPEerjZovLsi9IkkjViwmfTb4868WzR5Ng&amp;h=AT1fOriZU-QJ9GDNSXzEnDqzISfcDnq7hGLPgYNGyJODiHVxolZZru1RAVRLuteljo9yHRBT1OCalizMFxbKeHb3cnJpuTG5SFkkzuGDScd8_inY95NzSStC5zWnrmaibio" TargetMode="External"/><Relationship Id="rId7" Type="http://schemas.openxmlformats.org/officeDocument/2006/relationships/hyperlink" Target="https://l.facebook.com/l.php?u=http%3A%2F%2Fwww.disrespectnobody.co.uk%2F%3Ffbclid%3DIwAR2wxngcgNwEnPoqQbPLZboyVECCtSBqwJchy9kragXCpU9b2MbsGc7vXjw&amp;h=AT0EvOm6CT5GEW3PlTPiiTI62TEnzSnDxpdne9rdgwJiKP-VnMR_KWJcGlk9EKRTidW14h6n74A_ducIeulha2PF_0X7ONmRK0jbth7THSnYVxon14kSubsQS1RMuPw_uHc" TargetMode="External"/><Relationship Id="rId12" Type="http://schemas.openxmlformats.org/officeDocument/2006/relationships/hyperlink" Target="https://l.facebook.com/l.php?u=http%3A%2F%2Fwww.nspcc.org.uk%2Fkeeping-children-safe%2Fsupport-for-parents%2Fseparation-and-divorce%3Ffbclid%3DIwAR1cGLi569ExcD2FkAI26rjdI0VtMoimmY26-WolIvz7f6a-_PYASNMWzXY&amp;h=AT100GaO3mz-QukidmZ5hCGcxdairgQKN6KmfbDFXMLR5yCIjQohas-ZDjUsnG5-dT03sZ2uXReM1gQ6j841_msbR3swRVJah9IFa8nfHgWnz0ICLGd4pZ5c63bCuQWMfU8" TargetMode="External"/><Relationship Id="rId2" Type="http://schemas.openxmlformats.org/officeDocument/2006/relationships/hyperlink" Target="https://l.facebook.com/l.php?u=https%3A%2F%2Fwww.theguardian.com%2Flifeandstyle%2F2018%2Fdec%2F29%2Fhow-to-talk-about-sex-education-with-children%3Ffbclid%3DIwAR1wwdrhl4sCkK4kvgA9psHEgJxMcrYX9vejVQDa8NAigfp68NIn7jv26pE&amp;h=AT1IVKdnFJhykFWvioiygOz78HPOvjPSbw810v1P7sXA2y6NohIjX7z0lYApbk9LRTJsF7yINmyPZya11mQc0CrNLoKmgxuP55YXBFe4VyH8s4DJt9KJrDOJ2MkADrTIiLU" TargetMode="External"/><Relationship Id="rId16" Type="http://schemas.openxmlformats.org/officeDocument/2006/relationships/hyperlink" Target="https://l.facebook.com/l.php?u=http%3A%2F%2Fwww.parentinfo.org%2Farticle%2Fif-your-teen-is-sexually-active%3Ffbclid%3DIwAR3xIntDkaff5YYOWjASsKELuOgJsB4I2NBt7qBxUBYthSf00NzL6Nn--7o&amp;h=AT3w4OqbQ7TRKHmoTUkGHsCZilPG0hpvC91nwAcGKj5YyADVXiKF-aVDPyGKriBjIvCoX5wtaeETeDn8-_O3K1Vf0VqoaHMhy7nde93HYWNm7pN8e0hJRPUJxtz1fi-BMbE" TargetMode="External"/><Relationship Id="rId1" Type="http://schemas.openxmlformats.org/officeDocument/2006/relationships/slideLayout" Target="../slideLayouts/slideLayout7.xml"/><Relationship Id="rId6" Type="http://schemas.openxmlformats.org/officeDocument/2006/relationships/hyperlink" Target="https://l.facebook.com/l.php?u=https%3A%2F%2Fwww.childline.org.uk%2Finfo-advice%2Ffriends-relationships-sex%2F%3Ffbclid%3DIwAR0gVt4W5Qh1HMzcvgfW5cF8id_JI-LxJ_k8BhFsqpuHh6oiUgSmaxnDe20&amp;h=AT1ULtoXcwHnjKb4PhO6pBMZP7qygAZug3F7JTGB_PGpDDCy80lsGOdzkkJYBbpogqLRR5X7fJrh73Lw4_mna7RZAOQIVxfjuLGb1VqlgWCwbJVFw3pnR4qoNhcpO-SY058" TargetMode="External"/><Relationship Id="rId11" Type="http://schemas.openxmlformats.org/officeDocument/2006/relationships/hyperlink" Target="https://l.facebook.com/l.php?u=https%3A%2F%2Fwww.relate.org.uk%2Frelationship-help%2Fhelp-separation-and-divorce%2Ftalking-about-separation%2Ftelling-children%3Ffbclid%3DIwAR0G0W_j4CuOrF_tMALbT6WzBHfWsyBobkxFCE04YPgGDFz86g4MpT7ww0s&amp;h=AT3P9s-U_PmVjq548gI95ifwiouerGWExLo_F6NK6AO79G9nKc2RS79PgvH4ZBqK9HqCYccIBWsQRJsktBApJckD2wswev4wRvdZ1SyUvOoexWKRzsfyAOV8o3vYFz7JpOw" TargetMode="External"/><Relationship Id="rId5" Type="http://schemas.openxmlformats.org/officeDocument/2006/relationships/hyperlink" Target="https://l.facebook.com/l.php?u=http%3A%2F%2Fwww.brook.org.uk%2F%3Ffbclid%3DIwAR3RhC2P8rFKvnM7jVVGa7IuEd0OyN7mvS3ZAk06UFiSRUSNV-D2fMuqHCQ&amp;h=AT2GlYzmyLHwyATHdVBXVJXEQJGHlhqGSXbCQuNBjhg_2wO2fgvvRXIELTw9sFNh5FloXldGhndURnbaSojyuFkmq8x81xM3IaWnXsoZ0fejPl4EkjnXKMYLNxSlRsQGWZE" TargetMode="External"/><Relationship Id="rId15" Type="http://schemas.openxmlformats.org/officeDocument/2006/relationships/hyperlink" Target="https://l.facebook.com/l.php?u=http%3A%2F%2Fwww.brook.org.uk%2F%3Ffbclid%3DIwAR3UHfsS2enz4ckqXvGnGb08QCRP0ln9su58q6IAIkPMRXo1agqJZIDy7aw&amp;h=AT1QGHB3UFTF-wjdvleT79AiFZu3FJpehLe2I_YPmaEEPcfwUBlrdubu7LgsFwItzUGQIuS7R3HercGlkrvAv0P6sJpAfSEcRPpu1Fzoyju_Wccc8rpkruLAwWfXKmEN0Xg" TargetMode="External"/><Relationship Id="rId10" Type="http://schemas.openxmlformats.org/officeDocument/2006/relationships/hyperlink" Target="https://l.facebook.com/l.php?u=http%3A%2F%2Fwww.loveisrespect.org%2F%3Ffbclid%3DIwAR3c6r29wy1-rHGSE_xxlEP8Ex7bdYUrKzzN6rlDjvyusFAe9T-9OX5xyiw&amp;h=AT34gwH9UoPK-lPd6i-woTNwXO-5KS9i5myAb4ZjFchBC9aDBWGAYcjmlEvfJZ-mAardKrrXa0YJEfoFLZ2x5YD4SERaVd5qz77gsuruhIzXdyJf5zURNizRbIBuOEFgj-4" TargetMode="External"/><Relationship Id="rId4" Type="http://schemas.openxmlformats.org/officeDocument/2006/relationships/hyperlink" Target="https://l.facebook.com/l.php?u=https%3A%2F%2Fwww.healthline.com%2Fhealth%2Fhealthy-sex%2Fparents-talking-to-their-kids-about-porn%3Ffbclid%3DIwAR1zstVFnvoR5rR5f5Aw1ZOsKzjXBXdj3scpLipycgpO7efNshS1DTKPGBI&amp;h=AT13In_-D98u7Kpz0d0WUC12JOE9FWkwMePlu7m3zvjSBSVrJbiRgBlyPN1cjbWI0ahof0fkSJQPbGFpA78MfQyDFmiAiSSw_P4Azt4fz18Y_EWVQ1wYUVCoNq8jkBP5R3E" TargetMode="External"/><Relationship Id="rId9" Type="http://schemas.openxmlformats.org/officeDocument/2006/relationships/hyperlink" Target="https://l.facebook.com/l.php?u=https%3A%2F%2Fwww.stonewall.org.uk%2Four-work%2Fcampaigns%2Fsupporting-trans-young-people%3Ffbclid%3DIwAR3zJEcjyEyIfBfdUgkONi6qlg56I-rVCT0rpfnD0vg0T51H8iPHykDdDxY&amp;h=AT1VqBeYm21R6A2rXrKvfVqP9taqWnFBzUplUZdq4CQRcyFKeIjFbVVl8r-uimIAguqS71G2qKZNdyYHHYnglkPZ54GkUIE1Wgv4tkIc9mwDWIidPGCML__phIv1EJMdjIg" TargetMode="External"/><Relationship Id="rId14" Type="http://schemas.openxmlformats.org/officeDocument/2006/relationships/hyperlink" Target="https://l.facebook.com/l.php?u=http%3A%2F%2Fwww.loveisrespect.org%2F%3Ffbclid%3DIwAR1oFGh08tlVo9FotYmak0DHfrL8Gr7CJnwJzYHpoDNLFAKmgPppWqC8Be4&amp;h=AT07nE23IluxhIJRMwjeMbhtfugpnePcUOOqDID_q4u1m3vns5OAXOkOkNROSgST0ssnaBjVm7gxFziKHjyT7xYlVbsfvcfgdJv6mp8OtgVoZim0LB53UPryN0xHtVPp20k"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l.facebook.com/l.php?u=http%3A%2F%2Fwww.ygam.org%2F%3Ffbclid%3DIwAR2qHy3PTRE6CSH5fDU9IrmHS57VbFZkPQpbT0glHvsgmvrzYG_7VWoO3dw&amp;h=AT0FUKUjK8wcM211nF3m4Srd24EOtDWemVFYwLdB-VTRaGlILCCoi66wYgVli0HBxC0rI9ahRDerPmuau1A4lFG1E4ygi9QB-uWKnSMh1l3a33sjZzV_f4m7bVObjMFK_c8" TargetMode="External"/><Relationship Id="rId13" Type="http://schemas.openxmlformats.org/officeDocument/2006/relationships/hyperlink" Target="https://l.facebook.com/l.php?u=http%3A%2F%2Fwww.parents.parentzone.org.uk%2F%3Ffbclid%3DIwAR0GS0Z-lwskNLmA7aaTRjz8zY4fw3ToKeQae8Ib1DWXjkvX5Fs2iUoZDC4&amp;h=AT3RncFjkgHvlKr7X5rhuB12JgDuvDDee4ScrooC6lgZTostxmkb4BNdA4YkgGZaRwO6dgCso9sLkLX4KH9faXKxrLAoHVa0kt_gYC2hveUuMiaCq2k-DHSzQ2TRTWbBXNI" TargetMode="External"/><Relationship Id="rId3" Type="http://schemas.openxmlformats.org/officeDocument/2006/relationships/hyperlink" Target="https://l.facebook.com/l.php?u=http%3A%2F%2Fwww.bigtalkeducation.co.uk%2Fparents%3Ffbclid%3DIwAR2elD0ed_6Quop9J7Zf1W1UPmsxWek0kfMn17ZvvtetCUROmgm1aAscCYQ&amp;h=AT0F86EX9ReurUnNjCmNnIhB4UYbRZW9jDK0Ycezi2TdZ8a89xDNpCUJLcpZYNzs0LUyABuPiJ1ZJOFC6o9T3LCZcMN-KSLsGyVubVud1lUQxLcQKAL8eQ1cNzNS4gRyS6s" TargetMode="External"/><Relationship Id="rId7" Type="http://schemas.openxmlformats.org/officeDocument/2006/relationships/hyperlink" Target="https://l.facebook.com/l.php?u=http%3A%2F%2Fwww.barclayslifeskills.com%2Fyoung-people%3Ffbclid%3DIwAR2GCLpdM5o46KFCPEiFsc5YtxTUswgZhnG6CsYVfegJSbn3-1vwol2tsQc&amp;h=AT0JhbH_4Luh1-tnpt6AKRMLVv_3pCBfx9Soh9Oi3ki0C-HPuFapDiFuh9bSnhbhBwmmYqCogdZvHhhK-DJIdh48hxUQb7xEilHWDe2NogEVfay_k89HIupnyH3bKL5GLx0" TargetMode="External"/><Relationship Id="rId12" Type="http://schemas.openxmlformats.org/officeDocument/2006/relationships/hyperlink" Target="https://www.cambslearntogether.co.uk/home-learning/computing?fbclid=IwAR0GV8yR7Do3gKci8oWo5F752OgiVZ-1pBGx2ZgANJCuieOIXXPiNEjGDq0" TargetMode="External"/><Relationship Id="rId2" Type="http://schemas.openxmlformats.org/officeDocument/2006/relationships/hyperlink" Target="https://l.facebook.com/l.php?u=http%3A%2F%2Fwww.brook.org.uk%2F%3Ffbclid%3DIwAR0zpucb6IAdX7sPBVnPRW_yK3eTtR_01AVW6VXU4EdjjgSoUhJMogHKIs0&amp;h=AT24GDQ154_CdmQsPAcNCRgoI-wQ7pPjd9dZY4ui80dkl4GSnZsTMPDS2GHdGCCHOKTNPchbYuxAOhiTcqd5AW514xyRBfMf_9jXnsdJmZovC2OOq5AuifYOvcKKwlk4qY0" TargetMode="External"/><Relationship Id="rId1" Type="http://schemas.openxmlformats.org/officeDocument/2006/relationships/slideLayout" Target="../slideLayouts/slideLayout7.xml"/><Relationship Id="rId6" Type="http://schemas.openxmlformats.org/officeDocument/2006/relationships/hyperlink" Target="https://l.facebook.com/l.php?u=https%3A%2F%2Fwww.unicef.org%2Fparenting%2Ftalking-to-your-kids-about-racism%3Ffbclid%3DIwAR3LQnxtBvUBnXk3uhbQppYc57oM666a1MggMhwCV13xV8X9UkKjxnVLBbo&amp;h=AT2SXNNEmoAOWQvafwZ-dUeltZ8nRSXXRm4cV0k_E18FCrKjYrBB-iqfkFCr1UwJERAqWMQwAtZXT8pPZDi8Ss18hhcoPQS9xoMkqStaAHwEtIeNRFTLgx8vbRk3nRqW2QA" TargetMode="External"/><Relationship Id="rId11" Type="http://schemas.openxmlformats.org/officeDocument/2006/relationships/hyperlink" Target="https://l.facebook.com/l.php?u=http%3A%2F%2Fwww.learning.nspcc.org.uk%2Fmedia%2F1489%2Fshare-aware-parents-guide.pdf%3Ffbclid%3DIwAR1x-xfuGmffhBDAyJ_4jwhjnVAcL_RYIi1jhkMtJatGrvz_W2DrjTRTi_M&amp;h=AT2820ZA3qytfT9WLGrOhRFQmpP3u37UOEhRM1N73sBFdYSj_jjaNQCN85iFGQusBRwBI1eUlQU7u72IkDK3DaBO2pGNT9wLdz3dpDmZ8iCCxWhKHXSj05xSnLNAtYrDSAE" TargetMode="External"/><Relationship Id="rId5" Type="http://schemas.openxmlformats.org/officeDocument/2006/relationships/hyperlink" Target="https://l.facebook.com/l.php?u=http%3A%2F%2Fwww.nspcc.org.uk%2Fwhat-is-child-abuse%2Ftypes-of-abuse%2Fbullying-and-cyberbullying%3Ffbclid%3DIwAR1JhRP8Jt7t9zeQhP4JKtsYv5XmuprjR-iGfowaMEY4zchMsjuXf4w8gfA&amp;h=AT1nyxwbcyozDpXULv6xnKLRzK-Xjd1D5rE8uJh-4-xZuzrIE7ZQo_GOxwERIRy-FnI_i_Z8UPXV9V07N-hvv3voQOTmX8bv1extop8DwbYUjyabN2XJK7TeNZfaJoX5ivA" TargetMode="External"/><Relationship Id="rId10" Type="http://schemas.openxmlformats.org/officeDocument/2006/relationships/hyperlink" Target="https://l.facebook.com/l.php?u=http%3A%2F%2Fwww.thinkuknow.co.uk%2Fparents%3Ffbclid%3DIwAR0AAkS2GqlWFpdc9dx7uKP1Zm7Gbe3uM8XOMEKbuXVs-iVl1rbCCJcVd2g&amp;h=AT1fJ27EShP_gN15CQ7c-3DwI4NMmdKIijW9RWfZEQptideZpz7RxXwU82wN7v9wYg0Eg0jJFCfZSvjIvUxeN2Ka85z0B07YpSECZTKSVsDG5sbANzjqzJlAfthCnsnrr1U" TargetMode="External"/><Relationship Id="rId4" Type="http://schemas.openxmlformats.org/officeDocument/2006/relationships/hyperlink" Target="https://l.facebook.com/l.php?u=http%3A%2F%2Fwww.childline.org.uk%2Finfo-advice%2Fbullying-abuse-safety%3Ffbclid%3DIwAR0swHhtdCy__JB1nGDJ6z2UckJXb4a4VE4Gn5xCawsAg4rSpMfyHQUgdEs&amp;h=AT2G-fXvtU72fxpRlPecF7HtONKTyErGrh8WTyZt_1chxhhYsyV1KIllOykhZBVhQAYzgXPA6XUAKoXZ6z9aPHlvsSy3WGzlAcUcxW2_FqwJ0UBDEkLbCfyHwpznRvvhGF0" TargetMode="External"/><Relationship Id="rId9" Type="http://schemas.openxmlformats.org/officeDocument/2006/relationships/hyperlink" Target="https://l.facebook.com/l.php?u=http%3A%2F%2Fwww.barclayslifeskills.com%2Fyoung-people%3Ffbclid%3DIwAR3q2CEdP5a70zL3olFE4AXBYTrCJpmPVPxFAg9yoXOUT3c3hpljC_RvbEM&amp;h=AT3pWyfViUBSKpKdfzaMY7SwmKBoQ7K7rermlKSzTawn0PqVBeYhgH8yY0dO0YTLqgcKmGSu5LWSphr4_G0FL65_nh7_MTS8j0K7MTIedMkYl0NXpdnOhQRMJIOT9hAXvu4"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6177" y="1872150"/>
            <a:ext cx="7796463" cy="4524315"/>
          </a:xfrm>
          <a:prstGeom prst="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wrap="square" lIns="91440" tIns="45720" rIns="91440" bIns="45720" rtlCol="0" anchor="t">
            <a:spAutoFit/>
          </a:bodyPr>
          <a:lstStyle/>
          <a:p>
            <a:pPr algn="ctr"/>
            <a:endParaRPr lang="en-GB" sz="3600" b="1" dirty="0">
              <a:latin typeface="Arial Black"/>
            </a:endParaRPr>
          </a:p>
          <a:p>
            <a:pPr algn="ctr"/>
            <a:r>
              <a:rPr lang="en-GB" sz="3600" b="1" dirty="0">
                <a:latin typeface="Arial Black"/>
              </a:rPr>
              <a:t>Eastern Learning Alliance </a:t>
            </a:r>
            <a:endParaRPr lang="en-GB" dirty="0"/>
          </a:p>
          <a:p>
            <a:pPr algn="ctr"/>
            <a:endParaRPr lang="en-GB" sz="3600" b="1" dirty="0">
              <a:latin typeface="Arial Black"/>
            </a:endParaRPr>
          </a:p>
          <a:p>
            <a:pPr algn="ctr"/>
            <a:r>
              <a:rPr lang="en-GB" sz="3600" b="1" dirty="0">
                <a:latin typeface="Arial Black"/>
              </a:rPr>
              <a:t>Personal, Social, Health and Economic Education (PSHE) </a:t>
            </a:r>
            <a:r>
              <a:rPr lang="en-GB" sz="3600" b="1" dirty="0">
                <a:latin typeface="Arial Black"/>
                <a:ea typeface="MS PGothic"/>
                <a:cs typeface="Calibri"/>
              </a:rPr>
              <a:t>Curriculum 2022-23</a:t>
            </a:r>
          </a:p>
          <a:p>
            <a:pPr algn="ctr"/>
            <a:endParaRPr lang="en-GB" sz="3600" b="1" dirty="0">
              <a:latin typeface="Arial Black"/>
              <a:ea typeface="MS PGothic"/>
              <a:cs typeface="Calibri"/>
            </a:endParaRPr>
          </a:p>
          <a:p>
            <a:pPr algn="ctr"/>
            <a:endParaRPr lang="en-GB" sz="3600" b="1" dirty="0">
              <a:latin typeface="Arial Black"/>
              <a:ea typeface="MS PGothic"/>
              <a:cs typeface="Calibri"/>
            </a:endParaRPr>
          </a:p>
        </p:txBody>
      </p:sp>
      <p:pic>
        <p:nvPicPr>
          <p:cNvPr id="7" name="Picture 7" descr="Logo, company name&#10;&#10;Description automatically generated">
            <a:extLst>
              <a:ext uri="{FF2B5EF4-FFF2-40B4-BE49-F238E27FC236}">
                <a16:creationId xmlns:a16="http://schemas.microsoft.com/office/drawing/2014/main" id="{0F3E9E7A-F185-49C4-B194-FC2CC336A1BA}"/>
              </a:ext>
            </a:extLst>
          </p:cNvPr>
          <p:cNvPicPr>
            <a:picLocks noChangeAspect="1"/>
          </p:cNvPicPr>
          <p:nvPr/>
        </p:nvPicPr>
        <p:blipFill>
          <a:blip r:embed="rId3"/>
          <a:stretch>
            <a:fillRect/>
          </a:stretch>
        </p:blipFill>
        <p:spPr>
          <a:xfrm>
            <a:off x="4106731" y="10958540"/>
            <a:ext cx="2743200" cy="1476524"/>
          </a:xfrm>
          <a:prstGeom prst="rect">
            <a:avLst/>
          </a:prstGeom>
        </p:spPr>
      </p:pic>
      <p:pic>
        <p:nvPicPr>
          <p:cNvPr id="2" name="Picture 5">
            <a:extLst>
              <a:ext uri="{FF2B5EF4-FFF2-40B4-BE49-F238E27FC236}">
                <a16:creationId xmlns:a16="http://schemas.microsoft.com/office/drawing/2014/main" id="{6A2CE2FF-1C02-2ED6-73E4-66F540BACEB0}"/>
              </a:ext>
            </a:extLst>
          </p:cNvPr>
          <p:cNvPicPr>
            <a:picLocks noChangeAspect="1"/>
          </p:cNvPicPr>
          <p:nvPr/>
        </p:nvPicPr>
        <p:blipFill>
          <a:blip r:embed="rId4"/>
          <a:stretch>
            <a:fillRect/>
          </a:stretch>
        </p:blipFill>
        <p:spPr>
          <a:xfrm>
            <a:off x="6486189" y="372932"/>
            <a:ext cx="2690756" cy="1099072"/>
          </a:xfrm>
          <a:prstGeom prst="rect">
            <a:avLst/>
          </a:prstGeom>
        </p:spPr>
      </p:pic>
      <p:pic>
        <p:nvPicPr>
          <p:cNvPr id="6" name="Picture 7" descr="A picture containing chart&#10;&#10;Description automatically generated">
            <a:extLst>
              <a:ext uri="{FF2B5EF4-FFF2-40B4-BE49-F238E27FC236}">
                <a16:creationId xmlns:a16="http://schemas.microsoft.com/office/drawing/2014/main" id="{17C448CE-ED66-D955-1F2E-8EACF2F60EF2}"/>
              </a:ext>
            </a:extLst>
          </p:cNvPr>
          <p:cNvPicPr>
            <a:picLocks noChangeAspect="1"/>
          </p:cNvPicPr>
          <p:nvPr/>
        </p:nvPicPr>
        <p:blipFill>
          <a:blip r:embed="rId5"/>
          <a:stretch>
            <a:fillRect/>
          </a:stretch>
        </p:blipFill>
        <p:spPr>
          <a:xfrm>
            <a:off x="6855311" y="10083805"/>
            <a:ext cx="2743200" cy="2724665"/>
          </a:xfrm>
          <a:prstGeom prst="rect">
            <a:avLst/>
          </a:prstGeom>
        </p:spPr>
      </p:pic>
      <p:pic>
        <p:nvPicPr>
          <p:cNvPr id="8" name="Picture 8" descr="Logo&#10;&#10;Description automatically generated">
            <a:extLst>
              <a:ext uri="{FF2B5EF4-FFF2-40B4-BE49-F238E27FC236}">
                <a16:creationId xmlns:a16="http://schemas.microsoft.com/office/drawing/2014/main" id="{037F1F8E-5B88-C50C-3B65-224C23920EBC}"/>
              </a:ext>
            </a:extLst>
          </p:cNvPr>
          <p:cNvPicPr>
            <a:picLocks noChangeAspect="1"/>
          </p:cNvPicPr>
          <p:nvPr/>
        </p:nvPicPr>
        <p:blipFill>
          <a:blip r:embed="rId6"/>
          <a:stretch>
            <a:fillRect/>
          </a:stretch>
        </p:blipFill>
        <p:spPr>
          <a:xfrm>
            <a:off x="906331" y="6895267"/>
            <a:ext cx="6169510" cy="1684341"/>
          </a:xfrm>
          <a:prstGeom prst="rect">
            <a:avLst/>
          </a:prstGeom>
        </p:spPr>
      </p:pic>
      <p:pic>
        <p:nvPicPr>
          <p:cNvPr id="9" name="Picture 9" descr="Logo, company name&#10;&#10;Description automatically generated">
            <a:extLst>
              <a:ext uri="{FF2B5EF4-FFF2-40B4-BE49-F238E27FC236}">
                <a16:creationId xmlns:a16="http://schemas.microsoft.com/office/drawing/2014/main" id="{B08EBDFA-9680-A182-60BA-D1A6885B689B}"/>
              </a:ext>
            </a:extLst>
          </p:cNvPr>
          <p:cNvPicPr>
            <a:picLocks noChangeAspect="1"/>
          </p:cNvPicPr>
          <p:nvPr/>
        </p:nvPicPr>
        <p:blipFill>
          <a:blip r:embed="rId7"/>
          <a:stretch>
            <a:fillRect/>
          </a:stretch>
        </p:blipFill>
        <p:spPr>
          <a:xfrm>
            <a:off x="6488038" y="6699437"/>
            <a:ext cx="2800014" cy="2941992"/>
          </a:xfrm>
          <a:prstGeom prst="rect">
            <a:avLst/>
          </a:prstGeom>
        </p:spPr>
      </p:pic>
      <p:pic>
        <p:nvPicPr>
          <p:cNvPr id="11" name="Picture 11" descr="Icon&#10;&#10;Description automatically generated">
            <a:extLst>
              <a:ext uri="{FF2B5EF4-FFF2-40B4-BE49-F238E27FC236}">
                <a16:creationId xmlns:a16="http://schemas.microsoft.com/office/drawing/2014/main" id="{9172D564-FF02-ECE8-9692-EF0B22AF90DD}"/>
              </a:ext>
            </a:extLst>
          </p:cNvPr>
          <p:cNvPicPr>
            <a:picLocks noChangeAspect="1"/>
          </p:cNvPicPr>
          <p:nvPr/>
        </p:nvPicPr>
        <p:blipFill>
          <a:blip r:embed="rId8"/>
          <a:stretch>
            <a:fillRect/>
          </a:stretch>
        </p:blipFill>
        <p:spPr>
          <a:xfrm>
            <a:off x="1151068" y="8414472"/>
            <a:ext cx="4004534" cy="1225076"/>
          </a:xfrm>
          <a:prstGeom prst="rect">
            <a:avLst/>
          </a:prstGeom>
        </p:spPr>
      </p:pic>
      <p:pic>
        <p:nvPicPr>
          <p:cNvPr id="12" name="Picture 12">
            <a:extLst>
              <a:ext uri="{FF2B5EF4-FFF2-40B4-BE49-F238E27FC236}">
                <a16:creationId xmlns:a16="http://schemas.microsoft.com/office/drawing/2014/main" id="{40311CA3-40B8-4807-624B-16403445E9D7}"/>
              </a:ext>
            </a:extLst>
          </p:cNvPr>
          <p:cNvPicPr>
            <a:picLocks noChangeAspect="1"/>
          </p:cNvPicPr>
          <p:nvPr/>
        </p:nvPicPr>
        <p:blipFill>
          <a:blip r:embed="rId9"/>
          <a:stretch>
            <a:fillRect/>
          </a:stretch>
        </p:blipFill>
        <p:spPr>
          <a:xfrm>
            <a:off x="489418" y="10025623"/>
            <a:ext cx="3840592" cy="1033742"/>
          </a:xfrm>
          <a:prstGeom prst="rect">
            <a:avLst/>
          </a:prstGeom>
        </p:spPr>
      </p:pic>
      <p:pic>
        <p:nvPicPr>
          <p:cNvPr id="13" name="Picture 13" descr="A picture containing logo&#10;&#10;Description automatically generated">
            <a:extLst>
              <a:ext uri="{FF2B5EF4-FFF2-40B4-BE49-F238E27FC236}">
                <a16:creationId xmlns:a16="http://schemas.microsoft.com/office/drawing/2014/main" id="{32EEE609-1151-3A3B-FEF0-AF940693F693}"/>
              </a:ext>
            </a:extLst>
          </p:cNvPr>
          <p:cNvPicPr>
            <a:picLocks noChangeAspect="1"/>
          </p:cNvPicPr>
          <p:nvPr/>
        </p:nvPicPr>
        <p:blipFill>
          <a:blip r:embed="rId10"/>
          <a:stretch>
            <a:fillRect/>
          </a:stretch>
        </p:blipFill>
        <p:spPr>
          <a:xfrm>
            <a:off x="661595" y="11531216"/>
            <a:ext cx="2743200" cy="808785"/>
          </a:xfrm>
          <a:prstGeom prst="rect">
            <a:avLst/>
          </a:prstGeom>
        </p:spPr>
      </p:pic>
      <p:pic>
        <p:nvPicPr>
          <p:cNvPr id="14" name="Picture 14" descr="Icon&#10;&#10;Description automatically generated">
            <a:extLst>
              <a:ext uri="{FF2B5EF4-FFF2-40B4-BE49-F238E27FC236}">
                <a16:creationId xmlns:a16="http://schemas.microsoft.com/office/drawing/2014/main" id="{8F0A2BBA-F54E-0AD9-2B72-0CA33E005C05}"/>
              </a:ext>
            </a:extLst>
          </p:cNvPr>
          <p:cNvPicPr>
            <a:picLocks noChangeAspect="1"/>
          </p:cNvPicPr>
          <p:nvPr/>
        </p:nvPicPr>
        <p:blipFill>
          <a:blip r:embed="rId11"/>
          <a:stretch>
            <a:fillRect/>
          </a:stretch>
        </p:blipFill>
        <p:spPr>
          <a:xfrm>
            <a:off x="5048698" y="9934911"/>
            <a:ext cx="2628900" cy="876300"/>
          </a:xfrm>
          <a:prstGeom prst="rect">
            <a:avLst/>
          </a:prstGeom>
        </p:spPr>
      </p:pic>
    </p:spTree>
    <p:extLst>
      <p:ext uri="{BB962C8B-B14F-4D97-AF65-F5344CB8AC3E}">
        <p14:creationId xmlns:p14="http://schemas.microsoft.com/office/powerpoint/2010/main" val="237724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681038"/>
            <a:ext cx="8280400" cy="2474912"/>
          </a:xfrm>
        </p:spPr>
        <p:style>
          <a:lnRef idx="1">
            <a:schemeClr val="accent6"/>
          </a:lnRef>
          <a:fillRef idx="2">
            <a:schemeClr val="accent6"/>
          </a:fillRef>
          <a:effectRef idx="1">
            <a:schemeClr val="accent6"/>
          </a:effectRef>
          <a:fontRef idx="minor">
            <a:schemeClr val="dk1"/>
          </a:fontRef>
        </p:style>
        <p:txBody>
          <a:bodyPr anchor="ctr">
            <a:normAutofit/>
          </a:bodyPr>
          <a:lstStyle/>
          <a:p>
            <a:r>
              <a:rPr lang="en-GB">
                <a:solidFill>
                  <a:schemeClr val="tx1"/>
                </a:solidFill>
              </a:rPr>
              <a:t>Spring Term 2 </a:t>
            </a:r>
          </a:p>
        </p:txBody>
      </p:sp>
      <p:graphicFrame>
        <p:nvGraphicFramePr>
          <p:cNvPr id="3" name="Table 2">
            <a:extLst>
              <a:ext uri="{FF2B5EF4-FFF2-40B4-BE49-F238E27FC236}">
                <a16:creationId xmlns:a16="http://schemas.microsoft.com/office/drawing/2014/main" id="{84662321-C950-4039-B56C-EF3A844A9A4A}"/>
              </a:ext>
            </a:extLst>
          </p:cNvPr>
          <p:cNvGraphicFramePr>
            <a:graphicFrameLocks noGrp="1"/>
          </p:cNvGraphicFramePr>
          <p:nvPr>
            <p:extLst>
              <p:ext uri="{D42A27DB-BD31-4B8C-83A1-F6EECF244321}">
                <p14:modId xmlns:p14="http://schemas.microsoft.com/office/powerpoint/2010/main" val="3182809230"/>
              </p:ext>
            </p:extLst>
          </p:nvPr>
        </p:nvGraphicFramePr>
        <p:xfrm>
          <a:off x="660398" y="4203700"/>
          <a:ext cx="8280397" cy="6159499"/>
        </p:xfrm>
        <a:graphic>
          <a:graphicData uri="http://schemas.openxmlformats.org/drawingml/2006/table">
            <a:tbl>
              <a:tblPr>
                <a:tableStyleId>{5C22544A-7EE6-4342-B048-85BDC9FD1C3A}</a:tableStyleId>
              </a:tblPr>
              <a:tblGrid>
                <a:gridCol w="1004152">
                  <a:extLst>
                    <a:ext uri="{9D8B030D-6E8A-4147-A177-3AD203B41FA5}">
                      <a16:colId xmlns:a16="http://schemas.microsoft.com/office/drawing/2014/main" val="3749067197"/>
                    </a:ext>
                  </a:extLst>
                </a:gridCol>
                <a:gridCol w="741528">
                  <a:extLst>
                    <a:ext uri="{9D8B030D-6E8A-4147-A177-3AD203B41FA5}">
                      <a16:colId xmlns:a16="http://schemas.microsoft.com/office/drawing/2014/main" val="1648839209"/>
                    </a:ext>
                  </a:extLst>
                </a:gridCol>
                <a:gridCol w="741528">
                  <a:extLst>
                    <a:ext uri="{9D8B030D-6E8A-4147-A177-3AD203B41FA5}">
                      <a16:colId xmlns:a16="http://schemas.microsoft.com/office/drawing/2014/main" val="681337651"/>
                    </a:ext>
                  </a:extLst>
                </a:gridCol>
                <a:gridCol w="741528">
                  <a:extLst>
                    <a:ext uri="{9D8B030D-6E8A-4147-A177-3AD203B41FA5}">
                      <a16:colId xmlns:a16="http://schemas.microsoft.com/office/drawing/2014/main" val="3517425847"/>
                    </a:ext>
                  </a:extLst>
                </a:gridCol>
                <a:gridCol w="741528">
                  <a:extLst>
                    <a:ext uri="{9D8B030D-6E8A-4147-A177-3AD203B41FA5}">
                      <a16:colId xmlns:a16="http://schemas.microsoft.com/office/drawing/2014/main" val="1065343909"/>
                    </a:ext>
                  </a:extLst>
                </a:gridCol>
                <a:gridCol w="1127741">
                  <a:extLst>
                    <a:ext uri="{9D8B030D-6E8A-4147-A177-3AD203B41FA5}">
                      <a16:colId xmlns:a16="http://schemas.microsoft.com/office/drawing/2014/main" val="1716429470"/>
                    </a:ext>
                  </a:extLst>
                </a:gridCol>
                <a:gridCol w="1096844">
                  <a:extLst>
                    <a:ext uri="{9D8B030D-6E8A-4147-A177-3AD203B41FA5}">
                      <a16:colId xmlns:a16="http://schemas.microsoft.com/office/drawing/2014/main" val="1081348612"/>
                    </a:ext>
                  </a:extLst>
                </a:gridCol>
                <a:gridCol w="1344020">
                  <a:extLst>
                    <a:ext uri="{9D8B030D-6E8A-4147-A177-3AD203B41FA5}">
                      <a16:colId xmlns:a16="http://schemas.microsoft.com/office/drawing/2014/main" val="41156512"/>
                    </a:ext>
                  </a:extLst>
                </a:gridCol>
                <a:gridCol w="741528">
                  <a:extLst>
                    <a:ext uri="{9D8B030D-6E8A-4147-A177-3AD203B41FA5}">
                      <a16:colId xmlns:a16="http://schemas.microsoft.com/office/drawing/2014/main" val="3528754659"/>
                    </a:ext>
                  </a:extLst>
                </a:gridCol>
              </a:tblGrid>
              <a:tr h="799996">
                <a:tc>
                  <a:txBody>
                    <a:bodyPr/>
                    <a:lstStyle/>
                    <a:p>
                      <a:pPr algn="ctr" fontAlgn="ctr"/>
                      <a:r>
                        <a:rPr lang="en-GB" sz="1400" u="none" strike="noStrike" dirty="0">
                          <a:effectLst/>
                        </a:rPr>
                        <a:t>26/02/2024</a:t>
                      </a:r>
                      <a:endParaRPr lang="en-GB"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Week A</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Week 1</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Careers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are employability skills?</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Careers</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National Apprenticeships Week</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Careers</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84677996"/>
                  </a:ext>
                </a:extLst>
              </a:tr>
              <a:tr h="799996">
                <a:tc>
                  <a:txBody>
                    <a:bodyPr/>
                    <a:lstStyle/>
                    <a:p>
                      <a:pPr algn="ctr" fontAlgn="ctr"/>
                      <a:r>
                        <a:rPr lang="en-GB" sz="1400" u="none" strike="noStrike">
                          <a:effectLst/>
                        </a:rPr>
                        <a:t>04/03/2023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2</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Careers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are apprenticeships?</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Careers</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NCW/International Women's Day - 8th March</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RSE/5Rs</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041758919"/>
                  </a:ext>
                </a:extLst>
              </a:tr>
              <a:tr h="1367381">
                <a:tc>
                  <a:txBody>
                    <a:bodyPr/>
                    <a:lstStyle/>
                    <a:p>
                      <a:pPr algn="ctr" fontAlgn="ctr"/>
                      <a:r>
                        <a:rPr lang="en-GB" sz="1400" u="none" strike="noStrike">
                          <a:effectLst/>
                        </a:rPr>
                        <a:t>11/03/2024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Careers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What is National Careers Week? Employability Skills</a:t>
                      </a:r>
                      <a:endParaRPr lang="en-GB" sz="1400" b="1" i="1"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CE</a:t>
                      </a:r>
                      <a:br>
                        <a:rPr lang="en-GB" sz="1400" u="none" strike="noStrike" dirty="0">
                          <a:effectLst/>
                        </a:rPr>
                      </a:br>
                      <a:r>
                        <a:rPr lang="en-GB" sz="1400" u="none" strike="noStrike" dirty="0">
                          <a:effectLst/>
                        </a:rPr>
                        <a:t>Careers</a:t>
                      </a:r>
                      <a:br>
                        <a:rPr lang="en-GB" sz="1400" u="none" strike="noStrike" dirty="0">
                          <a:effectLst/>
                        </a:rPr>
                      </a:b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Young Carer's Day - 14th March</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208097281"/>
                  </a:ext>
                </a:extLst>
              </a:tr>
              <a:tr h="1328088">
                <a:tc>
                  <a:txBody>
                    <a:bodyPr/>
                    <a:lstStyle/>
                    <a:p>
                      <a:pPr algn="ctr" fontAlgn="ctr"/>
                      <a:r>
                        <a:rPr lang="en-GB" sz="1400" u="none" strike="noStrike">
                          <a:effectLst/>
                        </a:rPr>
                        <a:t>18/03/2024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Careers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exam success? What is revision?</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PSHE</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National Day of Reflection - including grief and dealing with separation</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CE</a:t>
                      </a:r>
                      <a:br>
                        <a:rPr lang="en-GB" sz="1400" u="none" strike="noStrike" dirty="0">
                          <a:effectLst/>
                        </a:rPr>
                      </a:br>
                      <a:r>
                        <a:rPr lang="en-GB" sz="1400" u="none" strike="noStrike" dirty="0">
                          <a:effectLst/>
                        </a:rPr>
                        <a:t>PSHE</a:t>
                      </a:r>
                      <a:endParaRPr lang="en-GB" sz="14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312305707"/>
                  </a:ext>
                </a:extLst>
              </a:tr>
              <a:tr h="1328088">
                <a:tc>
                  <a:txBody>
                    <a:bodyPr/>
                    <a:lstStyle/>
                    <a:p>
                      <a:pPr algn="ctr" fontAlgn="ctr"/>
                      <a:r>
                        <a:rPr lang="en-GB" sz="1400" u="none" strike="noStrike">
                          <a:effectLst/>
                        </a:rPr>
                        <a:t>25/03/2024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Careers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are study skills?</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PSHE</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Transgender Day of Visiability - 31st March</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CE</a:t>
                      </a:r>
                      <a:br>
                        <a:rPr lang="en-GB" sz="1400" u="none" strike="noStrike" dirty="0">
                          <a:effectLst/>
                        </a:rPr>
                      </a:br>
                      <a:r>
                        <a:rPr lang="en-GB" sz="1400" u="none" strike="noStrike" dirty="0">
                          <a:effectLst/>
                        </a:rPr>
                        <a:t>PSHE</a:t>
                      </a:r>
                      <a:br>
                        <a:rPr lang="en-GB" sz="1400" u="none" strike="noStrike" dirty="0">
                          <a:effectLst/>
                        </a:rPr>
                      </a:br>
                      <a:r>
                        <a:rPr lang="en-GB" sz="1400" u="none" strike="noStrike" dirty="0">
                          <a:effectLst/>
                        </a:rPr>
                        <a:t>Citizenship</a:t>
                      </a:r>
                      <a:br>
                        <a:rPr lang="en-GB" sz="1400" u="none" strike="noStrike" dirty="0">
                          <a:effectLst/>
                        </a:rPr>
                      </a:br>
                      <a:r>
                        <a:rPr lang="en-GB" sz="1400" u="none" strike="noStrike" dirty="0">
                          <a:effectLst/>
                        </a:rPr>
                        <a:t>RSE/5Rs</a:t>
                      </a:r>
                      <a:endParaRPr lang="en-GB" sz="14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321240836"/>
                  </a:ext>
                </a:extLst>
              </a:tr>
              <a:tr h="535950">
                <a:tc>
                  <a:txBody>
                    <a:bodyPr/>
                    <a:lstStyle/>
                    <a:p>
                      <a:pPr algn="ctr" fontAlgn="ctr"/>
                      <a:r>
                        <a:rPr lang="en-GB" sz="1400" u="none" strike="noStrike">
                          <a:effectLst/>
                        </a:rPr>
                        <a:t>29/03/2024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Easter Holiday</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Easter Holiday</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Easter Holiday</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EH</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EH</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EH</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EH</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EH</a:t>
                      </a:r>
                      <a:endParaRPr lang="en-GB"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973848852"/>
                  </a:ext>
                </a:extLst>
              </a:tr>
            </a:tbl>
          </a:graphicData>
        </a:graphic>
      </p:graphicFrame>
    </p:spTree>
    <p:extLst>
      <p:ext uri="{BB962C8B-B14F-4D97-AF65-F5344CB8AC3E}">
        <p14:creationId xmlns:p14="http://schemas.microsoft.com/office/powerpoint/2010/main" val="153298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681038"/>
            <a:ext cx="8280400" cy="2474912"/>
          </a:xfrm>
        </p:spPr>
        <p:style>
          <a:lnRef idx="1">
            <a:schemeClr val="accent2"/>
          </a:lnRef>
          <a:fillRef idx="2">
            <a:schemeClr val="accent2"/>
          </a:fillRef>
          <a:effectRef idx="1">
            <a:schemeClr val="accent2"/>
          </a:effectRef>
          <a:fontRef idx="minor">
            <a:schemeClr val="dk1"/>
          </a:fontRef>
        </p:style>
        <p:txBody>
          <a:bodyPr anchor="ctr">
            <a:normAutofit/>
          </a:bodyPr>
          <a:lstStyle/>
          <a:p>
            <a:r>
              <a:rPr lang="en-GB">
                <a:solidFill>
                  <a:schemeClr val="tx1"/>
                </a:solidFill>
              </a:rPr>
              <a:t>Summer Term 1 </a:t>
            </a:r>
          </a:p>
        </p:txBody>
      </p:sp>
      <p:graphicFrame>
        <p:nvGraphicFramePr>
          <p:cNvPr id="3" name="Table 2">
            <a:extLst>
              <a:ext uri="{FF2B5EF4-FFF2-40B4-BE49-F238E27FC236}">
                <a16:creationId xmlns:a16="http://schemas.microsoft.com/office/drawing/2014/main" id="{668F49DB-B002-4293-B094-E78EC99566BE}"/>
              </a:ext>
            </a:extLst>
          </p:cNvPr>
          <p:cNvGraphicFramePr>
            <a:graphicFrameLocks noGrp="1"/>
          </p:cNvGraphicFramePr>
          <p:nvPr>
            <p:extLst>
              <p:ext uri="{D42A27DB-BD31-4B8C-83A1-F6EECF244321}">
                <p14:modId xmlns:p14="http://schemas.microsoft.com/office/powerpoint/2010/main" val="3724454880"/>
              </p:ext>
            </p:extLst>
          </p:nvPr>
        </p:nvGraphicFramePr>
        <p:xfrm>
          <a:off x="660400" y="3776745"/>
          <a:ext cx="8280400" cy="7769888"/>
        </p:xfrm>
        <a:graphic>
          <a:graphicData uri="http://schemas.openxmlformats.org/drawingml/2006/table">
            <a:tbl>
              <a:tblPr>
                <a:tableStyleId>{5C22544A-7EE6-4342-B048-85BDC9FD1C3A}</a:tableStyleId>
              </a:tblPr>
              <a:tblGrid>
                <a:gridCol w="1004153">
                  <a:extLst>
                    <a:ext uri="{9D8B030D-6E8A-4147-A177-3AD203B41FA5}">
                      <a16:colId xmlns:a16="http://schemas.microsoft.com/office/drawing/2014/main" val="453980143"/>
                    </a:ext>
                  </a:extLst>
                </a:gridCol>
                <a:gridCol w="741528">
                  <a:extLst>
                    <a:ext uri="{9D8B030D-6E8A-4147-A177-3AD203B41FA5}">
                      <a16:colId xmlns:a16="http://schemas.microsoft.com/office/drawing/2014/main" val="4004563535"/>
                    </a:ext>
                  </a:extLst>
                </a:gridCol>
                <a:gridCol w="741528">
                  <a:extLst>
                    <a:ext uri="{9D8B030D-6E8A-4147-A177-3AD203B41FA5}">
                      <a16:colId xmlns:a16="http://schemas.microsoft.com/office/drawing/2014/main" val="4179403272"/>
                    </a:ext>
                  </a:extLst>
                </a:gridCol>
                <a:gridCol w="741528">
                  <a:extLst>
                    <a:ext uri="{9D8B030D-6E8A-4147-A177-3AD203B41FA5}">
                      <a16:colId xmlns:a16="http://schemas.microsoft.com/office/drawing/2014/main" val="3176039151"/>
                    </a:ext>
                  </a:extLst>
                </a:gridCol>
                <a:gridCol w="741528">
                  <a:extLst>
                    <a:ext uri="{9D8B030D-6E8A-4147-A177-3AD203B41FA5}">
                      <a16:colId xmlns:a16="http://schemas.microsoft.com/office/drawing/2014/main" val="4280955813"/>
                    </a:ext>
                  </a:extLst>
                </a:gridCol>
                <a:gridCol w="1127741">
                  <a:extLst>
                    <a:ext uri="{9D8B030D-6E8A-4147-A177-3AD203B41FA5}">
                      <a16:colId xmlns:a16="http://schemas.microsoft.com/office/drawing/2014/main" val="2994393095"/>
                    </a:ext>
                  </a:extLst>
                </a:gridCol>
                <a:gridCol w="1096845">
                  <a:extLst>
                    <a:ext uri="{9D8B030D-6E8A-4147-A177-3AD203B41FA5}">
                      <a16:colId xmlns:a16="http://schemas.microsoft.com/office/drawing/2014/main" val="3993489510"/>
                    </a:ext>
                  </a:extLst>
                </a:gridCol>
                <a:gridCol w="1344021">
                  <a:extLst>
                    <a:ext uri="{9D8B030D-6E8A-4147-A177-3AD203B41FA5}">
                      <a16:colId xmlns:a16="http://schemas.microsoft.com/office/drawing/2014/main" val="3364563383"/>
                    </a:ext>
                  </a:extLst>
                </a:gridCol>
                <a:gridCol w="741528">
                  <a:extLst>
                    <a:ext uri="{9D8B030D-6E8A-4147-A177-3AD203B41FA5}">
                      <a16:colId xmlns:a16="http://schemas.microsoft.com/office/drawing/2014/main" val="4032791677"/>
                    </a:ext>
                  </a:extLst>
                </a:gridCol>
              </a:tblGrid>
              <a:tr h="1208076">
                <a:tc>
                  <a:txBody>
                    <a:bodyPr/>
                    <a:lstStyle/>
                    <a:p>
                      <a:pPr algn="ctr" fontAlgn="ctr"/>
                      <a:r>
                        <a:rPr lang="en-GB" sz="1400" u="none" strike="noStrike" dirty="0">
                          <a:effectLst/>
                        </a:rPr>
                        <a:t>15/04/2024</a:t>
                      </a:r>
                      <a:endParaRPr lang="en-GB"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Community and International Mindedness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do we celebrate about..... (town/village)</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Citizenship</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Eid al-Fitr</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Citizenship</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981001952"/>
                  </a:ext>
                </a:extLst>
              </a:tr>
              <a:tr h="1208076">
                <a:tc>
                  <a:txBody>
                    <a:bodyPr/>
                    <a:lstStyle/>
                    <a:p>
                      <a:pPr algn="ctr" fontAlgn="ctr"/>
                      <a:r>
                        <a:rPr lang="en-GB" sz="1400" u="none" strike="noStrike">
                          <a:effectLst/>
                        </a:rPr>
                        <a:t>22/04/2024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Week 1</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dirty="0">
                          <a:effectLst/>
                        </a:rPr>
                        <a:t>Community and International Mindedness</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do we celebrate about.... (city/region)</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Citizenship</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Mental Health Awareness Month - Addictions link - May/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E-Safety</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650812419"/>
                  </a:ext>
                </a:extLst>
              </a:tr>
              <a:tr h="1208076">
                <a:tc>
                  <a:txBody>
                    <a:bodyPr/>
                    <a:lstStyle/>
                    <a:p>
                      <a:pPr algn="ctr" fontAlgn="ctr"/>
                      <a:r>
                        <a:rPr lang="en-GB" sz="1400" u="none" strike="noStrike">
                          <a:effectLst/>
                        </a:rPr>
                        <a:t>29/04/2024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Community and International Mindedness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What do celebrate about.... (global/cultural)</a:t>
                      </a:r>
                      <a:endParaRPr lang="en-GB" sz="1400" b="1" i="1"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CE</a:t>
                      </a:r>
                      <a:br>
                        <a:rPr lang="en-GB" sz="1400" u="none" strike="noStrike" dirty="0">
                          <a:effectLst/>
                        </a:rPr>
                      </a:br>
                      <a:r>
                        <a:rPr lang="en-GB" sz="1400" u="none" strike="noStrike" dirty="0">
                          <a:effectLst/>
                        </a:rPr>
                        <a:t>PSHE</a:t>
                      </a:r>
                      <a:br>
                        <a:rPr lang="en-GB" sz="1400" u="none" strike="noStrike" dirty="0">
                          <a:effectLst/>
                        </a:rPr>
                      </a:br>
                      <a:r>
                        <a:rPr lang="en-GB" sz="1400" u="none" strike="noStrike" dirty="0">
                          <a:effectLst/>
                        </a:rPr>
                        <a:t>Citizenship</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Screen Free Day - 2nd May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E-Safety</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960869304"/>
                  </a:ext>
                </a:extLst>
              </a:tr>
              <a:tr h="1409422">
                <a:tc>
                  <a:txBody>
                    <a:bodyPr/>
                    <a:lstStyle/>
                    <a:p>
                      <a:pPr algn="ctr" fontAlgn="ctr"/>
                      <a:r>
                        <a:rPr lang="en-GB" sz="1400" u="none" strike="noStrike">
                          <a:effectLst/>
                        </a:rPr>
                        <a:t>06/05/2024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Active Cirizenship</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can I offer to others? Link to employability and volunteering</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CE</a:t>
                      </a:r>
                      <a:br>
                        <a:rPr lang="en-GB" sz="1400" u="none" strike="noStrike" dirty="0">
                          <a:effectLst/>
                        </a:rPr>
                      </a:br>
                      <a:r>
                        <a:rPr lang="en-GB" sz="1400" u="none" strike="noStrike" dirty="0">
                          <a:effectLst/>
                        </a:rPr>
                        <a:t>PSHE</a:t>
                      </a:r>
                      <a:br>
                        <a:rPr lang="en-GB" sz="1400" u="none" strike="noStrike" dirty="0">
                          <a:effectLst/>
                        </a:rPr>
                      </a:br>
                      <a:r>
                        <a:rPr lang="en-GB" sz="1400" u="none" strike="noStrike" dirty="0">
                          <a:effectLst/>
                        </a:rPr>
                        <a:t>Citizenship</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Culture Celebration Day </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E-Safety</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711772488"/>
                  </a:ext>
                </a:extLst>
              </a:tr>
              <a:tr h="1208076">
                <a:tc>
                  <a:txBody>
                    <a:bodyPr/>
                    <a:lstStyle/>
                    <a:p>
                      <a:pPr algn="ctr" fontAlgn="ctr"/>
                      <a:r>
                        <a:rPr lang="en-GB" sz="1400" u="none" strike="noStrike">
                          <a:effectLst/>
                        </a:rPr>
                        <a:t>13/05/2023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Active Cirizenship</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Am I a good citizen? Link to employability and community</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Citizenship</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Red Flag Green Flag Online Safety</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E-Safety</a:t>
                      </a:r>
                      <a:br>
                        <a:rPr lang="en-GB" sz="1400" u="none" strike="noStrike">
                          <a:effectLst/>
                        </a:rPr>
                      </a:br>
                      <a:r>
                        <a:rPr lang="en-GB" sz="1400" u="none" strike="noStrike">
                          <a:effectLst/>
                        </a:rPr>
                        <a:t>RSE/5Rs</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598976908"/>
                  </a:ext>
                </a:extLst>
              </a:tr>
              <a:tr h="805384">
                <a:tc>
                  <a:txBody>
                    <a:bodyPr/>
                    <a:lstStyle/>
                    <a:p>
                      <a:pPr algn="ctr" fontAlgn="ctr"/>
                      <a:r>
                        <a:rPr lang="en-GB" sz="1400" u="none" strike="noStrike">
                          <a:effectLst/>
                        </a:rPr>
                        <a:t>20/05/2024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Active Cirizenship</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How can my voice be heard? Letter writing to MP</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Citizenship</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Celebration Assembly</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021490708"/>
                  </a:ext>
                </a:extLst>
              </a:tr>
              <a:tr h="373532">
                <a:tc>
                  <a:txBody>
                    <a:bodyPr/>
                    <a:lstStyle/>
                    <a:p>
                      <a:pPr algn="ctr" fontAlgn="ctr"/>
                      <a:r>
                        <a:rPr lang="en-GB" sz="1400" u="none" strike="noStrike">
                          <a:effectLst/>
                        </a:rPr>
                        <a:t>27/05/2024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May Half-Term</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May Half-Term</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May Half-Term</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HT</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HT</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HT</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HT</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HT</a:t>
                      </a:r>
                      <a:endParaRPr lang="en-GB"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06231354"/>
                  </a:ext>
                </a:extLst>
              </a:tr>
            </a:tbl>
          </a:graphicData>
        </a:graphic>
      </p:graphicFrame>
    </p:spTree>
    <p:extLst>
      <p:ext uri="{BB962C8B-B14F-4D97-AF65-F5344CB8AC3E}">
        <p14:creationId xmlns:p14="http://schemas.microsoft.com/office/powerpoint/2010/main" val="533701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681038"/>
            <a:ext cx="8280400" cy="2474912"/>
          </a:xfrm>
        </p:spPr>
        <p:style>
          <a:lnRef idx="1">
            <a:schemeClr val="accent2"/>
          </a:lnRef>
          <a:fillRef idx="2">
            <a:schemeClr val="accent2"/>
          </a:fillRef>
          <a:effectRef idx="1">
            <a:schemeClr val="accent2"/>
          </a:effectRef>
          <a:fontRef idx="minor">
            <a:schemeClr val="dk1"/>
          </a:fontRef>
        </p:style>
        <p:txBody>
          <a:bodyPr anchor="ctr">
            <a:normAutofit/>
          </a:bodyPr>
          <a:lstStyle/>
          <a:p>
            <a:r>
              <a:rPr lang="en-GB">
                <a:solidFill>
                  <a:schemeClr val="tx1"/>
                </a:solidFill>
              </a:rPr>
              <a:t>Summer Term 2 </a:t>
            </a:r>
          </a:p>
        </p:txBody>
      </p:sp>
      <p:graphicFrame>
        <p:nvGraphicFramePr>
          <p:cNvPr id="3" name="Table 2">
            <a:extLst>
              <a:ext uri="{FF2B5EF4-FFF2-40B4-BE49-F238E27FC236}">
                <a16:creationId xmlns:a16="http://schemas.microsoft.com/office/drawing/2014/main" id="{F14F0C53-B42A-453E-86A8-AA9BA169969E}"/>
              </a:ext>
            </a:extLst>
          </p:cNvPr>
          <p:cNvGraphicFramePr>
            <a:graphicFrameLocks noGrp="1"/>
          </p:cNvGraphicFramePr>
          <p:nvPr>
            <p:extLst>
              <p:ext uri="{D42A27DB-BD31-4B8C-83A1-F6EECF244321}">
                <p14:modId xmlns:p14="http://schemas.microsoft.com/office/powerpoint/2010/main" val="2411957364"/>
              </p:ext>
            </p:extLst>
          </p:nvPr>
        </p:nvGraphicFramePr>
        <p:xfrm>
          <a:off x="502651" y="3443872"/>
          <a:ext cx="8595897" cy="7764780"/>
        </p:xfrm>
        <a:graphic>
          <a:graphicData uri="http://schemas.openxmlformats.org/drawingml/2006/table">
            <a:tbl>
              <a:tblPr>
                <a:tableStyleId>{5C22544A-7EE6-4342-B048-85BDC9FD1C3A}</a:tableStyleId>
              </a:tblPr>
              <a:tblGrid>
                <a:gridCol w="881089">
                  <a:extLst>
                    <a:ext uri="{9D8B030D-6E8A-4147-A177-3AD203B41FA5}">
                      <a16:colId xmlns:a16="http://schemas.microsoft.com/office/drawing/2014/main" val="1325833308"/>
                    </a:ext>
                  </a:extLst>
                </a:gridCol>
                <a:gridCol w="786222">
                  <a:extLst>
                    <a:ext uri="{9D8B030D-6E8A-4147-A177-3AD203B41FA5}">
                      <a16:colId xmlns:a16="http://schemas.microsoft.com/office/drawing/2014/main" val="1385972841"/>
                    </a:ext>
                  </a:extLst>
                </a:gridCol>
                <a:gridCol w="786222">
                  <a:extLst>
                    <a:ext uri="{9D8B030D-6E8A-4147-A177-3AD203B41FA5}">
                      <a16:colId xmlns:a16="http://schemas.microsoft.com/office/drawing/2014/main" val="2409537454"/>
                    </a:ext>
                  </a:extLst>
                </a:gridCol>
                <a:gridCol w="786222">
                  <a:extLst>
                    <a:ext uri="{9D8B030D-6E8A-4147-A177-3AD203B41FA5}">
                      <a16:colId xmlns:a16="http://schemas.microsoft.com/office/drawing/2014/main" val="2382940141"/>
                    </a:ext>
                  </a:extLst>
                </a:gridCol>
                <a:gridCol w="786222">
                  <a:extLst>
                    <a:ext uri="{9D8B030D-6E8A-4147-A177-3AD203B41FA5}">
                      <a16:colId xmlns:a16="http://schemas.microsoft.com/office/drawing/2014/main" val="2061399808"/>
                    </a:ext>
                  </a:extLst>
                </a:gridCol>
                <a:gridCol w="1195714">
                  <a:extLst>
                    <a:ext uri="{9D8B030D-6E8A-4147-A177-3AD203B41FA5}">
                      <a16:colId xmlns:a16="http://schemas.microsoft.com/office/drawing/2014/main" val="2028254732"/>
                    </a:ext>
                  </a:extLst>
                </a:gridCol>
                <a:gridCol w="1162955">
                  <a:extLst>
                    <a:ext uri="{9D8B030D-6E8A-4147-A177-3AD203B41FA5}">
                      <a16:colId xmlns:a16="http://schemas.microsoft.com/office/drawing/2014/main" val="1768628644"/>
                    </a:ext>
                  </a:extLst>
                </a:gridCol>
                <a:gridCol w="1425029">
                  <a:extLst>
                    <a:ext uri="{9D8B030D-6E8A-4147-A177-3AD203B41FA5}">
                      <a16:colId xmlns:a16="http://schemas.microsoft.com/office/drawing/2014/main" val="1993579272"/>
                    </a:ext>
                  </a:extLst>
                </a:gridCol>
                <a:gridCol w="786222">
                  <a:extLst>
                    <a:ext uri="{9D8B030D-6E8A-4147-A177-3AD203B41FA5}">
                      <a16:colId xmlns:a16="http://schemas.microsoft.com/office/drawing/2014/main" val="365188488"/>
                    </a:ext>
                  </a:extLst>
                </a:gridCol>
              </a:tblGrid>
              <a:tr h="1104900">
                <a:tc>
                  <a:txBody>
                    <a:bodyPr/>
                    <a:lstStyle/>
                    <a:p>
                      <a:pPr algn="ctr" fontAlgn="ctr"/>
                      <a:r>
                        <a:rPr lang="en-GB" sz="1400" u="none" strike="noStrike" dirty="0">
                          <a:effectLst/>
                        </a:rPr>
                        <a:t>03/06/2024</a:t>
                      </a:r>
                      <a:endParaRPr lang="en-GB"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Week 2</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dirty="0">
                          <a:effectLst/>
                        </a:rPr>
                        <a:t>Our health</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toxins do we allow in our bodies? (vape/junk)</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We All Matter: What is Pride and what is an ally (Pride Month) Pride Parade</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Citizenship</a:t>
                      </a:r>
                      <a:br>
                        <a:rPr lang="en-GB" sz="1400" u="none" strike="noStrike">
                          <a:effectLst/>
                        </a:rPr>
                      </a:br>
                      <a:r>
                        <a:rPr lang="en-GB" sz="1400" u="none" strike="noStrike">
                          <a:effectLst/>
                        </a:rPr>
                        <a:t>RSE/5Rs</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841335469"/>
                  </a:ext>
                </a:extLst>
              </a:tr>
              <a:tr h="1657350">
                <a:tc>
                  <a:txBody>
                    <a:bodyPr/>
                    <a:lstStyle/>
                    <a:p>
                      <a:pPr algn="ctr" fontAlgn="ctr"/>
                      <a:r>
                        <a:rPr lang="en-GB" sz="1400" u="none" strike="noStrike">
                          <a:effectLst/>
                        </a:rPr>
                        <a:t>10/06/2024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Our health</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What is Healthy Eating Week? How good are greens? Body, mind and soul pledge (pick a pledge... e.g. couch to 5k)</a:t>
                      </a:r>
                      <a:endParaRPr lang="en-GB" sz="1400" b="1" i="1"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CE</a:t>
                      </a:r>
                      <a:br>
                        <a:rPr lang="en-GB" sz="1400" u="none" strike="noStrike" dirty="0">
                          <a:effectLst/>
                        </a:rPr>
                      </a:br>
                      <a:r>
                        <a:rPr lang="en-GB" sz="1400" u="none" strike="noStrike" dirty="0">
                          <a:effectLst/>
                        </a:rPr>
                        <a:t>PSHE</a:t>
                      </a:r>
                      <a:br>
                        <a:rPr lang="en-GB" sz="1400" u="none" strike="noStrike" dirty="0">
                          <a:effectLst/>
                        </a:rPr>
                      </a:b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We All Matter: Healthy Eating Week - good online apps</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779622618"/>
                  </a:ext>
                </a:extLst>
              </a:tr>
              <a:tr h="552450">
                <a:tc>
                  <a:txBody>
                    <a:bodyPr/>
                    <a:lstStyle/>
                    <a:p>
                      <a:pPr algn="ctr" fontAlgn="ctr"/>
                      <a:r>
                        <a:rPr lang="en-GB" sz="1400" u="none" strike="noStrike">
                          <a:effectLst/>
                        </a:rPr>
                        <a:t>17/06/2024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Reflection</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Refugee Week</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We All Matter: Refugee Week</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151642989"/>
                  </a:ext>
                </a:extLst>
              </a:tr>
              <a:tr h="1289050">
                <a:tc>
                  <a:txBody>
                    <a:bodyPr/>
                    <a:lstStyle/>
                    <a:p>
                      <a:pPr algn="ctr" fontAlgn="ctr"/>
                      <a:r>
                        <a:rPr lang="en-GB" sz="1400" u="none" strike="noStrike">
                          <a:effectLst/>
                        </a:rPr>
                        <a:t>24/06/2024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Reflection</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my motto? What is my personal philosophy (link to Aristotle)</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We All Matter: Celebrating Individuality (diverse families/LAC) support groups</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807379065"/>
                  </a:ext>
                </a:extLst>
              </a:tr>
              <a:tr h="1289050">
                <a:tc>
                  <a:txBody>
                    <a:bodyPr/>
                    <a:lstStyle/>
                    <a:p>
                      <a:pPr algn="ctr" fontAlgn="ctr"/>
                      <a:r>
                        <a:rPr lang="en-GB" sz="1400" u="none" strike="noStrike">
                          <a:effectLst/>
                        </a:rPr>
                        <a:t>01/07/2024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Reflection</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do I want my to future look like - next month, next year and in 5 years time?</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We All Matter: Neurodiversity</a:t>
                      </a:r>
                      <a:endParaRPr lang="en-GB" sz="1400" b="0" i="0" u="none" strike="noStrike" dirty="0">
                        <a:solidFill>
                          <a:srgbClr val="444444"/>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570764374"/>
                  </a:ext>
                </a:extLst>
              </a:tr>
              <a:tr h="1289050">
                <a:tc>
                  <a:txBody>
                    <a:bodyPr/>
                    <a:lstStyle/>
                    <a:p>
                      <a:pPr algn="ctr" fontAlgn="ctr"/>
                      <a:r>
                        <a:rPr lang="en-GB" sz="1400" u="none" strike="noStrike">
                          <a:effectLst/>
                        </a:rPr>
                        <a:t>08/07/2024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Reflection</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How do I keep safe in the summer? How do I make the most of my free time?</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We All Matter: Water safety/ road safety</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CE</a:t>
                      </a:r>
                      <a:br>
                        <a:rPr lang="en-GB" sz="1400" u="none" strike="noStrike" dirty="0">
                          <a:effectLst/>
                        </a:rPr>
                      </a:br>
                      <a:r>
                        <a:rPr lang="en-GB" sz="1400" u="none" strike="noStrike" dirty="0">
                          <a:effectLst/>
                        </a:rPr>
                        <a:t>PSHE</a:t>
                      </a:r>
                      <a:endParaRPr lang="en-GB" sz="14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983189037"/>
                  </a:ext>
                </a:extLst>
              </a:tr>
              <a:tr h="368300">
                <a:tc>
                  <a:txBody>
                    <a:bodyPr/>
                    <a:lstStyle/>
                    <a:p>
                      <a:pPr algn="ctr" fontAlgn="ctr"/>
                      <a:r>
                        <a:rPr lang="en-GB" sz="1400" u="none" strike="noStrike">
                          <a:effectLst/>
                        </a:rPr>
                        <a:t>15/07/2024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Reflection</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ctr"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t"/>
                      <a:r>
                        <a:rPr lang="en-GB" sz="1400" u="none" strike="noStrike">
                          <a:effectLst/>
                        </a:rPr>
                        <a:t>Celebration Assembly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63431854"/>
                  </a:ext>
                </a:extLst>
              </a:tr>
            </a:tbl>
          </a:graphicData>
        </a:graphic>
      </p:graphicFrame>
    </p:spTree>
    <p:extLst>
      <p:ext uri="{BB962C8B-B14F-4D97-AF65-F5344CB8AC3E}">
        <p14:creationId xmlns:p14="http://schemas.microsoft.com/office/powerpoint/2010/main" val="338657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7BC4-5B42-C012-A467-8B99707028F5}"/>
              </a:ext>
            </a:extLst>
          </p:cNvPr>
          <p:cNvSpPr>
            <a:spLocks noGrp="1"/>
          </p:cNvSpPr>
          <p:nvPr>
            <p:ph type="title"/>
          </p:nvPr>
        </p:nvSpPr>
        <p:spPr>
          <a:ln>
            <a:solidFill>
              <a:schemeClr val="bg1"/>
            </a:solidFill>
          </a:ln>
        </p:spPr>
        <p:style>
          <a:lnRef idx="1">
            <a:schemeClr val="accent3"/>
          </a:lnRef>
          <a:fillRef idx="2">
            <a:schemeClr val="accent3"/>
          </a:fillRef>
          <a:effectRef idx="1">
            <a:schemeClr val="accent3"/>
          </a:effectRef>
          <a:fontRef idx="minor">
            <a:schemeClr val="dk1"/>
          </a:fontRef>
        </p:style>
        <p:txBody>
          <a:bodyPr/>
          <a:lstStyle/>
          <a:p>
            <a:r>
              <a:rPr lang="en-US" dirty="0">
                <a:ea typeface="Calibri"/>
                <a:cs typeface="Calibri"/>
              </a:rPr>
              <a:t>Tier 3</a:t>
            </a:r>
            <a:br>
              <a:rPr lang="en-US" dirty="0">
                <a:ea typeface="Calibri"/>
                <a:cs typeface="Calibri"/>
              </a:rPr>
            </a:br>
            <a:r>
              <a:rPr lang="en-US" dirty="0">
                <a:ea typeface="Calibri"/>
                <a:cs typeface="Calibri"/>
              </a:rPr>
              <a:t>Drop Down PSHE</a:t>
            </a:r>
            <a:endParaRPr lang="en-US" dirty="0"/>
          </a:p>
        </p:txBody>
      </p:sp>
      <p:sp>
        <p:nvSpPr>
          <p:cNvPr id="3" name="Content Placeholder 2">
            <a:extLst>
              <a:ext uri="{FF2B5EF4-FFF2-40B4-BE49-F238E27FC236}">
                <a16:creationId xmlns:a16="http://schemas.microsoft.com/office/drawing/2014/main" id="{E04B8B51-EA18-6212-31F1-DBCFD96678FE}"/>
              </a:ext>
            </a:extLst>
          </p:cNvPr>
          <p:cNvSpPr>
            <a:spLocks noGrp="1"/>
          </p:cNvSpPr>
          <p:nvPr>
            <p:ph idx="1"/>
          </p:nvPr>
        </p:nvSpPr>
        <p:spPr/>
        <p:txBody>
          <a:bodyPr vert="horz" lIns="91440" tIns="45720" rIns="91440" bIns="45720" rtlCol="0" anchor="t">
            <a:normAutofit/>
          </a:bodyPr>
          <a:lstStyle/>
          <a:p>
            <a:pPr marL="0" indent="0" algn="just">
              <a:buNone/>
            </a:pPr>
            <a:r>
              <a:rPr lang="en-US" sz="2800" dirty="0">
                <a:ea typeface="+mn-lt"/>
                <a:cs typeface="+mn-lt"/>
              </a:rPr>
              <a:t>Each term, schools hold 'Drop Down PSHE' which means teachers deliver PSHE content over the morning of a school day to deliver important statutory content in more depth. The content is differentiated by year group and EAL/SEND support is provided. The upcoming pages outline the core topics with a brief overview of content.</a:t>
            </a:r>
            <a:endParaRPr lang="en-US" sz="2800" dirty="0">
              <a:cs typeface="Calibri"/>
            </a:endParaRPr>
          </a:p>
          <a:p>
            <a:pPr marL="0" indent="0" algn="just">
              <a:buNone/>
            </a:pPr>
            <a:r>
              <a:rPr lang="en-US" sz="2800" b="1" dirty="0">
                <a:ea typeface="+mn-lt"/>
                <a:cs typeface="+mn-lt"/>
              </a:rPr>
              <a:t>For more details of the curriculum please contact the PSHE SLT Lead for your school.</a:t>
            </a:r>
            <a:endParaRPr lang="en-US" b="1" dirty="0"/>
          </a:p>
          <a:p>
            <a:pPr marL="479425" indent="-479425" algn="just">
              <a:buNone/>
            </a:pPr>
            <a:endParaRPr lang="en-US" sz="3600" dirty="0">
              <a:cs typeface="Calibri"/>
            </a:endParaRPr>
          </a:p>
          <a:p>
            <a:pPr marL="0" indent="0">
              <a:buNone/>
            </a:pPr>
            <a:endParaRPr lang="en-US" sz="3600" dirty="0">
              <a:cs typeface="Calibri"/>
            </a:endParaRPr>
          </a:p>
        </p:txBody>
      </p:sp>
      <p:graphicFrame>
        <p:nvGraphicFramePr>
          <p:cNvPr id="6" name="Table 5">
            <a:extLst>
              <a:ext uri="{FF2B5EF4-FFF2-40B4-BE49-F238E27FC236}">
                <a16:creationId xmlns:a16="http://schemas.microsoft.com/office/drawing/2014/main" id="{06A2D3EA-F1D3-09BF-A5D3-F69DAA785E13}"/>
              </a:ext>
            </a:extLst>
          </p:cNvPr>
          <p:cNvGraphicFramePr>
            <a:graphicFrameLocks noGrp="1"/>
          </p:cNvGraphicFramePr>
          <p:nvPr>
            <p:extLst>
              <p:ext uri="{D42A27DB-BD31-4B8C-83A1-F6EECF244321}">
                <p14:modId xmlns:p14="http://schemas.microsoft.com/office/powerpoint/2010/main" val="3925579830"/>
              </p:ext>
            </p:extLst>
          </p:nvPr>
        </p:nvGraphicFramePr>
        <p:xfrm>
          <a:off x="605342" y="6492688"/>
          <a:ext cx="8396410" cy="5274580"/>
        </p:xfrm>
        <a:graphic>
          <a:graphicData uri="http://schemas.openxmlformats.org/drawingml/2006/table">
            <a:tbl>
              <a:tblPr firstRow="1" bandRow="1">
                <a:tableStyleId>{8799B23B-EC83-4686-B30A-512413B5E67A}</a:tableStyleId>
              </a:tblPr>
              <a:tblGrid>
                <a:gridCol w="1679282">
                  <a:extLst>
                    <a:ext uri="{9D8B030D-6E8A-4147-A177-3AD203B41FA5}">
                      <a16:colId xmlns:a16="http://schemas.microsoft.com/office/drawing/2014/main" val="200325189"/>
                    </a:ext>
                  </a:extLst>
                </a:gridCol>
                <a:gridCol w="1679282">
                  <a:extLst>
                    <a:ext uri="{9D8B030D-6E8A-4147-A177-3AD203B41FA5}">
                      <a16:colId xmlns:a16="http://schemas.microsoft.com/office/drawing/2014/main" val="1335260892"/>
                    </a:ext>
                  </a:extLst>
                </a:gridCol>
                <a:gridCol w="1679282">
                  <a:extLst>
                    <a:ext uri="{9D8B030D-6E8A-4147-A177-3AD203B41FA5}">
                      <a16:colId xmlns:a16="http://schemas.microsoft.com/office/drawing/2014/main" val="3492514389"/>
                    </a:ext>
                  </a:extLst>
                </a:gridCol>
                <a:gridCol w="1679282">
                  <a:extLst>
                    <a:ext uri="{9D8B030D-6E8A-4147-A177-3AD203B41FA5}">
                      <a16:colId xmlns:a16="http://schemas.microsoft.com/office/drawing/2014/main" val="1580577087"/>
                    </a:ext>
                  </a:extLst>
                </a:gridCol>
                <a:gridCol w="1679282">
                  <a:extLst>
                    <a:ext uri="{9D8B030D-6E8A-4147-A177-3AD203B41FA5}">
                      <a16:colId xmlns:a16="http://schemas.microsoft.com/office/drawing/2014/main" val="952613214"/>
                    </a:ext>
                  </a:extLst>
                </a:gridCol>
              </a:tblGrid>
              <a:tr h="559230">
                <a:tc>
                  <a:txBody>
                    <a:bodyPr/>
                    <a:lstStyle/>
                    <a:p>
                      <a:pPr algn="just" rtl="0" fontAlgn="base"/>
                      <a:endParaRPr lang="en-US" sz="1100" dirty="0">
                        <a:effectLst/>
                      </a:endParaRPr>
                    </a:p>
                  </a:txBody>
                  <a:tcPr/>
                </a:tc>
                <a:tc>
                  <a:txBody>
                    <a:bodyPr/>
                    <a:lstStyle/>
                    <a:p>
                      <a:pPr algn="just" rtl="0" fontAlgn="base"/>
                      <a:r>
                        <a:rPr lang="en-US" sz="2400" dirty="0">
                          <a:effectLst/>
                        </a:rPr>
                        <a:t>Lesson 1 </a:t>
                      </a:r>
                    </a:p>
                  </a:txBody>
                  <a:tcPr/>
                </a:tc>
                <a:tc>
                  <a:txBody>
                    <a:bodyPr/>
                    <a:lstStyle/>
                    <a:p>
                      <a:pPr algn="just" rtl="0" fontAlgn="base"/>
                      <a:r>
                        <a:rPr lang="en-US" sz="2400" dirty="0">
                          <a:effectLst/>
                        </a:rPr>
                        <a:t>Lesson 2 </a:t>
                      </a:r>
                    </a:p>
                  </a:txBody>
                  <a:tcPr/>
                </a:tc>
                <a:tc>
                  <a:txBody>
                    <a:bodyPr/>
                    <a:lstStyle/>
                    <a:p>
                      <a:pPr algn="just" rtl="0" fontAlgn="base"/>
                      <a:r>
                        <a:rPr lang="en-US" sz="2400" dirty="0">
                          <a:effectLst/>
                        </a:rPr>
                        <a:t>Lesson 3 </a:t>
                      </a:r>
                    </a:p>
                  </a:txBody>
                  <a:tcPr/>
                </a:tc>
                <a:tc>
                  <a:txBody>
                    <a:bodyPr/>
                    <a:lstStyle/>
                    <a:p>
                      <a:pPr algn="just" rtl="0" fontAlgn="base"/>
                      <a:r>
                        <a:rPr lang="en-US" sz="2400" dirty="0">
                          <a:effectLst/>
                        </a:rPr>
                        <a:t>Lesson 4 </a:t>
                      </a:r>
                    </a:p>
                  </a:txBody>
                  <a:tcPr/>
                </a:tc>
                <a:extLst>
                  <a:ext uri="{0D108BD9-81ED-4DB2-BD59-A6C34878D82A}">
                    <a16:rowId xmlns:a16="http://schemas.microsoft.com/office/drawing/2014/main" val="2850845708"/>
                  </a:ext>
                </a:extLst>
              </a:tr>
              <a:tr h="1312976">
                <a:tc>
                  <a:txBody>
                    <a:bodyPr/>
                    <a:lstStyle/>
                    <a:p>
                      <a:pPr algn="l" rtl="0" fontAlgn="base"/>
                      <a:r>
                        <a:rPr lang="en-US" sz="2400" b="1" dirty="0">
                          <a:effectLst/>
                        </a:rPr>
                        <a:t>Theme </a:t>
                      </a:r>
                    </a:p>
                  </a:txBody>
                  <a:tcPr/>
                </a:tc>
                <a:tc>
                  <a:txBody>
                    <a:bodyPr/>
                    <a:lstStyle/>
                    <a:p>
                      <a:pPr algn="l" rtl="0" fontAlgn="base"/>
                      <a:r>
                        <a:rPr lang="en-US" sz="2400" b="1" dirty="0">
                          <a:effectLst/>
                        </a:rPr>
                        <a:t>Every Body is important </a:t>
                      </a:r>
                    </a:p>
                  </a:txBody>
                  <a:tcPr/>
                </a:tc>
                <a:tc>
                  <a:txBody>
                    <a:bodyPr/>
                    <a:lstStyle/>
                    <a:p>
                      <a:pPr algn="l" rtl="0" fontAlgn="base"/>
                      <a:r>
                        <a:rPr lang="en-US" sz="2400" b="1" dirty="0">
                          <a:effectLst/>
                        </a:rPr>
                        <a:t>I Expect Respect </a:t>
                      </a:r>
                    </a:p>
                  </a:txBody>
                  <a:tcPr/>
                </a:tc>
                <a:tc>
                  <a:txBody>
                    <a:bodyPr/>
                    <a:lstStyle/>
                    <a:p>
                      <a:pPr algn="l" rtl="0" fontAlgn="base"/>
                      <a:r>
                        <a:rPr lang="en-US" sz="2400" b="1" dirty="0">
                          <a:effectLst/>
                        </a:rPr>
                        <a:t>We keep safe online </a:t>
                      </a:r>
                    </a:p>
                    <a:p>
                      <a:pPr algn="l" rtl="0" fontAlgn="base"/>
                      <a:endParaRPr lang="en-US" sz="2400" b="1" dirty="0">
                        <a:effectLst/>
                      </a:endParaRPr>
                    </a:p>
                  </a:txBody>
                  <a:tcPr/>
                </a:tc>
                <a:tc>
                  <a:txBody>
                    <a:bodyPr/>
                    <a:lstStyle/>
                    <a:p>
                      <a:pPr algn="l" rtl="0" fontAlgn="base"/>
                      <a:r>
                        <a:rPr lang="en-US" sz="2400" b="1" dirty="0">
                          <a:effectLst/>
                        </a:rPr>
                        <a:t>My future in my hands </a:t>
                      </a:r>
                    </a:p>
                    <a:p>
                      <a:pPr algn="l" rtl="0" fontAlgn="base"/>
                      <a:endParaRPr lang="en-US" sz="2400" b="1" dirty="0">
                        <a:effectLst/>
                      </a:endParaRPr>
                    </a:p>
                  </a:txBody>
                  <a:tcPr/>
                </a:tc>
                <a:extLst>
                  <a:ext uri="{0D108BD9-81ED-4DB2-BD59-A6C34878D82A}">
                    <a16:rowId xmlns:a16="http://schemas.microsoft.com/office/drawing/2014/main" val="3988486705"/>
                  </a:ext>
                </a:extLst>
              </a:tr>
              <a:tr h="923947">
                <a:tc>
                  <a:txBody>
                    <a:bodyPr/>
                    <a:lstStyle/>
                    <a:p>
                      <a:pPr algn="just" rtl="0" fontAlgn="base"/>
                      <a:r>
                        <a:rPr lang="en-US" sz="1600" dirty="0">
                          <a:effectLst/>
                        </a:rPr>
                        <a:t>Autumn </a:t>
                      </a:r>
                    </a:p>
                  </a:txBody>
                  <a:tcPr/>
                </a:tc>
                <a:tc>
                  <a:txBody>
                    <a:bodyPr/>
                    <a:lstStyle/>
                    <a:p>
                      <a:pPr rtl="0" fontAlgn="base"/>
                      <a:r>
                        <a:rPr lang="en-US" sz="1600" dirty="0">
                          <a:effectLst/>
                        </a:rPr>
                        <a:t>Health: Addictions </a:t>
                      </a:r>
                    </a:p>
                  </a:txBody>
                  <a:tcPr/>
                </a:tc>
                <a:tc>
                  <a:txBody>
                    <a:bodyPr/>
                    <a:lstStyle/>
                    <a:p>
                      <a:pPr rtl="0" fontAlgn="base"/>
                      <a:r>
                        <a:rPr lang="en-US" sz="1600" dirty="0">
                          <a:effectLst/>
                        </a:rPr>
                        <a:t>SRE: Consent and 5Rs </a:t>
                      </a:r>
                    </a:p>
                  </a:txBody>
                  <a:tcPr/>
                </a:tc>
                <a:tc>
                  <a:txBody>
                    <a:bodyPr/>
                    <a:lstStyle/>
                    <a:p>
                      <a:pPr rtl="0" fontAlgn="base"/>
                      <a:r>
                        <a:rPr lang="en-US" sz="1600" dirty="0">
                          <a:effectLst/>
                        </a:rPr>
                        <a:t>ESafety: Cyberbullying </a:t>
                      </a:r>
                    </a:p>
                  </a:txBody>
                  <a:tcPr/>
                </a:tc>
                <a:tc>
                  <a:txBody>
                    <a:bodyPr/>
                    <a:lstStyle/>
                    <a:p>
                      <a:pPr rtl="0" fontAlgn="base"/>
                      <a:r>
                        <a:rPr lang="en-US" sz="1600" dirty="0">
                          <a:effectLst/>
                        </a:rPr>
                        <a:t>Finance and Futures </a:t>
                      </a:r>
                    </a:p>
                  </a:txBody>
                  <a:tcPr/>
                </a:tc>
                <a:extLst>
                  <a:ext uri="{0D108BD9-81ED-4DB2-BD59-A6C34878D82A}">
                    <a16:rowId xmlns:a16="http://schemas.microsoft.com/office/drawing/2014/main" val="1692924819"/>
                  </a:ext>
                </a:extLst>
              </a:tr>
              <a:tr h="923947">
                <a:tc>
                  <a:txBody>
                    <a:bodyPr/>
                    <a:lstStyle/>
                    <a:p>
                      <a:pPr algn="just" rtl="0" fontAlgn="base"/>
                      <a:r>
                        <a:rPr lang="en-US" sz="1600" dirty="0">
                          <a:effectLst/>
                        </a:rPr>
                        <a:t>Spring </a:t>
                      </a:r>
                    </a:p>
                  </a:txBody>
                  <a:tcPr/>
                </a:tc>
                <a:tc>
                  <a:txBody>
                    <a:bodyPr/>
                    <a:lstStyle/>
                    <a:p>
                      <a:pPr rtl="0" fontAlgn="base"/>
                      <a:r>
                        <a:rPr lang="en-US" sz="1600" dirty="0">
                          <a:effectLst/>
                        </a:rPr>
                        <a:t>Health: </a:t>
                      </a:r>
                    </a:p>
                    <a:p>
                      <a:pPr lvl="0">
                        <a:buNone/>
                      </a:pPr>
                      <a:r>
                        <a:rPr lang="en-US" sz="1600" dirty="0">
                          <a:effectLst/>
                        </a:rPr>
                        <a:t>Wellbeing and First Aid</a:t>
                      </a:r>
                    </a:p>
                  </a:txBody>
                  <a:tcPr/>
                </a:tc>
                <a:tc>
                  <a:txBody>
                    <a:bodyPr/>
                    <a:lstStyle/>
                    <a:p>
                      <a:pPr rtl="0" fontAlgn="base"/>
                      <a:r>
                        <a:rPr lang="en-US" sz="1600" dirty="0">
                          <a:effectLst/>
                        </a:rPr>
                        <a:t>SRE: Grooming and CSE </a:t>
                      </a:r>
                    </a:p>
                  </a:txBody>
                  <a:tcPr/>
                </a:tc>
                <a:tc>
                  <a:txBody>
                    <a:bodyPr/>
                    <a:lstStyle/>
                    <a:p>
                      <a:pPr rtl="0" fontAlgn="base"/>
                      <a:r>
                        <a:rPr lang="en-US" sz="1600" dirty="0">
                          <a:effectLst/>
                        </a:rPr>
                        <a:t>ESafety: Online Legacy </a:t>
                      </a:r>
                    </a:p>
                  </a:txBody>
                  <a:tcPr/>
                </a:tc>
                <a:tc>
                  <a:txBody>
                    <a:bodyPr/>
                    <a:lstStyle/>
                    <a:p>
                      <a:pPr rtl="0" fontAlgn="base"/>
                      <a:r>
                        <a:rPr lang="en-US" sz="1600" dirty="0">
                          <a:effectLst/>
                        </a:rPr>
                        <a:t>Finance and Futures </a:t>
                      </a:r>
                    </a:p>
                  </a:txBody>
                  <a:tcPr/>
                </a:tc>
                <a:extLst>
                  <a:ext uri="{0D108BD9-81ED-4DB2-BD59-A6C34878D82A}">
                    <a16:rowId xmlns:a16="http://schemas.microsoft.com/office/drawing/2014/main" val="3575325715"/>
                  </a:ext>
                </a:extLst>
              </a:tr>
              <a:tr h="1312976">
                <a:tc>
                  <a:txBody>
                    <a:bodyPr/>
                    <a:lstStyle/>
                    <a:p>
                      <a:pPr algn="just" rtl="0" fontAlgn="base"/>
                      <a:r>
                        <a:rPr lang="en-US" sz="1600" dirty="0">
                          <a:effectLst/>
                        </a:rPr>
                        <a:t>Summer </a:t>
                      </a:r>
                    </a:p>
                  </a:txBody>
                  <a:tcPr/>
                </a:tc>
                <a:tc>
                  <a:txBody>
                    <a:bodyPr/>
                    <a:lstStyle/>
                    <a:p>
                      <a:pPr rtl="0" fontAlgn="base"/>
                      <a:r>
                        <a:rPr lang="en-US" sz="1600" dirty="0">
                          <a:effectLst/>
                        </a:rPr>
                        <a:t>Health:  </a:t>
                      </a:r>
                    </a:p>
                    <a:p>
                      <a:pPr rtl="0" fontAlgn="base"/>
                      <a:r>
                        <a:rPr lang="en-US" sz="1600" dirty="0">
                          <a:effectLst/>
                        </a:rPr>
                        <a:t>Body Positivity  </a:t>
                      </a:r>
                    </a:p>
                  </a:txBody>
                  <a:tcPr/>
                </a:tc>
                <a:tc>
                  <a:txBody>
                    <a:bodyPr/>
                    <a:lstStyle/>
                    <a:p>
                      <a:pPr rtl="0" fontAlgn="base"/>
                      <a:r>
                        <a:rPr lang="en-US" sz="1600" dirty="0">
                          <a:effectLst/>
                        </a:rPr>
                        <a:t>SRE: Sexual Health and Keeping Safe </a:t>
                      </a:r>
                    </a:p>
                  </a:txBody>
                  <a:tcPr/>
                </a:tc>
                <a:tc>
                  <a:txBody>
                    <a:bodyPr/>
                    <a:lstStyle/>
                    <a:p>
                      <a:pPr rtl="0" fontAlgn="base"/>
                      <a:r>
                        <a:rPr lang="en-US" sz="1600" dirty="0">
                          <a:effectLst/>
                        </a:rPr>
                        <a:t>ESafety: Extremism and Grooming online </a:t>
                      </a:r>
                    </a:p>
                  </a:txBody>
                  <a:tcPr/>
                </a:tc>
                <a:tc>
                  <a:txBody>
                    <a:bodyPr/>
                    <a:lstStyle/>
                    <a:p>
                      <a:pPr rtl="0" fontAlgn="base"/>
                      <a:r>
                        <a:rPr lang="en-US" sz="1600" dirty="0">
                          <a:effectLst/>
                        </a:rPr>
                        <a:t>Finance and Futures </a:t>
                      </a:r>
                    </a:p>
                  </a:txBody>
                  <a:tcPr/>
                </a:tc>
                <a:extLst>
                  <a:ext uri="{0D108BD9-81ED-4DB2-BD59-A6C34878D82A}">
                    <a16:rowId xmlns:a16="http://schemas.microsoft.com/office/drawing/2014/main" val="2439847217"/>
                  </a:ext>
                </a:extLst>
              </a:tr>
            </a:tbl>
          </a:graphicData>
        </a:graphic>
      </p:graphicFrame>
    </p:spTree>
    <p:extLst>
      <p:ext uri="{BB962C8B-B14F-4D97-AF65-F5344CB8AC3E}">
        <p14:creationId xmlns:p14="http://schemas.microsoft.com/office/powerpoint/2010/main" val="181215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34DF-B6A7-DE9E-1661-211327395CBE}"/>
              </a:ext>
            </a:extLst>
          </p:cNvPr>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52249BC0-599F-50A5-FEF5-7DA5059BD53F}"/>
              </a:ext>
            </a:extLst>
          </p:cNvPr>
          <p:cNvSpPr txBox="1">
            <a:spLocks/>
          </p:cNvSpPr>
          <p:nvPr/>
        </p:nvSpPr>
        <p:spPr>
          <a:xfrm>
            <a:off x="738802" y="278455"/>
            <a:ext cx="8280400" cy="2474912"/>
          </a:xfrm>
          <a:prstGeom prst="rect">
            <a:avLst/>
          </a:prstGeom>
          <a:solidFill>
            <a:schemeClr val="accent3">
              <a:lumMod val="40000"/>
              <a:lumOff val="60000"/>
            </a:schemeClr>
          </a:solidFill>
          <a:ln>
            <a:solidFill>
              <a:schemeClr val="bg1"/>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2500" lnSpcReduction="10000"/>
          </a:bodyPr>
          <a:lstStyle>
            <a:lvl1pPr algn="ctr" defTabSz="639965" rtl="0" eaLnBrk="1" latinLnBrk="0" hangingPunct="1">
              <a:spcBef>
                <a:spcPct val="0"/>
              </a:spcBef>
              <a:buNone/>
              <a:defRPr sz="61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solidFill>
                  <a:schemeClr val="tx1"/>
                </a:solidFill>
              </a:rPr>
              <a:t>Tier 4 </a:t>
            </a:r>
            <a:endParaRPr lang="en-US" dirty="0">
              <a:solidFill>
                <a:schemeClr val="tx1"/>
              </a:solidFill>
            </a:endParaRPr>
          </a:p>
          <a:p>
            <a:r>
              <a:rPr lang="en-GB" dirty="0">
                <a:solidFill>
                  <a:schemeClr val="tx1"/>
                </a:solidFill>
              </a:rPr>
              <a:t>Extended Specialist Assemblies </a:t>
            </a:r>
            <a:endParaRPr lang="en-GB" dirty="0">
              <a:solidFill>
                <a:schemeClr val="tx1"/>
              </a:solidFill>
              <a:cs typeface="Calibri"/>
            </a:endParaRPr>
          </a:p>
        </p:txBody>
      </p:sp>
      <p:sp>
        <p:nvSpPr>
          <p:cNvPr id="11" name="TextBox 10">
            <a:extLst>
              <a:ext uri="{FF2B5EF4-FFF2-40B4-BE49-F238E27FC236}">
                <a16:creationId xmlns:a16="http://schemas.microsoft.com/office/drawing/2014/main" id="{5C674075-E96C-28A9-DCBC-CD06D422A926}"/>
              </a:ext>
            </a:extLst>
          </p:cNvPr>
          <p:cNvSpPr txBox="1"/>
          <p:nvPr/>
        </p:nvSpPr>
        <p:spPr>
          <a:xfrm>
            <a:off x="578783" y="3082471"/>
            <a:ext cx="8443303" cy="278537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dirty="0">
                <a:ea typeface="Calibri"/>
                <a:cs typeface="Calibri"/>
              </a:rPr>
              <a:t>Extended assemblies take place for specialist topics that require trained and experienced staff for delivery</a:t>
            </a:r>
            <a:endParaRPr lang="en-US" dirty="0"/>
          </a:p>
          <a:p>
            <a:pPr marL="342900" indent="-342900" algn="just">
              <a:buFont typeface="Arial"/>
              <a:buChar char="•"/>
            </a:pPr>
            <a:r>
              <a:rPr lang="en-US" dirty="0">
                <a:ea typeface="Calibri"/>
                <a:cs typeface="Calibri"/>
              </a:rPr>
              <a:t>Specific year groups will have extended assemblies relating to Careers, SRE, health and other important topics</a:t>
            </a:r>
          </a:p>
          <a:p>
            <a:pPr marL="342900" indent="-342900" algn="just">
              <a:buFont typeface="Arial"/>
              <a:buChar char="•"/>
            </a:pPr>
            <a:r>
              <a:rPr lang="en-US" dirty="0">
                <a:ea typeface="Calibri"/>
                <a:cs typeface="Calibri"/>
              </a:rPr>
              <a:t>All students learn FIRST AID in additional extended workshops throughout the year</a:t>
            </a:r>
          </a:p>
          <a:p>
            <a:pPr marL="342900" indent="-342900" algn="just">
              <a:buFont typeface="Arial"/>
              <a:buChar char="•"/>
            </a:pPr>
            <a:endParaRPr lang="en-US" dirty="0">
              <a:ea typeface="Calibri"/>
              <a:cs typeface="Calibri"/>
            </a:endParaRPr>
          </a:p>
        </p:txBody>
      </p:sp>
      <p:sp>
        <p:nvSpPr>
          <p:cNvPr id="6" name="Title 1">
            <a:extLst>
              <a:ext uri="{FF2B5EF4-FFF2-40B4-BE49-F238E27FC236}">
                <a16:creationId xmlns:a16="http://schemas.microsoft.com/office/drawing/2014/main" id="{24554A41-ABF9-D26E-EC7C-5048DC46456D}"/>
              </a:ext>
            </a:extLst>
          </p:cNvPr>
          <p:cNvSpPr txBox="1">
            <a:spLocks/>
          </p:cNvSpPr>
          <p:nvPr/>
        </p:nvSpPr>
        <p:spPr>
          <a:xfrm>
            <a:off x="646306" y="5680287"/>
            <a:ext cx="8446894" cy="2548909"/>
          </a:xfrm>
          <a:prstGeom prst="rect">
            <a:avLst/>
          </a:prstGeom>
          <a:solidFill>
            <a:schemeClr val="accent3">
              <a:lumMod val="60000"/>
              <a:lumOff val="40000"/>
            </a:schemeClr>
          </a:solidFill>
          <a:ln>
            <a:solidFill>
              <a:schemeClr val="bg1"/>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defPPr>
              <a:defRPr lang="en-US"/>
            </a:defPPr>
            <a:lvl1pPr marL="0" algn="l" defTabSz="639965" rtl="0" eaLnBrk="1" latinLnBrk="0" hangingPunct="1">
              <a:defRPr sz="2500" kern="1200">
                <a:solidFill>
                  <a:schemeClr val="dk1"/>
                </a:solidFill>
                <a:latin typeface="+mn-lt"/>
                <a:ea typeface="+mn-ea"/>
                <a:cs typeface="+mn-cs"/>
              </a:defRPr>
            </a:lvl1pPr>
            <a:lvl2pPr marL="639965" algn="l" defTabSz="639965" rtl="0" eaLnBrk="1" latinLnBrk="0" hangingPunct="1">
              <a:defRPr sz="2500" kern="1200">
                <a:solidFill>
                  <a:schemeClr val="dk1"/>
                </a:solidFill>
                <a:latin typeface="+mn-lt"/>
                <a:ea typeface="+mn-ea"/>
                <a:cs typeface="+mn-cs"/>
              </a:defRPr>
            </a:lvl2pPr>
            <a:lvl3pPr marL="1279930" algn="l" defTabSz="639965" rtl="0" eaLnBrk="1" latinLnBrk="0" hangingPunct="1">
              <a:defRPr sz="2500" kern="1200">
                <a:solidFill>
                  <a:schemeClr val="dk1"/>
                </a:solidFill>
                <a:latin typeface="+mn-lt"/>
                <a:ea typeface="+mn-ea"/>
                <a:cs typeface="+mn-cs"/>
              </a:defRPr>
            </a:lvl3pPr>
            <a:lvl4pPr marL="1919894" algn="l" defTabSz="639965" rtl="0" eaLnBrk="1" latinLnBrk="0" hangingPunct="1">
              <a:defRPr sz="2500" kern="1200">
                <a:solidFill>
                  <a:schemeClr val="dk1"/>
                </a:solidFill>
                <a:latin typeface="+mn-lt"/>
                <a:ea typeface="+mn-ea"/>
                <a:cs typeface="+mn-cs"/>
              </a:defRPr>
            </a:lvl4pPr>
            <a:lvl5pPr marL="2559858" algn="l" defTabSz="639965" rtl="0" eaLnBrk="1" latinLnBrk="0" hangingPunct="1">
              <a:defRPr sz="2500" kern="1200">
                <a:solidFill>
                  <a:schemeClr val="dk1"/>
                </a:solidFill>
                <a:latin typeface="+mn-lt"/>
                <a:ea typeface="+mn-ea"/>
                <a:cs typeface="+mn-cs"/>
              </a:defRPr>
            </a:lvl5pPr>
            <a:lvl6pPr marL="3199822" algn="l" defTabSz="639965" rtl="0" eaLnBrk="1" latinLnBrk="0" hangingPunct="1">
              <a:defRPr sz="2500" kern="1200">
                <a:solidFill>
                  <a:schemeClr val="dk1"/>
                </a:solidFill>
                <a:latin typeface="+mn-lt"/>
                <a:ea typeface="+mn-ea"/>
                <a:cs typeface="+mn-cs"/>
              </a:defRPr>
            </a:lvl6pPr>
            <a:lvl7pPr marL="3839787" algn="l" defTabSz="639965" rtl="0" eaLnBrk="1" latinLnBrk="0" hangingPunct="1">
              <a:defRPr sz="2500" kern="1200">
                <a:solidFill>
                  <a:schemeClr val="dk1"/>
                </a:solidFill>
                <a:latin typeface="+mn-lt"/>
                <a:ea typeface="+mn-ea"/>
                <a:cs typeface="+mn-cs"/>
              </a:defRPr>
            </a:lvl7pPr>
            <a:lvl8pPr marL="4479752" algn="l" defTabSz="639965" rtl="0" eaLnBrk="1" latinLnBrk="0" hangingPunct="1">
              <a:defRPr sz="2500" kern="1200">
                <a:solidFill>
                  <a:schemeClr val="dk1"/>
                </a:solidFill>
                <a:latin typeface="+mn-lt"/>
                <a:ea typeface="+mn-ea"/>
                <a:cs typeface="+mn-cs"/>
              </a:defRPr>
            </a:lvl8pPr>
            <a:lvl9pPr marL="5119717" algn="l" defTabSz="639965" rtl="0" eaLnBrk="1" latinLnBrk="0" hangingPunct="1">
              <a:defRPr sz="2500" kern="1200">
                <a:solidFill>
                  <a:schemeClr val="dk1"/>
                </a:solidFill>
                <a:latin typeface="+mn-lt"/>
                <a:ea typeface="+mn-ea"/>
                <a:cs typeface="+mn-cs"/>
              </a:defRPr>
            </a:lvl9pPr>
          </a:lstStyle>
          <a:p>
            <a:pPr algn="ctr"/>
            <a:r>
              <a:rPr lang="en-GB" sz="5400" dirty="0">
                <a:solidFill>
                  <a:schemeClr val="tx1"/>
                </a:solidFill>
              </a:rPr>
              <a:t>Tier 5</a:t>
            </a:r>
            <a:endParaRPr lang="en-US" sz="5400">
              <a:solidFill>
                <a:schemeClr val="tx1"/>
              </a:solidFill>
              <a:cs typeface="Calibri"/>
            </a:endParaRPr>
          </a:p>
          <a:p>
            <a:pPr algn="ctr"/>
            <a:r>
              <a:rPr lang="en-GB" sz="5400" dirty="0">
                <a:solidFill>
                  <a:schemeClr val="tx1"/>
                </a:solidFill>
                <a:cs typeface="Calibri"/>
              </a:rPr>
              <a:t>External Speakers</a:t>
            </a:r>
          </a:p>
        </p:txBody>
      </p:sp>
      <p:sp>
        <p:nvSpPr>
          <p:cNvPr id="8" name="TextBox 7">
            <a:extLst>
              <a:ext uri="{FF2B5EF4-FFF2-40B4-BE49-F238E27FC236}">
                <a16:creationId xmlns:a16="http://schemas.microsoft.com/office/drawing/2014/main" id="{33C72EA5-15F8-103F-F732-ACC06DEA03B8}"/>
              </a:ext>
            </a:extLst>
          </p:cNvPr>
          <p:cNvSpPr txBox="1"/>
          <p:nvPr/>
        </p:nvSpPr>
        <p:spPr>
          <a:xfrm>
            <a:off x="652780" y="8502802"/>
            <a:ext cx="8443303" cy="278537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dirty="0">
                <a:ea typeface="Calibri"/>
                <a:cs typeface="Calibri"/>
              </a:rPr>
              <a:t>External speakers and groups are welcomed into the schools to present a unique perspective and additional depth to key PSHE Topics:</a:t>
            </a:r>
            <a:endParaRPr lang="en-US" dirty="0"/>
          </a:p>
          <a:p>
            <a:pPr marL="982345" lvl="1" indent="-342900" algn="just">
              <a:buFont typeface="Arial"/>
              <a:buChar char="•"/>
            </a:pPr>
            <a:r>
              <a:rPr lang="en-US" dirty="0">
                <a:ea typeface="Calibri"/>
                <a:cs typeface="Calibri"/>
              </a:rPr>
              <a:t>Terrance Higgins Trust – Sex and Relationship Education</a:t>
            </a:r>
          </a:p>
          <a:p>
            <a:pPr marL="982345" lvl="1" indent="-342900" algn="just">
              <a:buFont typeface="Arial"/>
              <a:buChar char="•"/>
            </a:pPr>
            <a:r>
              <a:rPr lang="en-US" dirty="0">
                <a:ea typeface="Calibri"/>
                <a:cs typeface="Calibri"/>
              </a:rPr>
              <a:t>AlterEgo – drama on Sexism and Sexist </a:t>
            </a:r>
            <a:r>
              <a:rPr lang="en-US" dirty="0" err="1">
                <a:ea typeface="Calibri"/>
                <a:cs typeface="Calibri"/>
              </a:rPr>
              <a:t>Behaviours</a:t>
            </a:r>
            <a:endParaRPr lang="en-US" dirty="0">
              <a:ea typeface="Calibri"/>
              <a:cs typeface="Calibri"/>
            </a:endParaRPr>
          </a:p>
          <a:p>
            <a:pPr marL="982345" lvl="1" indent="-342900" algn="just">
              <a:buFont typeface="Arial"/>
              <a:buChar char="•"/>
            </a:pPr>
            <a:r>
              <a:rPr lang="en-US" dirty="0">
                <a:ea typeface="Calibri"/>
                <a:cs typeface="Calibri"/>
              </a:rPr>
              <a:t>Local Police, Ambulance and Fire Services</a:t>
            </a:r>
          </a:p>
          <a:p>
            <a:pPr marL="342900" indent="-342900" algn="just">
              <a:buFont typeface="Arial"/>
              <a:buChar char="•"/>
            </a:pPr>
            <a:endParaRPr lang="en-US" dirty="0">
              <a:ea typeface="Calibri"/>
              <a:cs typeface="Calibri"/>
            </a:endParaRPr>
          </a:p>
        </p:txBody>
      </p:sp>
      <p:sp>
        <p:nvSpPr>
          <p:cNvPr id="9" name="TextBox 1">
            <a:extLst>
              <a:ext uri="{FF2B5EF4-FFF2-40B4-BE49-F238E27FC236}">
                <a16:creationId xmlns:a16="http://schemas.microsoft.com/office/drawing/2014/main" id="{BF9EF337-6505-FF9F-A840-031A25F80BE6}"/>
              </a:ext>
            </a:extLst>
          </p:cNvPr>
          <p:cNvSpPr txBox="1"/>
          <p:nvPr/>
        </p:nvSpPr>
        <p:spPr>
          <a:xfrm>
            <a:off x="554982" y="11284647"/>
            <a:ext cx="8916721" cy="1246495"/>
          </a:xfrm>
          <a:prstGeom prst="rect">
            <a:avLst/>
          </a:prstGeom>
          <a:solidFill>
            <a:schemeClr val="accent4">
              <a:lumMod val="20000"/>
              <a:lumOff val="8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a:lstStyle>
          <a:p>
            <a:pPr algn="ctr"/>
            <a:r>
              <a:rPr lang="en-GB" dirty="0">
                <a:cs typeface="Calibri"/>
              </a:rPr>
              <a:t>The upcoming slides outline the content of Tiers 3-4 in more detail and cover all Statutory PSHE content as outlined by the DfE and in consultation with the school community, parents and carers.</a:t>
            </a:r>
          </a:p>
        </p:txBody>
      </p:sp>
    </p:spTree>
    <p:extLst>
      <p:ext uri="{BB962C8B-B14F-4D97-AF65-F5344CB8AC3E}">
        <p14:creationId xmlns:p14="http://schemas.microsoft.com/office/powerpoint/2010/main" val="2743478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660400" y="681038"/>
            <a:ext cx="8280400" cy="2474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r>
              <a:rPr lang="en-US" sz="6100" b="1" kern="1200" dirty="0">
                <a:solidFill>
                  <a:schemeClr val="tx1"/>
                </a:solidFill>
                <a:latin typeface="+mj-lt"/>
                <a:ea typeface="+mj-ea"/>
                <a:cs typeface="+mj-cs"/>
              </a:rPr>
              <a:t>Year 7 Topics Tier 3</a:t>
            </a:r>
          </a:p>
          <a:p>
            <a:pPr defTabSz="639965">
              <a:spcAft>
                <a:spcPts val="600"/>
              </a:spcAft>
            </a:pPr>
            <a:r>
              <a:rPr lang="en-US" sz="6100" b="1" kern="1200">
                <a:solidFill>
                  <a:schemeClr val="tx1"/>
                </a:solidFill>
                <a:latin typeface="+mj-lt"/>
                <a:ea typeface="+mj-ea"/>
                <a:cs typeface="+mj-cs"/>
              </a:rPr>
              <a:t>Drop Down Mornings</a:t>
            </a:r>
          </a:p>
        </p:txBody>
      </p:sp>
      <p:graphicFrame>
        <p:nvGraphicFramePr>
          <p:cNvPr id="13" name="Table 12">
            <a:extLst>
              <a:ext uri="{FF2B5EF4-FFF2-40B4-BE49-F238E27FC236}">
                <a16:creationId xmlns:a16="http://schemas.microsoft.com/office/drawing/2014/main" id="{9DE37EE1-FB5F-1144-604C-A9A0C315AB5E}"/>
              </a:ext>
            </a:extLst>
          </p:cNvPr>
          <p:cNvGraphicFramePr>
            <a:graphicFrameLocks noGrp="1"/>
          </p:cNvGraphicFramePr>
          <p:nvPr>
            <p:extLst>
              <p:ext uri="{D42A27DB-BD31-4B8C-83A1-F6EECF244321}">
                <p14:modId xmlns:p14="http://schemas.microsoft.com/office/powerpoint/2010/main" val="3351750979"/>
              </p:ext>
            </p:extLst>
          </p:nvPr>
        </p:nvGraphicFramePr>
        <p:xfrm>
          <a:off x="699300" y="3408363"/>
          <a:ext cx="8202602" cy="8121656"/>
        </p:xfrm>
        <a:graphic>
          <a:graphicData uri="http://schemas.openxmlformats.org/drawingml/2006/table">
            <a:tbl>
              <a:tblPr firstRow="1" bandRow="1"/>
              <a:tblGrid>
                <a:gridCol w="1786104">
                  <a:extLst>
                    <a:ext uri="{9D8B030D-6E8A-4147-A177-3AD203B41FA5}">
                      <a16:colId xmlns:a16="http://schemas.microsoft.com/office/drawing/2014/main" val="1974536517"/>
                    </a:ext>
                  </a:extLst>
                </a:gridCol>
                <a:gridCol w="1220795">
                  <a:extLst>
                    <a:ext uri="{9D8B030D-6E8A-4147-A177-3AD203B41FA5}">
                      <a16:colId xmlns:a16="http://schemas.microsoft.com/office/drawing/2014/main" val="2997203945"/>
                    </a:ext>
                  </a:extLst>
                </a:gridCol>
                <a:gridCol w="5195703">
                  <a:extLst>
                    <a:ext uri="{9D8B030D-6E8A-4147-A177-3AD203B41FA5}">
                      <a16:colId xmlns:a16="http://schemas.microsoft.com/office/drawing/2014/main" val="1155565176"/>
                    </a:ext>
                  </a:extLst>
                </a:gridCol>
              </a:tblGrid>
              <a:tr h="770762">
                <a:tc>
                  <a:txBody>
                    <a:bodyPr/>
                    <a:lstStyle/>
                    <a:p>
                      <a:pPr lvl="0" algn="l">
                        <a:buNone/>
                      </a:pPr>
                      <a:r>
                        <a:rPr lang="en-US" sz="2100" b="1">
                          <a:effectLst/>
                        </a:rPr>
                        <a:t>Term</a:t>
                      </a:r>
                    </a:p>
                  </a:txBody>
                  <a:tcPr marL="18103" marR="18103" marT="18103" marB="86895">
                    <a:solidFill>
                      <a:schemeClr val="accent3">
                        <a:lumMod val="20000"/>
                        <a:lumOff val="80000"/>
                      </a:schemeClr>
                    </a:solidFill>
                  </a:tcPr>
                </a:tc>
                <a:tc>
                  <a:txBody>
                    <a:bodyPr/>
                    <a:lstStyle/>
                    <a:p>
                      <a:pPr lvl="0" algn="l">
                        <a:buNone/>
                      </a:pPr>
                      <a:r>
                        <a:rPr lang="en-US" sz="2100" b="1">
                          <a:effectLst/>
                        </a:rPr>
                        <a:t>Theme</a:t>
                      </a:r>
                    </a:p>
                  </a:txBody>
                  <a:tcPr marL="18103" marR="18103" marT="18103" marB="86895"/>
                </a:tc>
                <a:tc>
                  <a:txBody>
                    <a:bodyPr/>
                    <a:lstStyle/>
                    <a:p>
                      <a:pPr lvl="0" algn="l">
                        <a:lnSpc>
                          <a:spcPct val="100000"/>
                        </a:lnSpc>
                        <a:spcBef>
                          <a:spcPts val="0"/>
                        </a:spcBef>
                        <a:spcAft>
                          <a:spcPts val="0"/>
                        </a:spcAft>
                        <a:buNone/>
                      </a:pPr>
                      <a:r>
                        <a:rPr lang="en-US" sz="2100" b="1" i="0" u="none" strike="noStrike" noProof="0">
                          <a:effectLst/>
                          <a:latin typeface="Calibri"/>
                        </a:rPr>
                        <a:t>PSHE Topic Foci Question</a:t>
                      </a:r>
                    </a:p>
                    <a:p>
                      <a:pPr lvl="0" algn="l">
                        <a:buNone/>
                      </a:pPr>
                      <a:endParaRPr lang="en-US" sz="2100" b="1">
                        <a:effectLst/>
                      </a:endParaRPr>
                    </a:p>
                  </a:txBody>
                  <a:tcPr marL="18103" marR="18103" marT="18103" marB="86895"/>
                </a:tc>
                <a:extLst>
                  <a:ext uri="{0D108BD9-81ED-4DB2-BD59-A6C34878D82A}">
                    <a16:rowId xmlns:a16="http://schemas.microsoft.com/office/drawing/2014/main" val="3271657837"/>
                  </a:ext>
                </a:extLst>
              </a:tr>
              <a:tr h="770762">
                <a:tc rowSpan="4">
                  <a:txBody>
                    <a:bodyPr/>
                    <a:lstStyle/>
                    <a:p>
                      <a:pPr algn="ctr" fontAlgn="ctr"/>
                      <a:r>
                        <a:rPr lang="en-US" sz="2500">
                          <a:effectLst/>
                        </a:rPr>
                        <a:t>Autumn</a:t>
                      </a:r>
                    </a:p>
                  </a:txBody>
                  <a:tcPr marL="18103" marR="18103" marT="18103" marB="86895" anchor="ctr">
                    <a:solidFill>
                      <a:schemeClr val="accent6">
                        <a:lumMod val="20000"/>
                        <a:lumOff val="80000"/>
                      </a:schemeClr>
                    </a:solidFill>
                  </a:tcPr>
                </a:tc>
                <a:tc>
                  <a:txBody>
                    <a:bodyPr/>
                    <a:lstStyle/>
                    <a:p>
                      <a:pPr fontAlgn="t"/>
                      <a:r>
                        <a:rPr lang="en-US" sz="2100">
                          <a:effectLst/>
                        </a:rPr>
                        <a:t>SRE</a:t>
                      </a:r>
                    </a:p>
                  </a:txBody>
                  <a:tcPr marL="18103" marR="18103" marT="18103" marB="86895"/>
                </a:tc>
                <a:tc>
                  <a:txBody>
                    <a:bodyPr/>
                    <a:lstStyle/>
                    <a:p>
                      <a:pPr lvl="0">
                        <a:buNone/>
                      </a:pPr>
                      <a:r>
                        <a:rPr lang="en-US" sz="2100">
                          <a:effectLst/>
                        </a:rPr>
                        <a:t>What is consent and the 5Rs?</a:t>
                      </a:r>
                      <a:endParaRPr lang="en-US" sz="2300"/>
                    </a:p>
                    <a:p>
                      <a:pPr lvl="0">
                        <a:buNone/>
                      </a:pPr>
                      <a:r>
                        <a:rPr lang="en-US" sz="2100">
                          <a:effectLst/>
                        </a:rPr>
                        <a:t>What is self-confidence?</a:t>
                      </a:r>
                    </a:p>
                  </a:txBody>
                  <a:tcPr marL="18103" marR="18103" marT="18103" marB="86895"/>
                </a:tc>
                <a:extLst>
                  <a:ext uri="{0D108BD9-81ED-4DB2-BD59-A6C34878D82A}">
                    <a16:rowId xmlns:a16="http://schemas.microsoft.com/office/drawing/2014/main" val="3715039474"/>
                  </a:ext>
                </a:extLst>
              </a:tr>
              <a:tr h="454387">
                <a:tc vMerge="1">
                  <a:txBody>
                    <a:bodyPr/>
                    <a:lstStyle/>
                    <a:p>
                      <a:endParaRPr lang="en-US"/>
                    </a:p>
                  </a:txBody>
                  <a:tcPr marL="0" marR="0" marT="0" marB="0" horzOverflow="overflow"/>
                </a:tc>
                <a:tc>
                  <a:txBody>
                    <a:bodyPr/>
                    <a:lstStyle/>
                    <a:p>
                      <a:pPr fontAlgn="t"/>
                      <a:r>
                        <a:rPr lang="en-US" sz="2100">
                          <a:effectLst/>
                        </a:rPr>
                        <a:t>ESafety</a:t>
                      </a:r>
                    </a:p>
                  </a:txBody>
                  <a:tcPr marL="18103" marR="18103" marT="18103" marB="86895"/>
                </a:tc>
                <a:tc>
                  <a:txBody>
                    <a:bodyPr/>
                    <a:lstStyle/>
                    <a:p>
                      <a:pPr fontAlgn="t"/>
                      <a:r>
                        <a:rPr lang="en-US" sz="2100">
                          <a:effectLst/>
                        </a:rPr>
                        <a:t>What is ESafety and Online Respect?</a:t>
                      </a:r>
                    </a:p>
                  </a:txBody>
                  <a:tcPr marL="18103" marR="18103" marT="18103" marB="86895"/>
                </a:tc>
                <a:extLst>
                  <a:ext uri="{0D108BD9-81ED-4DB2-BD59-A6C34878D82A}">
                    <a16:rowId xmlns:a16="http://schemas.microsoft.com/office/drawing/2014/main" val="4236890299"/>
                  </a:ext>
                </a:extLst>
              </a:tr>
              <a:tr h="454387">
                <a:tc vMerge="1">
                  <a:txBody>
                    <a:bodyPr/>
                    <a:lstStyle/>
                    <a:p>
                      <a:endParaRPr lang="en-US"/>
                    </a:p>
                  </a:txBody>
                  <a:tcPr marL="0" marR="0" marT="0" marB="0" horzOverflow="overflow"/>
                </a:tc>
                <a:tc>
                  <a:txBody>
                    <a:bodyPr/>
                    <a:lstStyle/>
                    <a:p>
                      <a:pPr fontAlgn="t"/>
                      <a:r>
                        <a:rPr lang="en-US" sz="2100">
                          <a:effectLst/>
                        </a:rPr>
                        <a:t>Health</a:t>
                      </a:r>
                    </a:p>
                  </a:txBody>
                  <a:tcPr marL="18103" marR="18103" marT="18103" marB="86895"/>
                </a:tc>
                <a:tc>
                  <a:txBody>
                    <a:bodyPr/>
                    <a:lstStyle/>
                    <a:p>
                      <a:pPr lvl="0">
                        <a:buNone/>
                      </a:pPr>
                      <a:r>
                        <a:rPr lang="en-US" sz="2100" b="0" i="0" u="none" strike="noStrike" noProof="0">
                          <a:effectLst/>
                          <a:latin typeface="Calibri"/>
                        </a:rPr>
                        <a:t>What are the dangers of alcohol and smoking? </a:t>
                      </a:r>
                      <a:endParaRPr lang="en-US" sz="2300"/>
                    </a:p>
                  </a:txBody>
                  <a:tcPr marL="18103" marR="18103" marT="18103" marB="86895"/>
                </a:tc>
                <a:extLst>
                  <a:ext uri="{0D108BD9-81ED-4DB2-BD59-A6C34878D82A}">
                    <a16:rowId xmlns:a16="http://schemas.microsoft.com/office/drawing/2014/main" val="44278051"/>
                  </a:ext>
                </a:extLst>
              </a:tr>
              <a:tr h="454387">
                <a:tc vMerge="1">
                  <a:txBody>
                    <a:bodyPr/>
                    <a:lstStyle/>
                    <a:p>
                      <a:endParaRPr lang="en-US"/>
                    </a:p>
                  </a:txBody>
                  <a:tcPr marL="17500" marR="17500" marT="17500" marB="84000" anchor="ctr">
                    <a:solidFill>
                      <a:schemeClr val="accent3">
                        <a:lumMod val="20000"/>
                        <a:lumOff val="80000"/>
                      </a:schemeClr>
                    </a:solidFill>
                  </a:tcPr>
                </a:tc>
                <a:tc>
                  <a:txBody>
                    <a:bodyPr/>
                    <a:lstStyle/>
                    <a:p>
                      <a:pPr lvl="0">
                        <a:buNone/>
                      </a:pPr>
                      <a:r>
                        <a:rPr lang="en-US" sz="2100">
                          <a:effectLst/>
                        </a:rPr>
                        <a:t>Life Skills</a:t>
                      </a:r>
                    </a:p>
                  </a:txBody>
                  <a:tcPr marL="18103" marR="18103" marT="18103" marB="86895"/>
                </a:tc>
                <a:tc>
                  <a:txBody>
                    <a:bodyPr/>
                    <a:lstStyle/>
                    <a:p>
                      <a:pPr lvl="0">
                        <a:buNone/>
                      </a:pPr>
                      <a:r>
                        <a:rPr lang="en-US" sz="2100" b="0" i="0" u="none" strike="noStrike" noProof="0">
                          <a:effectLst/>
                          <a:latin typeface="Calibri"/>
                        </a:rPr>
                        <a:t>What is banking and personal finance?</a:t>
                      </a:r>
                      <a:endParaRPr lang="en-US" sz="2300"/>
                    </a:p>
                  </a:txBody>
                  <a:tcPr marL="18103" marR="18103" marT="18103" marB="86895"/>
                </a:tc>
                <a:extLst>
                  <a:ext uri="{0D108BD9-81ED-4DB2-BD59-A6C34878D82A}">
                    <a16:rowId xmlns:a16="http://schemas.microsoft.com/office/drawing/2014/main" val="907593418"/>
                  </a:ext>
                </a:extLst>
              </a:tr>
              <a:tr h="1087137">
                <a:tc rowSpan="4">
                  <a:txBody>
                    <a:bodyPr/>
                    <a:lstStyle/>
                    <a:p>
                      <a:pPr lvl="0" algn="ctr">
                        <a:buNone/>
                      </a:pPr>
                      <a:r>
                        <a:rPr lang="en-US" sz="2500"/>
                        <a:t>Spring</a:t>
                      </a:r>
                    </a:p>
                  </a:txBody>
                  <a:tcPr marL="0" marR="0" marT="0" marB="0" anchor="ctr" horzOverflow="overflow">
                    <a:solidFill>
                      <a:schemeClr val="accent5">
                        <a:lumMod val="20000"/>
                        <a:lumOff val="80000"/>
                      </a:schemeClr>
                    </a:solidFill>
                  </a:tcPr>
                </a:tc>
                <a:tc>
                  <a:txBody>
                    <a:bodyPr/>
                    <a:lstStyle/>
                    <a:p>
                      <a:pPr lvl="0">
                        <a:buNone/>
                      </a:pPr>
                      <a:r>
                        <a:rPr lang="en-US" sz="2100">
                          <a:effectLst/>
                        </a:rPr>
                        <a:t>SRE</a:t>
                      </a:r>
                      <a:endParaRPr lang="en-US" sz="2300"/>
                    </a:p>
                  </a:txBody>
                  <a:tcPr marL="18103" marR="18103" marT="18103" marB="86895"/>
                </a:tc>
                <a:tc>
                  <a:txBody>
                    <a:bodyPr/>
                    <a:lstStyle/>
                    <a:p>
                      <a:pPr fontAlgn="t"/>
                      <a:r>
                        <a:rPr lang="en-US" sz="2100">
                          <a:effectLst/>
                        </a:rPr>
                        <a:t>What are healthy relationships?</a:t>
                      </a:r>
                    </a:p>
                    <a:p>
                      <a:pPr lvl="0">
                        <a:buNone/>
                      </a:pPr>
                      <a:r>
                        <a:rPr lang="en-US" sz="2100">
                          <a:effectLst/>
                        </a:rPr>
                        <a:t>What are different kinds of relationships in families and life?</a:t>
                      </a:r>
                    </a:p>
                  </a:txBody>
                  <a:tcPr marL="18103" marR="18103" marT="18103" marB="86895"/>
                </a:tc>
                <a:extLst>
                  <a:ext uri="{0D108BD9-81ED-4DB2-BD59-A6C34878D82A}">
                    <a16:rowId xmlns:a16="http://schemas.microsoft.com/office/drawing/2014/main" val="86380409"/>
                  </a:ext>
                </a:extLst>
              </a:tr>
              <a:tr h="454387">
                <a:tc vMerge="1">
                  <a:txBody>
                    <a:bodyPr/>
                    <a:lstStyle/>
                    <a:p>
                      <a:endParaRPr lang="en-US"/>
                    </a:p>
                  </a:txBody>
                  <a:tcPr marL="0" marR="0" marT="0" marB="0" horzOverflow="overflow"/>
                </a:tc>
                <a:tc>
                  <a:txBody>
                    <a:bodyPr/>
                    <a:lstStyle/>
                    <a:p>
                      <a:pPr lvl="0">
                        <a:buNone/>
                      </a:pPr>
                      <a:r>
                        <a:rPr lang="en-US" sz="2100">
                          <a:effectLst/>
                        </a:rPr>
                        <a:t>ESafety</a:t>
                      </a:r>
                    </a:p>
                  </a:txBody>
                  <a:tcPr marL="18103" marR="18103" marT="18103" marB="86895"/>
                </a:tc>
                <a:tc>
                  <a:txBody>
                    <a:bodyPr/>
                    <a:lstStyle/>
                    <a:p>
                      <a:pPr lvl="0">
                        <a:buNone/>
                      </a:pPr>
                      <a:r>
                        <a:rPr lang="en-US" sz="2100" b="0" i="0" u="none" strike="noStrike" noProof="0">
                          <a:effectLst/>
                          <a:latin typeface="Calibri"/>
                        </a:rPr>
                        <a:t>What dangers are there with online gaming?</a:t>
                      </a:r>
                      <a:endParaRPr lang="en-US" sz="2300"/>
                    </a:p>
                  </a:txBody>
                  <a:tcPr marL="18103" marR="18103" marT="18103" marB="86895"/>
                </a:tc>
                <a:extLst>
                  <a:ext uri="{0D108BD9-81ED-4DB2-BD59-A6C34878D82A}">
                    <a16:rowId xmlns:a16="http://schemas.microsoft.com/office/drawing/2014/main" val="2388177941"/>
                  </a:ext>
                </a:extLst>
              </a:tr>
              <a:tr h="770762">
                <a:tc vMerge="1">
                  <a:txBody>
                    <a:bodyPr/>
                    <a:lstStyle/>
                    <a:p>
                      <a:endParaRPr lang="en-US"/>
                    </a:p>
                  </a:txBody>
                  <a:tcPr marL="0" marR="0" marT="0" marB="0" horzOverflow="overflow"/>
                </a:tc>
                <a:tc>
                  <a:txBody>
                    <a:bodyPr/>
                    <a:lstStyle/>
                    <a:p>
                      <a:pPr lvl="0">
                        <a:buNone/>
                      </a:pPr>
                      <a:r>
                        <a:rPr lang="en-US" sz="2100">
                          <a:effectLst/>
                        </a:rPr>
                        <a:t>Health</a:t>
                      </a:r>
                      <a:endParaRPr lang="en-US" sz="2300"/>
                    </a:p>
                  </a:txBody>
                  <a:tcPr marL="18103" marR="18103" marT="18103" marB="86895"/>
                </a:tc>
                <a:tc>
                  <a:txBody>
                    <a:bodyPr/>
                    <a:lstStyle/>
                    <a:p>
                      <a:pPr lvl="0">
                        <a:buNone/>
                      </a:pPr>
                      <a:r>
                        <a:rPr lang="en-US" sz="2100" b="0" i="0" u="none" strike="noStrike" noProof="0">
                          <a:effectLst/>
                          <a:latin typeface="Calibri"/>
                        </a:rPr>
                        <a:t>What are the essentials of healthy eating and healthy bodies?</a:t>
                      </a:r>
                      <a:endParaRPr lang="en-US" sz="2300"/>
                    </a:p>
                  </a:txBody>
                  <a:tcPr marL="18103" marR="18103" marT="18103" marB="86895"/>
                </a:tc>
                <a:extLst>
                  <a:ext uri="{0D108BD9-81ED-4DB2-BD59-A6C34878D82A}">
                    <a16:rowId xmlns:a16="http://schemas.microsoft.com/office/drawing/2014/main" val="1771856294"/>
                  </a:ext>
                </a:extLst>
              </a:tr>
              <a:tr h="454387">
                <a:tc vMerge="1">
                  <a:txBody>
                    <a:bodyPr/>
                    <a:lstStyle/>
                    <a:p>
                      <a:endParaRPr lang="en-US"/>
                    </a:p>
                  </a:txBody>
                  <a:tcPr marL="0" marR="0" marT="0" marB="0"/>
                </a:tc>
                <a:tc>
                  <a:txBody>
                    <a:bodyPr/>
                    <a:lstStyle/>
                    <a:p>
                      <a:pPr lvl="0">
                        <a:buNone/>
                      </a:pPr>
                      <a:r>
                        <a:rPr lang="en-US" sz="2100">
                          <a:effectLst/>
                        </a:rPr>
                        <a:t>Life Skills</a:t>
                      </a:r>
                      <a:endParaRPr lang="en-US" sz="2300"/>
                    </a:p>
                  </a:txBody>
                  <a:tcPr marL="18103" marR="18103" marT="18103" marB="86895"/>
                </a:tc>
                <a:tc>
                  <a:txBody>
                    <a:bodyPr/>
                    <a:lstStyle/>
                    <a:p>
                      <a:pPr lvl="0">
                        <a:buNone/>
                      </a:pPr>
                      <a:r>
                        <a:rPr lang="en-US" sz="2100" b="0" i="0" u="none" strike="noStrike" noProof="0">
                          <a:effectLst/>
                          <a:latin typeface="Calibri"/>
                        </a:rPr>
                        <a:t>What is saving, borrowing and budgeting?</a:t>
                      </a:r>
                      <a:endParaRPr lang="en-US" sz="2300"/>
                    </a:p>
                  </a:txBody>
                  <a:tcPr marL="18103" marR="18103" marT="18103" marB="86895"/>
                </a:tc>
                <a:extLst>
                  <a:ext uri="{0D108BD9-81ED-4DB2-BD59-A6C34878D82A}">
                    <a16:rowId xmlns:a16="http://schemas.microsoft.com/office/drawing/2014/main" val="2068202308"/>
                  </a:ext>
                </a:extLst>
              </a:tr>
              <a:tr h="770762">
                <a:tc rowSpan="4">
                  <a:txBody>
                    <a:bodyPr/>
                    <a:lstStyle/>
                    <a:p>
                      <a:pPr lvl="0" algn="ctr">
                        <a:buNone/>
                      </a:pPr>
                      <a:r>
                        <a:rPr lang="en-US" sz="2500">
                          <a:effectLst/>
                        </a:rPr>
                        <a:t>Summer</a:t>
                      </a:r>
                    </a:p>
                  </a:txBody>
                  <a:tcPr marL="18103" marR="18103" marT="18103" marB="86895" anchor="ctr">
                    <a:solidFill>
                      <a:schemeClr val="accent4">
                        <a:lumMod val="20000"/>
                        <a:lumOff val="80000"/>
                      </a:schemeClr>
                    </a:solidFill>
                  </a:tcPr>
                </a:tc>
                <a:tc>
                  <a:txBody>
                    <a:bodyPr/>
                    <a:lstStyle/>
                    <a:p>
                      <a:pPr lvl="0">
                        <a:buNone/>
                      </a:pPr>
                      <a:r>
                        <a:rPr lang="en-US" sz="2100">
                          <a:effectLst/>
                        </a:rPr>
                        <a:t>SRE</a:t>
                      </a:r>
                      <a:endParaRPr lang="en-US" sz="2300"/>
                    </a:p>
                  </a:txBody>
                  <a:tcPr marL="18103" marR="18103" marT="18103" marB="86895"/>
                </a:tc>
                <a:tc>
                  <a:txBody>
                    <a:bodyPr/>
                    <a:lstStyle/>
                    <a:p>
                      <a:pPr lvl="0">
                        <a:buNone/>
                      </a:pPr>
                      <a:r>
                        <a:rPr lang="en-US" sz="2100">
                          <a:effectLst/>
                        </a:rPr>
                        <a:t>What are different kinds of love and relationships?</a:t>
                      </a:r>
                    </a:p>
                  </a:txBody>
                  <a:tcPr marL="18103" marR="18103" marT="18103" marB="86895"/>
                </a:tc>
                <a:extLst>
                  <a:ext uri="{0D108BD9-81ED-4DB2-BD59-A6C34878D82A}">
                    <a16:rowId xmlns:a16="http://schemas.microsoft.com/office/drawing/2014/main" val="1306945571"/>
                  </a:ext>
                </a:extLst>
              </a:tr>
              <a:tr h="770762">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100">
                          <a:effectLst/>
                        </a:rPr>
                        <a:t>ESafety</a:t>
                      </a:r>
                    </a:p>
                  </a:txBody>
                  <a:tcPr marL="18103" marR="18103" marT="18103" marB="86895"/>
                </a:tc>
                <a:tc>
                  <a:txBody>
                    <a:bodyPr/>
                    <a:lstStyle/>
                    <a:p>
                      <a:pPr lvl="0">
                        <a:buNone/>
                      </a:pPr>
                      <a:r>
                        <a:rPr lang="en-US" sz="2100" b="0" i="0" u="none" strike="noStrike" noProof="0">
                          <a:effectLst/>
                          <a:latin typeface="Calibri"/>
                        </a:rPr>
                        <a:t>What is reliable information online and how does this link to learning?</a:t>
                      </a:r>
                      <a:endParaRPr lang="en-US" sz="2300"/>
                    </a:p>
                  </a:txBody>
                  <a:tcPr marL="18103" marR="18103" marT="18103" marB="86895"/>
                </a:tc>
                <a:extLst>
                  <a:ext uri="{0D108BD9-81ED-4DB2-BD59-A6C34878D82A}">
                    <a16:rowId xmlns:a16="http://schemas.microsoft.com/office/drawing/2014/main" val="828587536"/>
                  </a:ext>
                </a:extLst>
              </a:tr>
              <a:tr h="454387">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100">
                          <a:effectLst/>
                        </a:rPr>
                        <a:t>Health</a:t>
                      </a:r>
                      <a:endParaRPr lang="en-US" sz="2300"/>
                    </a:p>
                  </a:txBody>
                  <a:tcPr marL="18103" marR="18103" marT="18103" marB="86895"/>
                </a:tc>
                <a:tc>
                  <a:txBody>
                    <a:bodyPr/>
                    <a:lstStyle/>
                    <a:p>
                      <a:pPr lvl="0">
                        <a:buNone/>
                      </a:pPr>
                      <a:r>
                        <a:rPr lang="en-US" sz="2100" b="0" i="0" u="none" strike="noStrike" noProof="0">
                          <a:effectLst/>
                          <a:latin typeface="Calibri"/>
                        </a:rPr>
                        <a:t>What is good mental health? </a:t>
                      </a:r>
                      <a:endParaRPr lang="en-US" sz="2300"/>
                    </a:p>
                  </a:txBody>
                  <a:tcPr marL="18103" marR="18103" marT="18103" marB="86895"/>
                </a:tc>
                <a:extLst>
                  <a:ext uri="{0D108BD9-81ED-4DB2-BD59-A6C34878D82A}">
                    <a16:rowId xmlns:a16="http://schemas.microsoft.com/office/drawing/2014/main" val="3217539132"/>
                  </a:ext>
                </a:extLst>
              </a:tr>
              <a:tr h="454387">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100">
                          <a:effectLst/>
                        </a:rPr>
                        <a:t>Life Skills</a:t>
                      </a:r>
                      <a:endParaRPr lang="en-US" sz="2300"/>
                    </a:p>
                  </a:txBody>
                  <a:tcPr marL="18103" marR="18103" marT="18103" marB="86895"/>
                </a:tc>
                <a:tc>
                  <a:txBody>
                    <a:bodyPr/>
                    <a:lstStyle/>
                    <a:p>
                      <a:pPr lvl="0">
                        <a:buNone/>
                      </a:pPr>
                      <a:r>
                        <a:rPr lang="en-US" sz="2100" b="0" i="0" u="none" strike="noStrike" noProof="0">
                          <a:effectLst/>
                          <a:latin typeface="Calibri"/>
                        </a:rPr>
                        <a:t>What are healthy financial choices?</a:t>
                      </a:r>
                      <a:endParaRPr lang="en-US" sz="2300"/>
                    </a:p>
                  </a:txBody>
                  <a:tcPr marL="18103" marR="18103" marT="18103" marB="86895"/>
                </a:tc>
                <a:extLst>
                  <a:ext uri="{0D108BD9-81ED-4DB2-BD59-A6C34878D82A}">
                    <a16:rowId xmlns:a16="http://schemas.microsoft.com/office/drawing/2014/main" val="566883953"/>
                  </a:ext>
                </a:extLst>
              </a:tr>
            </a:tbl>
          </a:graphicData>
        </a:graphic>
      </p:graphicFrame>
    </p:spTree>
    <p:extLst>
      <p:ext uri="{BB962C8B-B14F-4D97-AF65-F5344CB8AC3E}">
        <p14:creationId xmlns:p14="http://schemas.microsoft.com/office/powerpoint/2010/main" val="2593843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479425" y="512763"/>
            <a:ext cx="8642350" cy="21336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r>
              <a:rPr lang="en-GB" sz="6100" b="1" kern="1200">
                <a:solidFill>
                  <a:schemeClr val="tx1"/>
                </a:solidFill>
                <a:latin typeface="+mj-lt"/>
                <a:ea typeface="+mj-ea"/>
                <a:cs typeface="+mj-cs"/>
              </a:rPr>
              <a:t>Year 7 Topics Tier 4</a:t>
            </a:r>
          </a:p>
          <a:p>
            <a:pPr defTabSz="639965">
              <a:spcAft>
                <a:spcPts val="600"/>
              </a:spcAft>
            </a:pPr>
            <a:r>
              <a:rPr lang="en-GB" sz="6100" b="1" kern="1200">
                <a:solidFill>
                  <a:schemeClr val="tx1"/>
                </a:solidFill>
                <a:latin typeface="+mj-lt"/>
                <a:ea typeface="+mj-ea"/>
                <a:cs typeface="+mj-cs"/>
              </a:rPr>
              <a:t>Extended Assemblies</a:t>
            </a:r>
          </a:p>
        </p:txBody>
      </p:sp>
      <p:graphicFrame>
        <p:nvGraphicFramePr>
          <p:cNvPr id="13" name="Table 12">
            <a:extLst>
              <a:ext uri="{FF2B5EF4-FFF2-40B4-BE49-F238E27FC236}">
                <a16:creationId xmlns:a16="http://schemas.microsoft.com/office/drawing/2014/main" id="{9DE37EE1-FB5F-1144-604C-A9A0C315AB5E}"/>
              </a:ext>
            </a:extLst>
          </p:cNvPr>
          <p:cNvGraphicFramePr>
            <a:graphicFrameLocks noGrp="1"/>
          </p:cNvGraphicFramePr>
          <p:nvPr>
            <p:extLst>
              <p:ext uri="{D42A27DB-BD31-4B8C-83A1-F6EECF244321}">
                <p14:modId xmlns:p14="http://schemas.microsoft.com/office/powerpoint/2010/main" val="897193503"/>
              </p:ext>
            </p:extLst>
          </p:nvPr>
        </p:nvGraphicFramePr>
        <p:xfrm>
          <a:off x="479425" y="3369298"/>
          <a:ext cx="8642351" cy="7683846"/>
        </p:xfrm>
        <a:graphic>
          <a:graphicData uri="http://schemas.openxmlformats.org/drawingml/2006/table">
            <a:tbl>
              <a:tblPr firstRow="1" bandRow="1"/>
              <a:tblGrid>
                <a:gridCol w="1900356">
                  <a:extLst>
                    <a:ext uri="{9D8B030D-6E8A-4147-A177-3AD203B41FA5}">
                      <a16:colId xmlns:a16="http://schemas.microsoft.com/office/drawing/2014/main" val="1974536517"/>
                    </a:ext>
                  </a:extLst>
                </a:gridCol>
                <a:gridCol w="1785284">
                  <a:extLst>
                    <a:ext uri="{9D8B030D-6E8A-4147-A177-3AD203B41FA5}">
                      <a16:colId xmlns:a16="http://schemas.microsoft.com/office/drawing/2014/main" val="2997203945"/>
                    </a:ext>
                  </a:extLst>
                </a:gridCol>
                <a:gridCol w="4956711">
                  <a:extLst>
                    <a:ext uri="{9D8B030D-6E8A-4147-A177-3AD203B41FA5}">
                      <a16:colId xmlns:a16="http://schemas.microsoft.com/office/drawing/2014/main" val="1155565176"/>
                    </a:ext>
                  </a:extLst>
                </a:gridCol>
              </a:tblGrid>
              <a:tr h="939454">
                <a:tc>
                  <a:txBody>
                    <a:bodyPr/>
                    <a:lstStyle/>
                    <a:p>
                      <a:pPr lvl="0" algn="l">
                        <a:buNone/>
                      </a:pPr>
                      <a:r>
                        <a:rPr lang="en-US" sz="2500" b="1">
                          <a:effectLst/>
                        </a:rPr>
                        <a:t>Term</a:t>
                      </a:r>
                    </a:p>
                  </a:txBody>
                  <a:tcPr marL="22065" marR="22065" marT="22065" marB="105913">
                    <a:solidFill>
                      <a:schemeClr val="accent3">
                        <a:lumMod val="20000"/>
                        <a:lumOff val="80000"/>
                      </a:schemeClr>
                    </a:solidFill>
                  </a:tcPr>
                </a:tc>
                <a:tc>
                  <a:txBody>
                    <a:bodyPr/>
                    <a:lstStyle/>
                    <a:p>
                      <a:pPr lvl="0" algn="l">
                        <a:buNone/>
                      </a:pPr>
                      <a:r>
                        <a:rPr lang="en-US" sz="2500" b="1">
                          <a:effectLst/>
                        </a:rPr>
                        <a:t>Theme</a:t>
                      </a:r>
                    </a:p>
                  </a:txBody>
                  <a:tcPr marL="22065" marR="22065" marT="22065" marB="105913"/>
                </a:tc>
                <a:tc>
                  <a:txBody>
                    <a:bodyPr/>
                    <a:lstStyle/>
                    <a:p>
                      <a:pPr lvl="0" algn="l">
                        <a:lnSpc>
                          <a:spcPct val="100000"/>
                        </a:lnSpc>
                        <a:spcBef>
                          <a:spcPts val="0"/>
                        </a:spcBef>
                        <a:spcAft>
                          <a:spcPts val="0"/>
                        </a:spcAft>
                        <a:buNone/>
                      </a:pPr>
                      <a:r>
                        <a:rPr lang="en-US" sz="2500" b="1" i="0" u="none" strike="noStrike" noProof="0">
                          <a:effectLst/>
                          <a:latin typeface="Calibri"/>
                        </a:rPr>
                        <a:t>PSHE Topic Foci Question</a:t>
                      </a:r>
                    </a:p>
                    <a:p>
                      <a:pPr lvl="0" algn="l">
                        <a:buNone/>
                      </a:pPr>
                      <a:endParaRPr lang="en-US" sz="2500" b="1">
                        <a:effectLst/>
                      </a:endParaRPr>
                    </a:p>
                  </a:txBody>
                  <a:tcPr marL="22065" marR="22065" marT="22065" marB="105913"/>
                </a:tc>
                <a:extLst>
                  <a:ext uri="{0D108BD9-81ED-4DB2-BD59-A6C34878D82A}">
                    <a16:rowId xmlns:a16="http://schemas.microsoft.com/office/drawing/2014/main" val="3271657837"/>
                  </a:ext>
                </a:extLst>
              </a:tr>
              <a:tr h="553835">
                <a:tc rowSpan="3">
                  <a:txBody>
                    <a:bodyPr/>
                    <a:lstStyle/>
                    <a:p>
                      <a:pPr algn="ctr" fontAlgn="ctr"/>
                      <a:r>
                        <a:rPr lang="en-US" sz="3100">
                          <a:effectLst/>
                        </a:rPr>
                        <a:t>Autumn</a:t>
                      </a:r>
                    </a:p>
                  </a:txBody>
                  <a:tcPr marL="22065" marR="22065" marT="22065" marB="105913" anchor="ctr">
                    <a:solidFill>
                      <a:schemeClr val="accent6">
                        <a:lumMod val="20000"/>
                        <a:lumOff val="80000"/>
                      </a:schemeClr>
                    </a:solidFill>
                  </a:tcPr>
                </a:tc>
                <a:tc>
                  <a:txBody>
                    <a:bodyPr/>
                    <a:lstStyle/>
                    <a:p>
                      <a:pPr fontAlgn="t"/>
                      <a:r>
                        <a:rPr lang="en-US" sz="2500">
                          <a:effectLst/>
                        </a:rPr>
                        <a:t>Health</a:t>
                      </a:r>
                    </a:p>
                  </a:txBody>
                  <a:tcPr marL="22065" marR="22065" marT="22065" marB="105913"/>
                </a:tc>
                <a:tc>
                  <a:txBody>
                    <a:bodyPr/>
                    <a:lstStyle/>
                    <a:p>
                      <a:pPr lvl="0">
                        <a:buNone/>
                      </a:pPr>
                      <a:r>
                        <a:rPr lang="en-US" sz="2500">
                          <a:effectLst/>
                        </a:rPr>
                        <a:t>What is puberty and hygiene?</a:t>
                      </a:r>
                    </a:p>
                  </a:txBody>
                  <a:tcPr marL="22065" marR="22065" marT="22065" marB="105913"/>
                </a:tc>
                <a:extLst>
                  <a:ext uri="{0D108BD9-81ED-4DB2-BD59-A6C34878D82A}">
                    <a16:rowId xmlns:a16="http://schemas.microsoft.com/office/drawing/2014/main" val="3715039474"/>
                  </a:ext>
                </a:extLst>
              </a:tr>
              <a:tr h="939454">
                <a:tc vMerge="1">
                  <a:txBody>
                    <a:bodyPr/>
                    <a:lstStyle/>
                    <a:p>
                      <a:endParaRPr lang="en-US"/>
                    </a:p>
                  </a:txBody>
                  <a:tcPr marL="0" marR="0" marT="0" marB="0" horzOverflow="overflow"/>
                </a:tc>
                <a:tc>
                  <a:txBody>
                    <a:bodyPr/>
                    <a:lstStyle/>
                    <a:p>
                      <a:pPr fontAlgn="t"/>
                      <a:r>
                        <a:rPr lang="en-US" sz="2500">
                          <a:effectLst/>
                        </a:rPr>
                        <a:t>SRE/ESafety</a:t>
                      </a:r>
                    </a:p>
                  </a:txBody>
                  <a:tcPr marL="22065" marR="22065" marT="22065" marB="105913"/>
                </a:tc>
                <a:tc>
                  <a:txBody>
                    <a:bodyPr/>
                    <a:lstStyle/>
                    <a:p>
                      <a:pPr fontAlgn="t"/>
                      <a:r>
                        <a:rPr lang="en-US" sz="2500">
                          <a:effectLst/>
                        </a:rPr>
                        <a:t>What is a healthy and safe relationship online and offline?</a:t>
                      </a:r>
                    </a:p>
                  </a:txBody>
                  <a:tcPr marL="22065" marR="22065" marT="22065" marB="105913"/>
                </a:tc>
                <a:extLst>
                  <a:ext uri="{0D108BD9-81ED-4DB2-BD59-A6C34878D82A}">
                    <a16:rowId xmlns:a16="http://schemas.microsoft.com/office/drawing/2014/main" val="4236890299"/>
                  </a:ext>
                </a:extLst>
              </a:tr>
              <a:tr h="939454">
                <a:tc vMerge="1">
                  <a:txBody>
                    <a:bodyPr/>
                    <a:lstStyle/>
                    <a:p>
                      <a:endParaRPr lang="en-US"/>
                    </a:p>
                  </a:txBody>
                  <a:tcPr marL="0" marR="0" marT="0" marB="0" horzOverflow="overflow"/>
                </a:tc>
                <a:tc>
                  <a:txBody>
                    <a:bodyPr/>
                    <a:lstStyle/>
                    <a:p>
                      <a:pPr fontAlgn="t"/>
                      <a:r>
                        <a:rPr lang="en-US" sz="2500">
                          <a:effectLst/>
                        </a:rPr>
                        <a:t>SRE</a:t>
                      </a:r>
                    </a:p>
                  </a:txBody>
                  <a:tcPr marL="22065" marR="22065" marT="22065" marB="105913"/>
                </a:tc>
                <a:tc>
                  <a:txBody>
                    <a:bodyPr/>
                    <a:lstStyle/>
                    <a:p>
                      <a:pPr fontAlgn="t"/>
                      <a:r>
                        <a:rPr lang="en-US" sz="2500">
                          <a:effectLst/>
                        </a:rPr>
                        <a:t>What are boundaries and what is being assertive?</a:t>
                      </a:r>
                    </a:p>
                  </a:txBody>
                  <a:tcPr marL="22065" marR="22065" marT="22065" marB="105913"/>
                </a:tc>
                <a:extLst>
                  <a:ext uri="{0D108BD9-81ED-4DB2-BD59-A6C34878D82A}">
                    <a16:rowId xmlns:a16="http://schemas.microsoft.com/office/drawing/2014/main" val="44278051"/>
                  </a:ext>
                </a:extLst>
              </a:tr>
              <a:tr h="1325072">
                <a:tc rowSpan="2">
                  <a:txBody>
                    <a:bodyPr/>
                    <a:lstStyle/>
                    <a:p>
                      <a:pPr lvl="0" algn="ctr">
                        <a:buNone/>
                      </a:pPr>
                      <a:r>
                        <a:rPr lang="en-US" sz="3100"/>
                        <a:t>Spring</a:t>
                      </a:r>
                    </a:p>
                  </a:txBody>
                  <a:tcPr marL="0" marR="0" marT="0" marB="0" anchor="ctr" horzOverflow="overflow">
                    <a:solidFill>
                      <a:schemeClr val="accent5">
                        <a:lumMod val="20000"/>
                        <a:lumOff val="80000"/>
                      </a:schemeClr>
                    </a:solidFill>
                  </a:tcPr>
                </a:tc>
                <a:tc>
                  <a:txBody>
                    <a:bodyPr/>
                    <a:lstStyle/>
                    <a:p>
                      <a:pPr fontAlgn="t"/>
                      <a:r>
                        <a:rPr lang="en-US" sz="2500">
                          <a:effectLst/>
                        </a:rPr>
                        <a:t>SRE</a:t>
                      </a:r>
                    </a:p>
                  </a:txBody>
                  <a:tcPr marL="22065" marR="22065" marT="22065" marB="105913"/>
                </a:tc>
                <a:tc>
                  <a:txBody>
                    <a:bodyPr/>
                    <a:lstStyle/>
                    <a:p>
                      <a:pPr fontAlgn="t"/>
                      <a:r>
                        <a:rPr lang="en-US" sz="2500">
                          <a:effectLst/>
                        </a:rPr>
                        <a:t>How do we respond to changes in families and what are different kinds of families?</a:t>
                      </a:r>
                    </a:p>
                  </a:txBody>
                  <a:tcPr marL="22065" marR="22065" marT="22065" marB="105913"/>
                </a:tc>
                <a:extLst>
                  <a:ext uri="{0D108BD9-81ED-4DB2-BD59-A6C34878D82A}">
                    <a16:rowId xmlns:a16="http://schemas.microsoft.com/office/drawing/2014/main" val="86380409"/>
                  </a:ext>
                </a:extLst>
              </a:tr>
              <a:tr h="553835">
                <a:tc vMerge="1">
                  <a:txBody>
                    <a:bodyPr/>
                    <a:lstStyle/>
                    <a:p>
                      <a:endParaRPr lang="en-US"/>
                    </a:p>
                  </a:txBody>
                  <a:tcPr marL="0" marR="0" marT="0" marB="0" horzOverflow="overflow"/>
                </a:tc>
                <a:tc>
                  <a:txBody>
                    <a:bodyPr/>
                    <a:lstStyle/>
                    <a:p>
                      <a:pPr fontAlgn="t"/>
                      <a:r>
                        <a:rPr lang="en-US" sz="2500">
                          <a:effectLst/>
                        </a:rPr>
                        <a:t>ESafety</a:t>
                      </a:r>
                    </a:p>
                  </a:txBody>
                  <a:tcPr marL="22065" marR="22065" marT="22065" marB="105913"/>
                </a:tc>
                <a:tc>
                  <a:txBody>
                    <a:bodyPr/>
                    <a:lstStyle/>
                    <a:p>
                      <a:pPr fontAlgn="t"/>
                      <a:r>
                        <a:rPr lang="en-US" sz="2500">
                          <a:effectLst/>
                        </a:rPr>
                        <a:t>What is online safety?</a:t>
                      </a:r>
                    </a:p>
                  </a:txBody>
                  <a:tcPr marL="22065" marR="22065" marT="22065" marB="105913"/>
                </a:tc>
                <a:extLst>
                  <a:ext uri="{0D108BD9-81ED-4DB2-BD59-A6C34878D82A}">
                    <a16:rowId xmlns:a16="http://schemas.microsoft.com/office/drawing/2014/main" val="2388177941"/>
                  </a:ext>
                </a:extLst>
              </a:tr>
              <a:tr h="1325072">
                <a:tc rowSpan="3">
                  <a:txBody>
                    <a:bodyPr/>
                    <a:lstStyle/>
                    <a:p>
                      <a:pPr lvl="0" algn="ctr">
                        <a:buNone/>
                      </a:pPr>
                      <a:r>
                        <a:rPr lang="en-US" sz="3100">
                          <a:effectLst/>
                        </a:rPr>
                        <a:t>Summer</a:t>
                      </a:r>
                    </a:p>
                  </a:txBody>
                  <a:tcPr marL="22065" marR="22065" marT="22065" marB="105913" anchor="ctr">
                    <a:solidFill>
                      <a:schemeClr val="accent4">
                        <a:lumMod val="20000"/>
                        <a:lumOff val="80000"/>
                      </a:schemeClr>
                    </a:solidFill>
                  </a:tcPr>
                </a:tc>
                <a:tc>
                  <a:txBody>
                    <a:bodyPr/>
                    <a:lstStyle/>
                    <a:p>
                      <a:pPr lvl="0">
                        <a:buNone/>
                      </a:pPr>
                      <a:r>
                        <a:rPr lang="en-US" sz="2500">
                          <a:effectLst/>
                        </a:rPr>
                        <a:t>British Values</a:t>
                      </a:r>
                    </a:p>
                  </a:txBody>
                  <a:tcPr marL="22065" marR="22065" marT="22065" marB="105913"/>
                </a:tc>
                <a:tc>
                  <a:txBody>
                    <a:bodyPr/>
                    <a:lstStyle/>
                    <a:p>
                      <a:pPr lvl="0">
                        <a:buNone/>
                      </a:pPr>
                      <a:r>
                        <a:rPr lang="en-US" sz="2500">
                          <a:effectLst/>
                        </a:rPr>
                        <a:t>What is our local heritage and how do we create community cohesion?</a:t>
                      </a:r>
                    </a:p>
                  </a:txBody>
                  <a:tcPr marL="22065" marR="22065" marT="22065" marB="105913"/>
                </a:tc>
                <a:extLst>
                  <a:ext uri="{0D108BD9-81ED-4DB2-BD59-A6C34878D82A}">
                    <a16:rowId xmlns:a16="http://schemas.microsoft.com/office/drawing/2014/main" val="1306945571"/>
                  </a:ext>
                </a:extLst>
              </a:tr>
              <a:tr h="553835">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500">
                          <a:effectLst/>
                        </a:rPr>
                        <a:t>Health</a:t>
                      </a:r>
                    </a:p>
                  </a:txBody>
                  <a:tcPr marL="22065" marR="22065" marT="22065" marB="105913"/>
                </a:tc>
                <a:tc>
                  <a:txBody>
                    <a:bodyPr/>
                    <a:lstStyle/>
                    <a:p>
                      <a:pPr lvl="0">
                        <a:buNone/>
                      </a:pPr>
                      <a:r>
                        <a:rPr lang="en-US" sz="2500">
                          <a:effectLst/>
                        </a:rPr>
                        <a:t>What is positive mental health?</a:t>
                      </a:r>
                    </a:p>
                  </a:txBody>
                  <a:tcPr marL="22065" marR="22065" marT="22065" marB="105913"/>
                </a:tc>
                <a:extLst>
                  <a:ext uri="{0D108BD9-81ED-4DB2-BD59-A6C34878D82A}">
                    <a16:rowId xmlns:a16="http://schemas.microsoft.com/office/drawing/2014/main" val="828587536"/>
                  </a:ext>
                </a:extLst>
              </a:tr>
              <a:tr h="553835">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500">
                          <a:effectLst/>
                        </a:rPr>
                        <a:t>SRE</a:t>
                      </a:r>
                    </a:p>
                  </a:txBody>
                  <a:tcPr marL="22065" marR="22065" marT="22065" marB="105913"/>
                </a:tc>
                <a:tc>
                  <a:txBody>
                    <a:bodyPr/>
                    <a:lstStyle/>
                    <a:p>
                      <a:pPr lvl="0">
                        <a:buNone/>
                      </a:pPr>
                      <a:r>
                        <a:rPr lang="en-US" sz="2500">
                          <a:effectLst/>
                        </a:rPr>
                        <a:t>What is our identity?</a:t>
                      </a:r>
                    </a:p>
                  </a:txBody>
                  <a:tcPr marL="22065" marR="22065" marT="22065" marB="105913"/>
                </a:tc>
                <a:extLst>
                  <a:ext uri="{0D108BD9-81ED-4DB2-BD59-A6C34878D82A}">
                    <a16:rowId xmlns:a16="http://schemas.microsoft.com/office/drawing/2014/main" val="3217539132"/>
                  </a:ext>
                </a:extLst>
              </a:tr>
            </a:tbl>
          </a:graphicData>
        </a:graphic>
      </p:graphicFrame>
    </p:spTree>
    <p:extLst>
      <p:ext uri="{BB962C8B-B14F-4D97-AF65-F5344CB8AC3E}">
        <p14:creationId xmlns:p14="http://schemas.microsoft.com/office/powerpoint/2010/main" val="99282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660400" y="681038"/>
            <a:ext cx="8280400" cy="2474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lnSpc>
                <a:spcPct val="90000"/>
              </a:lnSpc>
              <a:spcAft>
                <a:spcPts val="600"/>
              </a:spcAft>
            </a:pPr>
            <a:endParaRPr lang="en-US" sz="5200" b="1" kern="1200">
              <a:solidFill>
                <a:schemeClr val="tx1"/>
              </a:solidFill>
              <a:latin typeface="+mj-lt"/>
              <a:ea typeface="+mj-ea"/>
              <a:cs typeface="+mj-cs"/>
            </a:endParaRPr>
          </a:p>
          <a:p>
            <a:pPr defTabSz="639965">
              <a:lnSpc>
                <a:spcPct val="90000"/>
              </a:lnSpc>
              <a:spcAft>
                <a:spcPts val="600"/>
              </a:spcAft>
            </a:pPr>
            <a:r>
              <a:rPr lang="en-US" sz="5200" b="1" kern="1200">
                <a:solidFill>
                  <a:schemeClr val="tx1"/>
                </a:solidFill>
                <a:latin typeface="+mj-lt"/>
                <a:ea typeface="+mj-ea"/>
                <a:cs typeface="+mj-cs"/>
              </a:rPr>
              <a:t>Year 8 Topics Tier 3</a:t>
            </a:r>
            <a:endParaRPr lang="en-US" sz="5200" kern="1200">
              <a:solidFill>
                <a:schemeClr val="tx1"/>
              </a:solidFill>
              <a:latin typeface="+mj-lt"/>
              <a:ea typeface="+mj-ea"/>
              <a:cs typeface="+mj-cs"/>
            </a:endParaRPr>
          </a:p>
          <a:p>
            <a:pPr defTabSz="639965">
              <a:lnSpc>
                <a:spcPct val="90000"/>
              </a:lnSpc>
            </a:pPr>
            <a:r>
              <a:rPr lang="en-US" sz="5200" b="1" kern="1200">
                <a:solidFill>
                  <a:schemeClr val="tx1"/>
                </a:solidFill>
                <a:latin typeface="+mj-lt"/>
                <a:ea typeface="+mj-ea"/>
                <a:cs typeface="+mj-cs"/>
              </a:rPr>
              <a:t>Drop Down Mornings</a:t>
            </a:r>
            <a:endParaRPr lang="en-US" sz="5200" kern="1200">
              <a:solidFill>
                <a:schemeClr val="tx1"/>
              </a:solidFill>
              <a:latin typeface="+mj-lt"/>
              <a:ea typeface="+mj-ea"/>
              <a:cs typeface="+mj-cs"/>
            </a:endParaRPr>
          </a:p>
          <a:p>
            <a:pPr defTabSz="639965">
              <a:lnSpc>
                <a:spcPct val="90000"/>
              </a:lnSpc>
              <a:spcAft>
                <a:spcPts val="600"/>
              </a:spcAft>
            </a:pPr>
            <a:endParaRPr lang="en-US" sz="5200" b="1" kern="1200">
              <a:solidFill>
                <a:schemeClr val="tx1"/>
              </a:solidFill>
              <a:latin typeface="+mj-lt"/>
              <a:ea typeface="+mj-ea"/>
              <a:cs typeface="+mj-cs"/>
            </a:endParaRPr>
          </a:p>
        </p:txBody>
      </p:sp>
      <p:graphicFrame>
        <p:nvGraphicFramePr>
          <p:cNvPr id="13" name="Table 12">
            <a:extLst>
              <a:ext uri="{FF2B5EF4-FFF2-40B4-BE49-F238E27FC236}">
                <a16:creationId xmlns:a16="http://schemas.microsoft.com/office/drawing/2014/main" id="{9DE37EE1-FB5F-1144-604C-A9A0C315AB5E}"/>
              </a:ext>
            </a:extLst>
          </p:cNvPr>
          <p:cNvGraphicFramePr>
            <a:graphicFrameLocks noGrp="1"/>
          </p:cNvGraphicFramePr>
          <p:nvPr>
            <p:extLst>
              <p:ext uri="{D42A27DB-BD31-4B8C-83A1-F6EECF244321}">
                <p14:modId xmlns:p14="http://schemas.microsoft.com/office/powerpoint/2010/main" val="3423035990"/>
              </p:ext>
            </p:extLst>
          </p:nvPr>
        </p:nvGraphicFramePr>
        <p:xfrm>
          <a:off x="697825" y="3408363"/>
          <a:ext cx="8205551" cy="8121656"/>
        </p:xfrm>
        <a:graphic>
          <a:graphicData uri="http://schemas.openxmlformats.org/drawingml/2006/table">
            <a:tbl>
              <a:tblPr firstRow="1" bandRow="1"/>
              <a:tblGrid>
                <a:gridCol w="1805255">
                  <a:extLst>
                    <a:ext uri="{9D8B030D-6E8A-4147-A177-3AD203B41FA5}">
                      <a16:colId xmlns:a16="http://schemas.microsoft.com/office/drawing/2014/main" val="1974536517"/>
                    </a:ext>
                  </a:extLst>
                </a:gridCol>
                <a:gridCol w="1285697">
                  <a:extLst>
                    <a:ext uri="{9D8B030D-6E8A-4147-A177-3AD203B41FA5}">
                      <a16:colId xmlns:a16="http://schemas.microsoft.com/office/drawing/2014/main" val="2997203945"/>
                    </a:ext>
                  </a:extLst>
                </a:gridCol>
                <a:gridCol w="5114599">
                  <a:extLst>
                    <a:ext uri="{9D8B030D-6E8A-4147-A177-3AD203B41FA5}">
                      <a16:colId xmlns:a16="http://schemas.microsoft.com/office/drawing/2014/main" val="1155565176"/>
                    </a:ext>
                  </a:extLst>
                </a:gridCol>
              </a:tblGrid>
              <a:tr h="770762">
                <a:tc>
                  <a:txBody>
                    <a:bodyPr/>
                    <a:lstStyle/>
                    <a:p>
                      <a:pPr lvl="0" algn="l">
                        <a:buNone/>
                      </a:pPr>
                      <a:r>
                        <a:rPr lang="en-US" sz="2100" b="1">
                          <a:effectLst/>
                        </a:rPr>
                        <a:t>Term</a:t>
                      </a:r>
                    </a:p>
                  </a:txBody>
                  <a:tcPr marL="18103" marR="18103" marT="18103" marB="86895">
                    <a:solidFill>
                      <a:schemeClr val="accent3">
                        <a:lumMod val="20000"/>
                        <a:lumOff val="80000"/>
                      </a:schemeClr>
                    </a:solidFill>
                  </a:tcPr>
                </a:tc>
                <a:tc>
                  <a:txBody>
                    <a:bodyPr/>
                    <a:lstStyle/>
                    <a:p>
                      <a:pPr lvl="0" algn="l">
                        <a:buNone/>
                      </a:pPr>
                      <a:r>
                        <a:rPr lang="en-US" sz="2100" b="1">
                          <a:effectLst/>
                        </a:rPr>
                        <a:t>Theme</a:t>
                      </a:r>
                    </a:p>
                  </a:txBody>
                  <a:tcPr marL="18103" marR="18103" marT="18103" marB="86895"/>
                </a:tc>
                <a:tc>
                  <a:txBody>
                    <a:bodyPr/>
                    <a:lstStyle/>
                    <a:p>
                      <a:pPr lvl="0" algn="l">
                        <a:lnSpc>
                          <a:spcPct val="100000"/>
                        </a:lnSpc>
                        <a:spcBef>
                          <a:spcPts val="0"/>
                        </a:spcBef>
                        <a:spcAft>
                          <a:spcPts val="0"/>
                        </a:spcAft>
                        <a:buNone/>
                      </a:pPr>
                      <a:r>
                        <a:rPr lang="en-US" sz="2100" b="1" i="0" u="none" strike="noStrike" noProof="0">
                          <a:effectLst/>
                          <a:latin typeface="Calibri"/>
                        </a:rPr>
                        <a:t>PSHE Topic Foci Question</a:t>
                      </a:r>
                    </a:p>
                    <a:p>
                      <a:pPr lvl="0" algn="l">
                        <a:buNone/>
                      </a:pPr>
                      <a:endParaRPr lang="en-US" sz="2100" b="1">
                        <a:effectLst/>
                      </a:endParaRPr>
                    </a:p>
                  </a:txBody>
                  <a:tcPr marL="18103" marR="18103" marT="18103" marB="86895"/>
                </a:tc>
                <a:extLst>
                  <a:ext uri="{0D108BD9-81ED-4DB2-BD59-A6C34878D82A}">
                    <a16:rowId xmlns:a16="http://schemas.microsoft.com/office/drawing/2014/main" val="3271657837"/>
                  </a:ext>
                </a:extLst>
              </a:tr>
              <a:tr h="770762">
                <a:tc rowSpan="4">
                  <a:txBody>
                    <a:bodyPr/>
                    <a:lstStyle/>
                    <a:p>
                      <a:pPr algn="ctr" fontAlgn="ctr"/>
                      <a:r>
                        <a:rPr lang="en-US" sz="2500">
                          <a:effectLst/>
                        </a:rPr>
                        <a:t>Autumn</a:t>
                      </a:r>
                    </a:p>
                  </a:txBody>
                  <a:tcPr marL="18103" marR="18103" marT="18103" marB="86895" anchor="ctr">
                    <a:solidFill>
                      <a:schemeClr val="accent6">
                        <a:lumMod val="20000"/>
                        <a:lumOff val="80000"/>
                      </a:schemeClr>
                    </a:solidFill>
                  </a:tcPr>
                </a:tc>
                <a:tc>
                  <a:txBody>
                    <a:bodyPr/>
                    <a:lstStyle/>
                    <a:p>
                      <a:pPr lvl="0">
                        <a:buNone/>
                      </a:pPr>
                      <a:r>
                        <a:rPr lang="en-US" sz="2100">
                          <a:effectLst/>
                        </a:rPr>
                        <a:t>SRE</a:t>
                      </a:r>
                      <a:endParaRPr lang="en-US" sz="2300"/>
                    </a:p>
                  </a:txBody>
                  <a:tcPr marL="18103" marR="18103" marT="18103" marB="86895"/>
                </a:tc>
                <a:tc>
                  <a:txBody>
                    <a:bodyPr/>
                    <a:lstStyle/>
                    <a:p>
                      <a:pPr lvl="0">
                        <a:buNone/>
                      </a:pPr>
                      <a:r>
                        <a:rPr lang="en-US" sz="2100" b="0" i="0" u="none" strike="noStrike" noProof="0">
                          <a:effectLst/>
                          <a:latin typeface="Calibri"/>
                        </a:rPr>
                        <a:t>What is consent and the 5Rs?</a:t>
                      </a:r>
                    </a:p>
                    <a:p>
                      <a:pPr lvl="0">
                        <a:buNone/>
                      </a:pPr>
                      <a:r>
                        <a:rPr lang="en-US" sz="2100" b="0" i="0" u="none" strike="noStrike" noProof="0">
                          <a:effectLst/>
                          <a:latin typeface="Calibri"/>
                        </a:rPr>
                        <a:t>What is self-image?</a:t>
                      </a:r>
                    </a:p>
                  </a:txBody>
                  <a:tcPr marL="18103" marR="18103" marT="18103" marB="86895"/>
                </a:tc>
                <a:extLst>
                  <a:ext uri="{0D108BD9-81ED-4DB2-BD59-A6C34878D82A}">
                    <a16:rowId xmlns:a16="http://schemas.microsoft.com/office/drawing/2014/main" val="3715039474"/>
                  </a:ext>
                </a:extLst>
              </a:tr>
              <a:tr h="454387">
                <a:tc vMerge="1">
                  <a:txBody>
                    <a:bodyPr/>
                    <a:lstStyle/>
                    <a:p>
                      <a:endParaRPr lang="en-US"/>
                    </a:p>
                  </a:txBody>
                  <a:tcPr marL="0" marR="0" marT="0" marB="0" horzOverflow="overflow"/>
                </a:tc>
                <a:tc>
                  <a:txBody>
                    <a:bodyPr/>
                    <a:lstStyle/>
                    <a:p>
                      <a:pPr lvl="0">
                        <a:buNone/>
                      </a:pPr>
                      <a:r>
                        <a:rPr lang="en-US" sz="2100">
                          <a:effectLst/>
                        </a:rPr>
                        <a:t>ESafety</a:t>
                      </a:r>
                      <a:endParaRPr lang="en-US" sz="2300"/>
                    </a:p>
                  </a:txBody>
                  <a:tcPr marL="18103" marR="18103" marT="18103" marB="86895"/>
                </a:tc>
                <a:tc>
                  <a:txBody>
                    <a:bodyPr/>
                    <a:lstStyle/>
                    <a:p>
                      <a:pPr lvl="0">
                        <a:buNone/>
                      </a:pPr>
                      <a:r>
                        <a:rPr lang="en-US" sz="2100" b="0" i="0" u="none" strike="noStrike" noProof="0">
                          <a:effectLst/>
                          <a:latin typeface="Calibri"/>
                        </a:rPr>
                        <a:t>How do I keep myself safe online?</a:t>
                      </a:r>
                      <a:endParaRPr lang="en-US" sz="2300"/>
                    </a:p>
                  </a:txBody>
                  <a:tcPr marL="18103" marR="18103" marT="18103" marB="86895"/>
                </a:tc>
                <a:extLst>
                  <a:ext uri="{0D108BD9-81ED-4DB2-BD59-A6C34878D82A}">
                    <a16:rowId xmlns:a16="http://schemas.microsoft.com/office/drawing/2014/main" val="4236890299"/>
                  </a:ext>
                </a:extLst>
              </a:tr>
              <a:tr h="454387">
                <a:tc vMerge="1">
                  <a:txBody>
                    <a:bodyPr/>
                    <a:lstStyle/>
                    <a:p>
                      <a:endParaRPr lang="en-US"/>
                    </a:p>
                  </a:txBody>
                  <a:tcPr marL="0" marR="0" marT="0" marB="0" horzOverflow="overflow"/>
                </a:tc>
                <a:tc>
                  <a:txBody>
                    <a:bodyPr/>
                    <a:lstStyle/>
                    <a:p>
                      <a:pPr lvl="0">
                        <a:buNone/>
                      </a:pPr>
                      <a:r>
                        <a:rPr lang="en-US" sz="2100">
                          <a:effectLst/>
                        </a:rPr>
                        <a:t>Health</a:t>
                      </a:r>
                      <a:endParaRPr lang="en-US" sz="2300"/>
                    </a:p>
                  </a:txBody>
                  <a:tcPr marL="18103" marR="18103" marT="18103" marB="86895"/>
                </a:tc>
                <a:tc>
                  <a:txBody>
                    <a:bodyPr/>
                    <a:lstStyle/>
                    <a:p>
                      <a:pPr lvl="0">
                        <a:buNone/>
                      </a:pPr>
                      <a:r>
                        <a:rPr lang="en-US" sz="2100" b="0" i="0" u="none" strike="noStrike" noProof="0">
                          <a:effectLst/>
                          <a:latin typeface="Calibri"/>
                        </a:rPr>
                        <a:t>What is substance misuse? </a:t>
                      </a:r>
                      <a:endParaRPr lang="en-US" sz="2300"/>
                    </a:p>
                  </a:txBody>
                  <a:tcPr marL="18103" marR="18103" marT="18103" marB="86895"/>
                </a:tc>
                <a:extLst>
                  <a:ext uri="{0D108BD9-81ED-4DB2-BD59-A6C34878D82A}">
                    <a16:rowId xmlns:a16="http://schemas.microsoft.com/office/drawing/2014/main" val="44278051"/>
                  </a:ext>
                </a:extLst>
              </a:tr>
              <a:tr h="454387">
                <a:tc vMerge="1">
                  <a:txBody>
                    <a:bodyPr/>
                    <a:lstStyle/>
                    <a:p>
                      <a:endParaRPr lang="en-US"/>
                    </a:p>
                  </a:txBody>
                  <a:tcPr marL="17500" marR="17500" marT="17500" marB="84000" anchor="ctr">
                    <a:solidFill>
                      <a:schemeClr val="accent3">
                        <a:lumMod val="20000"/>
                        <a:lumOff val="80000"/>
                      </a:schemeClr>
                    </a:solidFill>
                  </a:tcPr>
                </a:tc>
                <a:tc>
                  <a:txBody>
                    <a:bodyPr/>
                    <a:lstStyle/>
                    <a:p>
                      <a:pPr lvl="0">
                        <a:buNone/>
                      </a:pPr>
                      <a:r>
                        <a:rPr lang="en-US" sz="2100">
                          <a:effectLst/>
                        </a:rPr>
                        <a:t>Life Skills</a:t>
                      </a:r>
                      <a:endParaRPr lang="en-US" sz="2300"/>
                    </a:p>
                  </a:txBody>
                  <a:tcPr marL="18103" marR="18103" marT="18103" marB="86895"/>
                </a:tc>
                <a:tc>
                  <a:txBody>
                    <a:bodyPr/>
                    <a:lstStyle/>
                    <a:p>
                      <a:pPr lvl="0">
                        <a:buNone/>
                      </a:pPr>
                      <a:r>
                        <a:rPr lang="en-US" sz="2100" b="0" i="0" u="none" strike="noStrike" noProof="0">
                          <a:effectLst/>
                          <a:latin typeface="Calibri"/>
                        </a:rPr>
                        <a:t>How do I manage a household budget?</a:t>
                      </a:r>
                      <a:endParaRPr lang="en-US" sz="2300"/>
                    </a:p>
                  </a:txBody>
                  <a:tcPr marL="18103" marR="18103" marT="18103" marB="86895"/>
                </a:tc>
                <a:extLst>
                  <a:ext uri="{0D108BD9-81ED-4DB2-BD59-A6C34878D82A}">
                    <a16:rowId xmlns:a16="http://schemas.microsoft.com/office/drawing/2014/main" val="907593418"/>
                  </a:ext>
                </a:extLst>
              </a:tr>
              <a:tr h="1087137">
                <a:tc rowSpan="4">
                  <a:txBody>
                    <a:bodyPr/>
                    <a:lstStyle/>
                    <a:p>
                      <a:pPr lvl="0" algn="ctr">
                        <a:buNone/>
                      </a:pPr>
                      <a:r>
                        <a:rPr lang="en-US" sz="2500"/>
                        <a:t>Spring</a:t>
                      </a:r>
                    </a:p>
                  </a:txBody>
                  <a:tcPr marL="0" marR="0" marT="0" marB="0" anchor="ctr" horzOverflow="overflow">
                    <a:solidFill>
                      <a:schemeClr val="accent5">
                        <a:lumMod val="20000"/>
                        <a:lumOff val="80000"/>
                      </a:schemeClr>
                    </a:solidFill>
                  </a:tcPr>
                </a:tc>
                <a:tc>
                  <a:txBody>
                    <a:bodyPr/>
                    <a:lstStyle/>
                    <a:p>
                      <a:pPr lvl="0">
                        <a:buNone/>
                      </a:pPr>
                      <a:r>
                        <a:rPr lang="en-US" sz="2100">
                          <a:effectLst/>
                        </a:rPr>
                        <a:t>SRE</a:t>
                      </a:r>
                      <a:endParaRPr lang="en-US" sz="2300"/>
                    </a:p>
                  </a:txBody>
                  <a:tcPr marL="18103" marR="18103" marT="18103" marB="86895"/>
                </a:tc>
                <a:tc>
                  <a:txBody>
                    <a:bodyPr/>
                    <a:lstStyle/>
                    <a:p>
                      <a:pPr lvl="0">
                        <a:buNone/>
                      </a:pPr>
                      <a:r>
                        <a:rPr lang="en-US" sz="2100" b="0" i="0" u="none" strike="noStrike" noProof="0">
                          <a:effectLst/>
                          <a:latin typeface="Calibri"/>
                        </a:rPr>
                        <a:t>What are healthy relationships?</a:t>
                      </a:r>
                    </a:p>
                    <a:p>
                      <a:pPr lvl="0">
                        <a:buNone/>
                      </a:pPr>
                      <a:r>
                        <a:rPr lang="en-US" sz="2100" b="0" i="0" u="none" strike="noStrike" noProof="0">
                          <a:effectLst/>
                          <a:latin typeface="Calibri"/>
                        </a:rPr>
                        <a:t>What are different kinds of relationships in families and life?</a:t>
                      </a:r>
                      <a:endParaRPr lang="en-US" sz="2300"/>
                    </a:p>
                  </a:txBody>
                  <a:tcPr marL="18103" marR="18103" marT="18103" marB="86895"/>
                </a:tc>
                <a:extLst>
                  <a:ext uri="{0D108BD9-81ED-4DB2-BD59-A6C34878D82A}">
                    <a16:rowId xmlns:a16="http://schemas.microsoft.com/office/drawing/2014/main" val="86380409"/>
                  </a:ext>
                </a:extLst>
              </a:tr>
              <a:tr h="454387">
                <a:tc vMerge="1">
                  <a:txBody>
                    <a:bodyPr/>
                    <a:lstStyle/>
                    <a:p>
                      <a:endParaRPr lang="en-US"/>
                    </a:p>
                  </a:txBody>
                  <a:tcPr marL="0" marR="0" marT="0" marB="0" horzOverflow="overflow"/>
                </a:tc>
                <a:tc>
                  <a:txBody>
                    <a:bodyPr/>
                    <a:lstStyle/>
                    <a:p>
                      <a:pPr lvl="0">
                        <a:buNone/>
                      </a:pPr>
                      <a:r>
                        <a:rPr lang="en-US" sz="2100">
                          <a:effectLst/>
                        </a:rPr>
                        <a:t>ESafety</a:t>
                      </a:r>
                      <a:endParaRPr lang="en-US" sz="2300"/>
                    </a:p>
                  </a:txBody>
                  <a:tcPr marL="18103" marR="18103" marT="18103" marB="86895"/>
                </a:tc>
                <a:tc>
                  <a:txBody>
                    <a:bodyPr/>
                    <a:lstStyle/>
                    <a:p>
                      <a:pPr lvl="0">
                        <a:buNone/>
                      </a:pPr>
                      <a:r>
                        <a:rPr lang="en-US" sz="2100" b="0" i="0" u="none" strike="noStrike" noProof="0">
                          <a:effectLst/>
                          <a:latin typeface="Calibri"/>
                        </a:rPr>
                        <a:t>What is real online?</a:t>
                      </a:r>
                      <a:endParaRPr lang="en-US" sz="2300"/>
                    </a:p>
                  </a:txBody>
                  <a:tcPr marL="18103" marR="18103" marT="18103" marB="86895"/>
                </a:tc>
                <a:extLst>
                  <a:ext uri="{0D108BD9-81ED-4DB2-BD59-A6C34878D82A}">
                    <a16:rowId xmlns:a16="http://schemas.microsoft.com/office/drawing/2014/main" val="2388177941"/>
                  </a:ext>
                </a:extLst>
              </a:tr>
              <a:tr h="454387">
                <a:tc vMerge="1">
                  <a:txBody>
                    <a:bodyPr/>
                    <a:lstStyle/>
                    <a:p>
                      <a:endParaRPr lang="en-US"/>
                    </a:p>
                  </a:txBody>
                  <a:tcPr marL="0" marR="0" marT="0" marB="0" horzOverflow="overflow"/>
                </a:tc>
                <a:tc>
                  <a:txBody>
                    <a:bodyPr/>
                    <a:lstStyle/>
                    <a:p>
                      <a:pPr lvl="0">
                        <a:buNone/>
                      </a:pPr>
                      <a:r>
                        <a:rPr lang="en-US" sz="2100">
                          <a:effectLst/>
                        </a:rPr>
                        <a:t>Health</a:t>
                      </a:r>
                      <a:endParaRPr lang="en-US" sz="2300"/>
                    </a:p>
                  </a:txBody>
                  <a:tcPr marL="18103" marR="18103" marT="18103" marB="86895"/>
                </a:tc>
                <a:tc>
                  <a:txBody>
                    <a:bodyPr/>
                    <a:lstStyle/>
                    <a:p>
                      <a:pPr lvl="0">
                        <a:buNone/>
                      </a:pPr>
                      <a:r>
                        <a:rPr lang="en-US" sz="2100" b="0" i="0" u="none" strike="noStrike" noProof="0">
                          <a:effectLst/>
                          <a:latin typeface="Calibri"/>
                        </a:rPr>
                        <a:t>What is vaping?</a:t>
                      </a:r>
                      <a:endParaRPr lang="en-US" sz="2300"/>
                    </a:p>
                  </a:txBody>
                  <a:tcPr marL="18103" marR="18103" marT="18103" marB="86895"/>
                </a:tc>
                <a:extLst>
                  <a:ext uri="{0D108BD9-81ED-4DB2-BD59-A6C34878D82A}">
                    <a16:rowId xmlns:a16="http://schemas.microsoft.com/office/drawing/2014/main" val="1771856294"/>
                  </a:ext>
                </a:extLst>
              </a:tr>
              <a:tr h="454387">
                <a:tc vMerge="1">
                  <a:txBody>
                    <a:bodyPr/>
                    <a:lstStyle/>
                    <a:p>
                      <a:endParaRPr lang="en-US"/>
                    </a:p>
                  </a:txBody>
                  <a:tcPr marL="0" marR="0" marT="0" marB="0"/>
                </a:tc>
                <a:tc>
                  <a:txBody>
                    <a:bodyPr/>
                    <a:lstStyle/>
                    <a:p>
                      <a:pPr lvl="0">
                        <a:buNone/>
                      </a:pPr>
                      <a:r>
                        <a:rPr lang="en-US" sz="2100">
                          <a:effectLst/>
                        </a:rPr>
                        <a:t>Life Skills</a:t>
                      </a:r>
                      <a:endParaRPr lang="en-US" sz="2300"/>
                    </a:p>
                  </a:txBody>
                  <a:tcPr marL="18103" marR="18103" marT="18103" marB="86895"/>
                </a:tc>
                <a:tc>
                  <a:txBody>
                    <a:bodyPr/>
                    <a:lstStyle/>
                    <a:p>
                      <a:pPr lvl="0">
                        <a:buNone/>
                      </a:pPr>
                      <a:r>
                        <a:rPr lang="en-US" sz="2100" b="0" i="0" u="none" strike="noStrike" noProof="0">
                          <a:effectLst/>
                          <a:latin typeface="Calibri"/>
                        </a:rPr>
                        <a:t>What is banking? </a:t>
                      </a:r>
                      <a:endParaRPr lang="en-US" sz="2300"/>
                    </a:p>
                  </a:txBody>
                  <a:tcPr marL="18103" marR="18103" marT="18103" marB="86895"/>
                </a:tc>
                <a:extLst>
                  <a:ext uri="{0D108BD9-81ED-4DB2-BD59-A6C34878D82A}">
                    <a16:rowId xmlns:a16="http://schemas.microsoft.com/office/drawing/2014/main" val="2068202308"/>
                  </a:ext>
                </a:extLst>
              </a:tr>
              <a:tr h="1087137">
                <a:tc rowSpan="4">
                  <a:txBody>
                    <a:bodyPr/>
                    <a:lstStyle/>
                    <a:p>
                      <a:pPr lvl="0" algn="ctr">
                        <a:buNone/>
                      </a:pPr>
                      <a:r>
                        <a:rPr lang="en-US" sz="2500">
                          <a:effectLst/>
                        </a:rPr>
                        <a:t>Summer</a:t>
                      </a:r>
                    </a:p>
                  </a:txBody>
                  <a:tcPr marL="18103" marR="18103" marT="18103" marB="86895" anchor="ctr">
                    <a:solidFill>
                      <a:schemeClr val="accent4">
                        <a:lumMod val="20000"/>
                        <a:lumOff val="80000"/>
                      </a:schemeClr>
                    </a:solidFill>
                  </a:tcPr>
                </a:tc>
                <a:tc>
                  <a:txBody>
                    <a:bodyPr/>
                    <a:lstStyle/>
                    <a:p>
                      <a:pPr lvl="0">
                        <a:buNone/>
                      </a:pPr>
                      <a:r>
                        <a:rPr lang="en-US" sz="2100">
                          <a:effectLst/>
                        </a:rPr>
                        <a:t>SRE</a:t>
                      </a:r>
                      <a:endParaRPr lang="en-US" sz="2300"/>
                    </a:p>
                  </a:txBody>
                  <a:tcPr marL="18103" marR="18103" marT="18103" marB="86895"/>
                </a:tc>
                <a:tc>
                  <a:txBody>
                    <a:bodyPr/>
                    <a:lstStyle/>
                    <a:p>
                      <a:pPr lvl="0">
                        <a:buNone/>
                      </a:pPr>
                      <a:r>
                        <a:rPr lang="en-US" sz="2100" b="0" i="0" u="none" strike="noStrike" noProof="0">
                          <a:effectLst/>
                          <a:latin typeface="Calibri"/>
                        </a:rPr>
                        <a:t>What are different kinds of love and relationships? What is safer sex and contraception?</a:t>
                      </a:r>
                      <a:endParaRPr lang="en-US" sz="2300"/>
                    </a:p>
                  </a:txBody>
                  <a:tcPr marL="18103" marR="18103" marT="18103" marB="86895"/>
                </a:tc>
                <a:extLst>
                  <a:ext uri="{0D108BD9-81ED-4DB2-BD59-A6C34878D82A}">
                    <a16:rowId xmlns:a16="http://schemas.microsoft.com/office/drawing/2014/main" val="1306945571"/>
                  </a:ext>
                </a:extLst>
              </a:tr>
              <a:tr h="454387">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100">
                          <a:effectLst/>
                        </a:rPr>
                        <a:t>ESafety</a:t>
                      </a:r>
                      <a:endParaRPr lang="en-US" sz="2300"/>
                    </a:p>
                  </a:txBody>
                  <a:tcPr marL="18103" marR="18103" marT="18103" marB="86895"/>
                </a:tc>
                <a:tc>
                  <a:txBody>
                    <a:bodyPr/>
                    <a:lstStyle/>
                    <a:p>
                      <a:pPr lvl="0">
                        <a:buNone/>
                      </a:pPr>
                      <a:r>
                        <a:rPr lang="en-US" sz="2100" b="0" i="0" u="none" strike="noStrike" noProof="0">
                          <a:effectLst/>
                          <a:latin typeface="Calibri"/>
                        </a:rPr>
                        <a:t>What is illegal online?</a:t>
                      </a:r>
                      <a:endParaRPr lang="en-US" sz="2300"/>
                    </a:p>
                  </a:txBody>
                  <a:tcPr marL="18103" marR="18103" marT="18103" marB="86895"/>
                </a:tc>
                <a:extLst>
                  <a:ext uri="{0D108BD9-81ED-4DB2-BD59-A6C34878D82A}">
                    <a16:rowId xmlns:a16="http://schemas.microsoft.com/office/drawing/2014/main" val="828587536"/>
                  </a:ext>
                </a:extLst>
              </a:tr>
              <a:tr h="770762">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100">
                          <a:effectLst/>
                        </a:rPr>
                        <a:t>Health</a:t>
                      </a:r>
                      <a:endParaRPr lang="en-US" sz="2300"/>
                    </a:p>
                  </a:txBody>
                  <a:tcPr marL="18103" marR="18103" marT="18103" marB="86895"/>
                </a:tc>
                <a:tc>
                  <a:txBody>
                    <a:bodyPr/>
                    <a:lstStyle/>
                    <a:p>
                      <a:pPr lvl="0">
                        <a:buNone/>
                      </a:pPr>
                      <a:r>
                        <a:rPr lang="en-US" sz="2100">
                          <a:effectLst/>
                        </a:rPr>
                        <a:t>What is the link between physical and mental health?</a:t>
                      </a:r>
                    </a:p>
                  </a:txBody>
                  <a:tcPr marL="18103" marR="18103" marT="18103" marB="86895"/>
                </a:tc>
                <a:extLst>
                  <a:ext uri="{0D108BD9-81ED-4DB2-BD59-A6C34878D82A}">
                    <a16:rowId xmlns:a16="http://schemas.microsoft.com/office/drawing/2014/main" val="3217539132"/>
                  </a:ext>
                </a:extLst>
              </a:tr>
              <a:tr h="454387">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100">
                          <a:effectLst/>
                        </a:rPr>
                        <a:t>Life Skills</a:t>
                      </a:r>
                      <a:endParaRPr lang="en-US" sz="2300"/>
                    </a:p>
                  </a:txBody>
                  <a:tcPr marL="18103" marR="18103" marT="18103" marB="86895"/>
                </a:tc>
                <a:tc>
                  <a:txBody>
                    <a:bodyPr/>
                    <a:lstStyle/>
                    <a:p>
                      <a:pPr lvl="0">
                        <a:buNone/>
                      </a:pPr>
                      <a:r>
                        <a:rPr lang="en-US" sz="2100" b="0" i="0" u="none" strike="noStrike" noProof="0">
                          <a:effectLst/>
                          <a:latin typeface="Calibri"/>
                        </a:rPr>
                        <a:t>How do I financially set up my own business?</a:t>
                      </a:r>
                      <a:endParaRPr lang="en-US" sz="2300"/>
                    </a:p>
                  </a:txBody>
                  <a:tcPr marL="18103" marR="18103" marT="18103" marB="86895"/>
                </a:tc>
                <a:extLst>
                  <a:ext uri="{0D108BD9-81ED-4DB2-BD59-A6C34878D82A}">
                    <a16:rowId xmlns:a16="http://schemas.microsoft.com/office/drawing/2014/main" val="566883953"/>
                  </a:ext>
                </a:extLst>
              </a:tr>
            </a:tbl>
          </a:graphicData>
        </a:graphic>
      </p:graphicFrame>
    </p:spTree>
    <p:extLst>
      <p:ext uri="{BB962C8B-B14F-4D97-AF65-F5344CB8AC3E}">
        <p14:creationId xmlns:p14="http://schemas.microsoft.com/office/powerpoint/2010/main" val="405299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479425" y="512763"/>
            <a:ext cx="8642350" cy="21336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r>
              <a:rPr lang="en-GB" sz="6100" b="1" kern="1200">
                <a:solidFill>
                  <a:schemeClr val="tx1"/>
                </a:solidFill>
                <a:latin typeface="+mj-lt"/>
                <a:ea typeface="+mj-ea"/>
                <a:cs typeface="+mj-cs"/>
              </a:rPr>
              <a:t>Year 8 Topics Tier 4</a:t>
            </a:r>
          </a:p>
          <a:p>
            <a:pPr defTabSz="639965">
              <a:spcAft>
                <a:spcPts val="600"/>
              </a:spcAft>
            </a:pPr>
            <a:r>
              <a:rPr lang="en-GB" sz="6100" b="1" kern="1200">
                <a:solidFill>
                  <a:schemeClr val="tx1"/>
                </a:solidFill>
                <a:latin typeface="+mj-lt"/>
                <a:ea typeface="+mj-ea"/>
                <a:cs typeface="+mj-cs"/>
              </a:rPr>
              <a:t>Extended Assemblies</a:t>
            </a:r>
          </a:p>
        </p:txBody>
      </p:sp>
      <p:graphicFrame>
        <p:nvGraphicFramePr>
          <p:cNvPr id="4" name="Table 3">
            <a:extLst>
              <a:ext uri="{FF2B5EF4-FFF2-40B4-BE49-F238E27FC236}">
                <a16:creationId xmlns:a16="http://schemas.microsoft.com/office/drawing/2014/main" id="{A6893349-C16B-D6D9-CE51-6B99AFEF3B52}"/>
              </a:ext>
            </a:extLst>
          </p:cNvPr>
          <p:cNvGraphicFramePr>
            <a:graphicFrameLocks noGrp="1"/>
          </p:cNvGraphicFramePr>
          <p:nvPr>
            <p:extLst>
              <p:ext uri="{D42A27DB-BD31-4B8C-83A1-F6EECF244321}">
                <p14:modId xmlns:p14="http://schemas.microsoft.com/office/powerpoint/2010/main" val="3832831271"/>
              </p:ext>
            </p:extLst>
          </p:nvPr>
        </p:nvGraphicFramePr>
        <p:xfrm>
          <a:off x="483508" y="2987675"/>
          <a:ext cx="8634184" cy="8447094"/>
        </p:xfrm>
        <a:graphic>
          <a:graphicData uri="http://schemas.openxmlformats.org/drawingml/2006/table">
            <a:tbl>
              <a:tblPr firstRow="1" bandRow="1"/>
              <a:tblGrid>
                <a:gridCol w="1898560">
                  <a:extLst>
                    <a:ext uri="{9D8B030D-6E8A-4147-A177-3AD203B41FA5}">
                      <a16:colId xmlns:a16="http://schemas.microsoft.com/office/drawing/2014/main" val="1974536517"/>
                    </a:ext>
                  </a:extLst>
                </a:gridCol>
                <a:gridCol w="1783597">
                  <a:extLst>
                    <a:ext uri="{9D8B030D-6E8A-4147-A177-3AD203B41FA5}">
                      <a16:colId xmlns:a16="http://schemas.microsoft.com/office/drawing/2014/main" val="2997203945"/>
                    </a:ext>
                  </a:extLst>
                </a:gridCol>
                <a:gridCol w="4952027">
                  <a:extLst>
                    <a:ext uri="{9D8B030D-6E8A-4147-A177-3AD203B41FA5}">
                      <a16:colId xmlns:a16="http://schemas.microsoft.com/office/drawing/2014/main" val="1155565176"/>
                    </a:ext>
                  </a:extLst>
                </a:gridCol>
              </a:tblGrid>
              <a:tr h="938566">
                <a:tc>
                  <a:txBody>
                    <a:bodyPr/>
                    <a:lstStyle/>
                    <a:p>
                      <a:pPr lvl="0" algn="l">
                        <a:buNone/>
                      </a:pPr>
                      <a:r>
                        <a:rPr lang="en-US" sz="2500" b="1">
                          <a:effectLst/>
                        </a:rPr>
                        <a:t>Term</a:t>
                      </a:r>
                    </a:p>
                  </a:txBody>
                  <a:tcPr marL="22044" marR="22044" marT="22044" marB="105813">
                    <a:solidFill>
                      <a:schemeClr val="accent3">
                        <a:lumMod val="20000"/>
                        <a:lumOff val="80000"/>
                      </a:schemeClr>
                    </a:solidFill>
                  </a:tcPr>
                </a:tc>
                <a:tc>
                  <a:txBody>
                    <a:bodyPr/>
                    <a:lstStyle/>
                    <a:p>
                      <a:pPr lvl="0" algn="l">
                        <a:buNone/>
                      </a:pPr>
                      <a:r>
                        <a:rPr lang="en-US" sz="2500" b="1">
                          <a:effectLst/>
                        </a:rPr>
                        <a:t>Theme</a:t>
                      </a:r>
                    </a:p>
                  </a:txBody>
                  <a:tcPr marL="22044" marR="22044" marT="22044" marB="105813"/>
                </a:tc>
                <a:tc>
                  <a:txBody>
                    <a:bodyPr/>
                    <a:lstStyle/>
                    <a:p>
                      <a:pPr lvl="0" algn="l">
                        <a:lnSpc>
                          <a:spcPct val="100000"/>
                        </a:lnSpc>
                        <a:spcBef>
                          <a:spcPts val="0"/>
                        </a:spcBef>
                        <a:spcAft>
                          <a:spcPts val="0"/>
                        </a:spcAft>
                        <a:buNone/>
                      </a:pPr>
                      <a:r>
                        <a:rPr lang="en-US" sz="2500" b="1" i="0" u="none" strike="noStrike" noProof="0">
                          <a:effectLst/>
                          <a:latin typeface="Calibri"/>
                        </a:rPr>
                        <a:t>PSHE Topic Foci Question</a:t>
                      </a:r>
                    </a:p>
                    <a:p>
                      <a:pPr lvl="0" algn="l">
                        <a:buNone/>
                      </a:pPr>
                      <a:endParaRPr lang="en-US" sz="2500" b="1">
                        <a:effectLst/>
                      </a:endParaRPr>
                    </a:p>
                  </a:txBody>
                  <a:tcPr marL="22044" marR="22044" marT="22044" marB="105813"/>
                </a:tc>
                <a:extLst>
                  <a:ext uri="{0D108BD9-81ED-4DB2-BD59-A6C34878D82A}">
                    <a16:rowId xmlns:a16="http://schemas.microsoft.com/office/drawing/2014/main" val="3271657837"/>
                  </a:ext>
                </a:extLst>
              </a:tr>
              <a:tr h="938566">
                <a:tc rowSpan="3">
                  <a:txBody>
                    <a:bodyPr/>
                    <a:lstStyle/>
                    <a:p>
                      <a:pPr algn="ctr" fontAlgn="ctr"/>
                      <a:r>
                        <a:rPr lang="en-US" sz="3100">
                          <a:effectLst/>
                        </a:rPr>
                        <a:t>Autumn</a:t>
                      </a:r>
                    </a:p>
                  </a:txBody>
                  <a:tcPr marL="22044" marR="22044" marT="22044" marB="105813" anchor="ctr">
                    <a:solidFill>
                      <a:schemeClr val="accent6">
                        <a:lumMod val="20000"/>
                        <a:lumOff val="80000"/>
                      </a:schemeClr>
                    </a:solidFill>
                  </a:tcPr>
                </a:tc>
                <a:tc>
                  <a:txBody>
                    <a:bodyPr/>
                    <a:lstStyle/>
                    <a:p>
                      <a:pPr fontAlgn="t"/>
                      <a:r>
                        <a:rPr lang="en-US" sz="2500">
                          <a:effectLst/>
                        </a:rPr>
                        <a:t>SRE</a:t>
                      </a:r>
                    </a:p>
                  </a:txBody>
                  <a:tcPr marL="22044" marR="22044" marT="22044" marB="105813"/>
                </a:tc>
                <a:tc>
                  <a:txBody>
                    <a:bodyPr/>
                    <a:lstStyle/>
                    <a:p>
                      <a:pPr lvl="0">
                        <a:buNone/>
                      </a:pPr>
                      <a:r>
                        <a:rPr lang="en-US" sz="2500">
                          <a:effectLst/>
                        </a:rPr>
                        <a:t>What is </a:t>
                      </a:r>
                      <a:r>
                        <a:rPr lang="en-US" sz="2500" err="1">
                          <a:effectLst/>
                        </a:rPr>
                        <a:t>honour</a:t>
                      </a:r>
                      <a:r>
                        <a:rPr lang="en-US" sz="2500">
                          <a:effectLst/>
                        </a:rPr>
                        <a:t> based violence and FGM?</a:t>
                      </a:r>
                      <a:endParaRPr lang="en-US" sz="2700"/>
                    </a:p>
                  </a:txBody>
                  <a:tcPr marL="22044" marR="22044" marT="22044" marB="105813"/>
                </a:tc>
                <a:extLst>
                  <a:ext uri="{0D108BD9-81ED-4DB2-BD59-A6C34878D82A}">
                    <a16:rowId xmlns:a16="http://schemas.microsoft.com/office/drawing/2014/main" val="3715039474"/>
                  </a:ext>
                </a:extLst>
              </a:tr>
              <a:tr h="938566">
                <a:tc vMerge="1">
                  <a:txBody>
                    <a:bodyPr/>
                    <a:lstStyle/>
                    <a:p>
                      <a:endParaRPr lang="en-US"/>
                    </a:p>
                  </a:txBody>
                  <a:tcPr marL="0" marR="0" marT="0" marB="0" horzOverflow="overflow"/>
                </a:tc>
                <a:tc>
                  <a:txBody>
                    <a:bodyPr/>
                    <a:lstStyle/>
                    <a:p>
                      <a:pPr fontAlgn="t"/>
                      <a:r>
                        <a:rPr lang="en-US" sz="2500">
                          <a:effectLst/>
                        </a:rPr>
                        <a:t>SRE/ESafety</a:t>
                      </a:r>
                    </a:p>
                  </a:txBody>
                  <a:tcPr marL="22044" marR="22044" marT="22044" marB="105813"/>
                </a:tc>
                <a:tc>
                  <a:txBody>
                    <a:bodyPr/>
                    <a:lstStyle/>
                    <a:p>
                      <a:pPr fontAlgn="t"/>
                      <a:r>
                        <a:rPr lang="en-US" sz="2500">
                          <a:effectLst/>
                        </a:rPr>
                        <a:t>What is sexual harassment?</a:t>
                      </a:r>
                    </a:p>
                  </a:txBody>
                  <a:tcPr marL="22044" marR="22044" marT="22044" marB="105813"/>
                </a:tc>
                <a:extLst>
                  <a:ext uri="{0D108BD9-81ED-4DB2-BD59-A6C34878D82A}">
                    <a16:rowId xmlns:a16="http://schemas.microsoft.com/office/drawing/2014/main" val="4236890299"/>
                  </a:ext>
                </a:extLst>
              </a:tr>
              <a:tr h="938566">
                <a:tc vMerge="1">
                  <a:txBody>
                    <a:bodyPr/>
                    <a:lstStyle/>
                    <a:p>
                      <a:endParaRPr lang="en-US"/>
                    </a:p>
                  </a:txBody>
                  <a:tcPr marL="0" marR="0" marT="0" marB="0" horzOverflow="overflow"/>
                </a:tc>
                <a:tc>
                  <a:txBody>
                    <a:bodyPr/>
                    <a:lstStyle/>
                    <a:p>
                      <a:pPr fontAlgn="t"/>
                      <a:r>
                        <a:rPr lang="en-US" sz="2500">
                          <a:effectLst/>
                        </a:rPr>
                        <a:t>SRE</a:t>
                      </a:r>
                    </a:p>
                  </a:txBody>
                  <a:tcPr marL="22044" marR="22044" marT="22044" marB="105813"/>
                </a:tc>
                <a:tc>
                  <a:txBody>
                    <a:bodyPr/>
                    <a:lstStyle/>
                    <a:p>
                      <a:pPr fontAlgn="t"/>
                      <a:r>
                        <a:rPr lang="en-US" sz="2500">
                          <a:effectLst/>
                        </a:rPr>
                        <a:t>What are boundaries and what is being assertive?</a:t>
                      </a:r>
                    </a:p>
                  </a:txBody>
                  <a:tcPr marL="22044" marR="22044" marT="22044" marB="105813"/>
                </a:tc>
                <a:extLst>
                  <a:ext uri="{0D108BD9-81ED-4DB2-BD59-A6C34878D82A}">
                    <a16:rowId xmlns:a16="http://schemas.microsoft.com/office/drawing/2014/main" val="44278051"/>
                  </a:ext>
                </a:extLst>
              </a:tr>
              <a:tr h="1323820">
                <a:tc rowSpan="2">
                  <a:txBody>
                    <a:bodyPr/>
                    <a:lstStyle/>
                    <a:p>
                      <a:pPr lvl="0" algn="ctr">
                        <a:buNone/>
                      </a:pPr>
                      <a:r>
                        <a:rPr lang="en-US" sz="3100"/>
                        <a:t>Spring</a:t>
                      </a:r>
                    </a:p>
                  </a:txBody>
                  <a:tcPr marL="0" marR="0" marT="0" marB="0" anchor="ctr" horzOverflow="overflow">
                    <a:solidFill>
                      <a:schemeClr val="accent5">
                        <a:lumMod val="20000"/>
                        <a:lumOff val="80000"/>
                      </a:schemeClr>
                    </a:solidFill>
                  </a:tcPr>
                </a:tc>
                <a:tc>
                  <a:txBody>
                    <a:bodyPr/>
                    <a:lstStyle/>
                    <a:p>
                      <a:pPr fontAlgn="t"/>
                      <a:r>
                        <a:rPr lang="en-US" sz="2500">
                          <a:effectLst/>
                        </a:rPr>
                        <a:t>SRE</a:t>
                      </a:r>
                    </a:p>
                  </a:txBody>
                  <a:tcPr marL="22044" marR="22044" marT="22044" marB="105813"/>
                </a:tc>
                <a:tc>
                  <a:txBody>
                    <a:bodyPr/>
                    <a:lstStyle/>
                    <a:p>
                      <a:pPr fontAlgn="t"/>
                      <a:r>
                        <a:rPr lang="en-US" sz="2500">
                          <a:effectLst/>
                        </a:rPr>
                        <a:t>How do we respond to changes in families and what are different kinds of families?</a:t>
                      </a:r>
                    </a:p>
                  </a:txBody>
                  <a:tcPr marL="22044" marR="22044" marT="22044" marB="105813"/>
                </a:tc>
                <a:extLst>
                  <a:ext uri="{0D108BD9-81ED-4DB2-BD59-A6C34878D82A}">
                    <a16:rowId xmlns:a16="http://schemas.microsoft.com/office/drawing/2014/main" val="86380409"/>
                  </a:ext>
                </a:extLst>
              </a:tr>
              <a:tr h="553312">
                <a:tc vMerge="1">
                  <a:txBody>
                    <a:bodyPr/>
                    <a:lstStyle/>
                    <a:p>
                      <a:endParaRPr lang="en-US"/>
                    </a:p>
                  </a:txBody>
                  <a:tcPr marL="0" marR="0" marT="0" marB="0" horzOverflow="overflow"/>
                </a:tc>
                <a:tc>
                  <a:txBody>
                    <a:bodyPr/>
                    <a:lstStyle/>
                    <a:p>
                      <a:pPr fontAlgn="t"/>
                      <a:r>
                        <a:rPr lang="en-US" sz="2500">
                          <a:effectLst/>
                        </a:rPr>
                        <a:t>ESafety</a:t>
                      </a:r>
                    </a:p>
                  </a:txBody>
                  <a:tcPr marL="22044" marR="22044" marT="22044" marB="105813"/>
                </a:tc>
                <a:tc>
                  <a:txBody>
                    <a:bodyPr/>
                    <a:lstStyle/>
                    <a:p>
                      <a:pPr fontAlgn="t"/>
                      <a:r>
                        <a:rPr lang="en-US" sz="2500">
                          <a:effectLst/>
                        </a:rPr>
                        <a:t>What is online safety?</a:t>
                      </a:r>
                    </a:p>
                  </a:txBody>
                  <a:tcPr marL="22044" marR="22044" marT="22044" marB="105813"/>
                </a:tc>
                <a:extLst>
                  <a:ext uri="{0D108BD9-81ED-4DB2-BD59-A6C34878D82A}">
                    <a16:rowId xmlns:a16="http://schemas.microsoft.com/office/drawing/2014/main" val="2388177941"/>
                  </a:ext>
                </a:extLst>
              </a:tr>
              <a:tr h="1323820">
                <a:tc rowSpan="3">
                  <a:txBody>
                    <a:bodyPr/>
                    <a:lstStyle/>
                    <a:p>
                      <a:pPr lvl="0" algn="ctr">
                        <a:buNone/>
                      </a:pPr>
                      <a:r>
                        <a:rPr lang="en-US" sz="3100">
                          <a:effectLst/>
                        </a:rPr>
                        <a:t>Summer</a:t>
                      </a:r>
                    </a:p>
                  </a:txBody>
                  <a:tcPr marL="22044" marR="22044" marT="22044" marB="105813" anchor="ctr">
                    <a:solidFill>
                      <a:schemeClr val="accent4">
                        <a:lumMod val="20000"/>
                        <a:lumOff val="80000"/>
                      </a:schemeClr>
                    </a:solidFill>
                  </a:tcPr>
                </a:tc>
                <a:tc>
                  <a:txBody>
                    <a:bodyPr/>
                    <a:lstStyle/>
                    <a:p>
                      <a:pPr lvl="0">
                        <a:buNone/>
                      </a:pPr>
                      <a:r>
                        <a:rPr lang="en-US" sz="2500">
                          <a:effectLst/>
                        </a:rPr>
                        <a:t>British Values</a:t>
                      </a:r>
                    </a:p>
                  </a:txBody>
                  <a:tcPr marL="22044" marR="22044" marT="22044" marB="105813"/>
                </a:tc>
                <a:tc>
                  <a:txBody>
                    <a:bodyPr/>
                    <a:lstStyle/>
                    <a:p>
                      <a:pPr lvl="0">
                        <a:buNone/>
                      </a:pPr>
                      <a:r>
                        <a:rPr lang="en-US" sz="2500">
                          <a:effectLst/>
                        </a:rPr>
                        <a:t>What is our local heritage and how do we create community cohesion?</a:t>
                      </a:r>
                    </a:p>
                  </a:txBody>
                  <a:tcPr marL="22044" marR="22044" marT="22044" marB="105813"/>
                </a:tc>
                <a:extLst>
                  <a:ext uri="{0D108BD9-81ED-4DB2-BD59-A6C34878D82A}">
                    <a16:rowId xmlns:a16="http://schemas.microsoft.com/office/drawing/2014/main" val="1306945571"/>
                  </a:ext>
                </a:extLst>
              </a:tr>
              <a:tr h="553312">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500">
                          <a:effectLst/>
                        </a:rPr>
                        <a:t>Health</a:t>
                      </a:r>
                    </a:p>
                  </a:txBody>
                  <a:tcPr marL="22044" marR="22044" marT="22044" marB="105813"/>
                </a:tc>
                <a:tc>
                  <a:txBody>
                    <a:bodyPr/>
                    <a:lstStyle/>
                    <a:p>
                      <a:pPr lvl="0">
                        <a:buNone/>
                      </a:pPr>
                      <a:r>
                        <a:rPr lang="en-US" sz="2500">
                          <a:effectLst/>
                        </a:rPr>
                        <a:t>What is positive mental health?</a:t>
                      </a:r>
                    </a:p>
                  </a:txBody>
                  <a:tcPr marL="22044" marR="22044" marT="22044" marB="105813"/>
                </a:tc>
                <a:extLst>
                  <a:ext uri="{0D108BD9-81ED-4DB2-BD59-A6C34878D82A}">
                    <a16:rowId xmlns:a16="http://schemas.microsoft.com/office/drawing/2014/main" val="828587536"/>
                  </a:ext>
                </a:extLst>
              </a:tr>
              <a:tr h="938566">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500">
                          <a:effectLst/>
                        </a:rPr>
                        <a:t>SRE</a:t>
                      </a:r>
                    </a:p>
                  </a:txBody>
                  <a:tcPr marL="22044" marR="22044" marT="22044" marB="105813"/>
                </a:tc>
                <a:tc>
                  <a:txBody>
                    <a:bodyPr/>
                    <a:lstStyle/>
                    <a:p>
                      <a:pPr lvl="0">
                        <a:buNone/>
                      </a:pPr>
                      <a:r>
                        <a:rPr lang="en-US" sz="2500">
                          <a:effectLst/>
                        </a:rPr>
                        <a:t>What is our identity and what is sexuality?</a:t>
                      </a:r>
                    </a:p>
                  </a:txBody>
                  <a:tcPr marL="22044" marR="22044" marT="22044" marB="105813"/>
                </a:tc>
                <a:extLst>
                  <a:ext uri="{0D108BD9-81ED-4DB2-BD59-A6C34878D82A}">
                    <a16:rowId xmlns:a16="http://schemas.microsoft.com/office/drawing/2014/main" val="3217539132"/>
                  </a:ext>
                </a:extLst>
              </a:tr>
            </a:tbl>
          </a:graphicData>
        </a:graphic>
      </p:graphicFrame>
    </p:spTree>
    <p:extLst>
      <p:ext uri="{BB962C8B-B14F-4D97-AF65-F5344CB8AC3E}">
        <p14:creationId xmlns:p14="http://schemas.microsoft.com/office/powerpoint/2010/main" val="342542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660400" y="681038"/>
            <a:ext cx="8280400" cy="2474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r>
              <a:rPr lang="en-US" sz="6100" b="1" kern="1200" dirty="0">
                <a:solidFill>
                  <a:schemeClr val="tx1"/>
                </a:solidFill>
                <a:latin typeface="+mj-lt"/>
                <a:ea typeface="+mj-ea"/>
                <a:cs typeface="+mj-cs"/>
              </a:rPr>
              <a:t>Year </a:t>
            </a:r>
            <a:r>
              <a:rPr lang="en-US" sz="6100" b="1" kern="1200">
                <a:solidFill>
                  <a:schemeClr val="tx1"/>
                </a:solidFill>
                <a:latin typeface="+mj-lt"/>
                <a:ea typeface="+mj-ea"/>
                <a:cs typeface="+mj-cs"/>
              </a:rPr>
              <a:t>9 </a:t>
            </a:r>
            <a:r>
              <a:rPr lang="en-US" sz="6100" b="1" kern="1200" dirty="0">
                <a:solidFill>
                  <a:schemeClr val="tx1"/>
                </a:solidFill>
                <a:latin typeface="+mj-lt"/>
                <a:ea typeface="+mj-ea"/>
                <a:cs typeface="+mj-cs"/>
              </a:rPr>
              <a:t>Topics Tier 3</a:t>
            </a:r>
          </a:p>
          <a:p>
            <a:pPr defTabSz="639965"/>
            <a:r>
              <a:rPr lang="en-US" sz="6100" b="1" kern="1200">
                <a:solidFill>
                  <a:schemeClr val="tx1"/>
                </a:solidFill>
                <a:latin typeface="+mj-lt"/>
                <a:ea typeface="+mj-ea"/>
                <a:cs typeface="+mj-cs"/>
              </a:rPr>
              <a:t>Drop Down Mornings</a:t>
            </a:r>
            <a:endParaRPr lang="en-US" sz="6100" kern="1200">
              <a:solidFill>
                <a:schemeClr val="tx1"/>
              </a:solidFill>
              <a:latin typeface="+mj-lt"/>
              <a:ea typeface="+mj-ea"/>
              <a:cs typeface="+mj-cs"/>
            </a:endParaRPr>
          </a:p>
          <a:p>
            <a:pPr defTabSz="639965">
              <a:spcAft>
                <a:spcPts val="600"/>
              </a:spcAft>
            </a:pPr>
            <a:endParaRPr lang="en-US" sz="6100" b="1" kern="1200">
              <a:solidFill>
                <a:schemeClr val="tx1"/>
              </a:solidFill>
              <a:latin typeface="+mj-lt"/>
              <a:ea typeface="+mj-ea"/>
              <a:cs typeface="+mj-cs"/>
            </a:endParaRPr>
          </a:p>
        </p:txBody>
      </p:sp>
      <p:graphicFrame>
        <p:nvGraphicFramePr>
          <p:cNvPr id="13" name="Table 12">
            <a:extLst>
              <a:ext uri="{FF2B5EF4-FFF2-40B4-BE49-F238E27FC236}">
                <a16:creationId xmlns:a16="http://schemas.microsoft.com/office/drawing/2014/main" id="{9DE37EE1-FB5F-1144-604C-A9A0C315AB5E}"/>
              </a:ext>
            </a:extLst>
          </p:cNvPr>
          <p:cNvGraphicFramePr>
            <a:graphicFrameLocks noGrp="1"/>
          </p:cNvGraphicFramePr>
          <p:nvPr>
            <p:extLst>
              <p:ext uri="{D42A27DB-BD31-4B8C-83A1-F6EECF244321}">
                <p14:modId xmlns:p14="http://schemas.microsoft.com/office/powerpoint/2010/main" val="179739152"/>
              </p:ext>
            </p:extLst>
          </p:nvPr>
        </p:nvGraphicFramePr>
        <p:xfrm>
          <a:off x="1051562" y="3408363"/>
          <a:ext cx="7498078" cy="8121657"/>
        </p:xfrm>
        <a:graphic>
          <a:graphicData uri="http://schemas.openxmlformats.org/drawingml/2006/table">
            <a:tbl>
              <a:tblPr firstRow="1" bandRow="1"/>
              <a:tblGrid>
                <a:gridCol w="1647510">
                  <a:extLst>
                    <a:ext uri="{9D8B030D-6E8A-4147-A177-3AD203B41FA5}">
                      <a16:colId xmlns:a16="http://schemas.microsoft.com/office/drawing/2014/main" val="1974536517"/>
                    </a:ext>
                  </a:extLst>
                </a:gridCol>
                <a:gridCol w="1134564">
                  <a:extLst>
                    <a:ext uri="{9D8B030D-6E8A-4147-A177-3AD203B41FA5}">
                      <a16:colId xmlns:a16="http://schemas.microsoft.com/office/drawing/2014/main" val="2997203945"/>
                    </a:ext>
                  </a:extLst>
                </a:gridCol>
                <a:gridCol w="4716004">
                  <a:extLst>
                    <a:ext uri="{9D8B030D-6E8A-4147-A177-3AD203B41FA5}">
                      <a16:colId xmlns:a16="http://schemas.microsoft.com/office/drawing/2014/main" val="1155565176"/>
                    </a:ext>
                  </a:extLst>
                </a:gridCol>
              </a:tblGrid>
              <a:tr h="715053">
                <a:tc>
                  <a:txBody>
                    <a:bodyPr/>
                    <a:lstStyle/>
                    <a:p>
                      <a:pPr lvl="0" algn="l">
                        <a:buNone/>
                      </a:pPr>
                      <a:r>
                        <a:rPr lang="en-US" sz="2300" dirty="0">
                          <a:effectLst/>
                        </a:rPr>
                        <a:t>Term</a:t>
                      </a:r>
                    </a:p>
                  </a:txBody>
                  <a:tcPr marL="16795" marR="16795" marT="16795" marB="80614">
                    <a:solidFill>
                      <a:schemeClr val="accent3">
                        <a:lumMod val="20000"/>
                        <a:lumOff val="80000"/>
                      </a:schemeClr>
                    </a:solidFill>
                  </a:tcPr>
                </a:tc>
                <a:tc>
                  <a:txBody>
                    <a:bodyPr/>
                    <a:lstStyle/>
                    <a:p>
                      <a:pPr lvl="0" algn="l">
                        <a:buNone/>
                      </a:pPr>
                      <a:r>
                        <a:rPr lang="en-US" sz="1900">
                          <a:effectLst/>
                        </a:rPr>
                        <a:t>Theme</a:t>
                      </a:r>
                    </a:p>
                  </a:txBody>
                  <a:tcPr marL="16795" marR="16795" marT="16795" marB="80614"/>
                </a:tc>
                <a:tc>
                  <a:txBody>
                    <a:bodyPr/>
                    <a:lstStyle/>
                    <a:p>
                      <a:pPr lvl="0" algn="l">
                        <a:lnSpc>
                          <a:spcPct val="100000"/>
                        </a:lnSpc>
                        <a:spcBef>
                          <a:spcPts val="0"/>
                        </a:spcBef>
                        <a:spcAft>
                          <a:spcPts val="0"/>
                        </a:spcAft>
                        <a:buNone/>
                      </a:pPr>
                      <a:r>
                        <a:rPr lang="en-US" sz="1900" b="0" i="0" u="none" strike="noStrike" noProof="0">
                          <a:effectLst/>
                          <a:latin typeface="Calibri"/>
                        </a:rPr>
                        <a:t>PSHE Topic Foci Question</a:t>
                      </a:r>
                    </a:p>
                    <a:p>
                      <a:pPr lvl="0" algn="l">
                        <a:buNone/>
                      </a:pPr>
                      <a:endParaRPr lang="en-US" sz="1900">
                        <a:effectLst/>
                      </a:endParaRPr>
                    </a:p>
                  </a:txBody>
                  <a:tcPr marL="16795" marR="16795" marT="16795" marB="80614"/>
                </a:tc>
                <a:extLst>
                  <a:ext uri="{0D108BD9-81ED-4DB2-BD59-A6C34878D82A}">
                    <a16:rowId xmlns:a16="http://schemas.microsoft.com/office/drawing/2014/main" val="3271657837"/>
                  </a:ext>
                </a:extLst>
              </a:tr>
              <a:tr h="715053">
                <a:tc rowSpan="4">
                  <a:txBody>
                    <a:bodyPr/>
                    <a:lstStyle/>
                    <a:p>
                      <a:pPr algn="ctr" fontAlgn="ctr"/>
                      <a:r>
                        <a:rPr lang="en-US" sz="2300">
                          <a:effectLst/>
                        </a:rPr>
                        <a:t>Autumn</a:t>
                      </a:r>
                    </a:p>
                  </a:txBody>
                  <a:tcPr marL="16795" marR="16795" marT="16795" marB="80614" anchor="ctr">
                    <a:solidFill>
                      <a:schemeClr val="accent6">
                        <a:lumMod val="20000"/>
                        <a:lumOff val="80000"/>
                      </a:schemeClr>
                    </a:solidFill>
                  </a:tcPr>
                </a:tc>
                <a:tc>
                  <a:txBody>
                    <a:bodyPr/>
                    <a:lstStyle/>
                    <a:p>
                      <a:pPr lvl="0">
                        <a:buNone/>
                      </a:pPr>
                      <a:r>
                        <a:rPr lang="en-US" sz="1900">
                          <a:effectLst/>
                        </a:rPr>
                        <a:t>SRE</a:t>
                      </a:r>
                      <a:endParaRPr lang="en-US" sz="2100"/>
                    </a:p>
                  </a:txBody>
                  <a:tcPr marL="16795" marR="16795" marT="16795" marB="80614"/>
                </a:tc>
                <a:tc>
                  <a:txBody>
                    <a:bodyPr/>
                    <a:lstStyle/>
                    <a:p>
                      <a:pPr lvl="0">
                        <a:buNone/>
                      </a:pPr>
                      <a:r>
                        <a:rPr lang="en-US" sz="1900" b="0" i="0" u="none" strike="noStrike" noProof="0">
                          <a:effectLst/>
                          <a:latin typeface="Calibri"/>
                        </a:rPr>
                        <a:t>What is consent and the 5Rs?</a:t>
                      </a:r>
                    </a:p>
                    <a:p>
                      <a:pPr lvl="0">
                        <a:buNone/>
                      </a:pPr>
                      <a:r>
                        <a:rPr lang="en-US" sz="1900" b="0" i="0" u="none" strike="noStrike" noProof="0">
                          <a:effectLst/>
                          <a:latin typeface="Calibri"/>
                        </a:rPr>
                        <a:t>What is self-care?</a:t>
                      </a:r>
                    </a:p>
                  </a:txBody>
                  <a:tcPr marL="16795" marR="16795" marT="16795" marB="80614"/>
                </a:tc>
                <a:extLst>
                  <a:ext uri="{0D108BD9-81ED-4DB2-BD59-A6C34878D82A}">
                    <a16:rowId xmlns:a16="http://schemas.microsoft.com/office/drawing/2014/main" val="3715039474"/>
                  </a:ext>
                </a:extLst>
              </a:tr>
              <a:tr h="421545">
                <a:tc vMerge="1">
                  <a:txBody>
                    <a:bodyPr/>
                    <a:lstStyle/>
                    <a:p>
                      <a:endParaRPr lang="en-US"/>
                    </a:p>
                  </a:txBody>
                  <a:tcPr marL="0" marR="0" marT="0" marB="0" horzOverflow="overflow"/>
                </a:tc>
                <a:tc>
                  <a:txBody>
                    <a:bodyPr/>
                    <a:lstStyle/>
                    <a:p>
                      <a:pPr lvl="0">
                        <a:buNone/>
                      </a:pPr>
                      <a:r>
                        <a:rPr lang="en-US" sz="1900">
                          <a:effectLst/>
                        </a:rPr>
                        <a:t>ESafety</a:t>
                      </a:r>
                      <a:endParaRPr lang="en-US" sz="2100"/>
                    </a:p>
                  </a:txBody>
                  <a:tcPr marL="16795" marR="16795" marT="16795" marB="80614"/>
                </a:tc>
                <a:tc>
                  <a:txBody>
                    <a:bodyPr/>
                    <a:lstStyle/>
                    <a:p>
                      <a:pPr lvl="0">
                        <a:buNone/>
                      </a:pPr>
                      <a:r>
                        <a:rPr lang="en-US" sz="1900" b="0" i="0" u="none" strike="noStrike" noProof="0">
                          <a:effectLst/>
                          <a:latin typeface="Calibri"/>
                        </a:rPr>
                        <a:t>Why do people bully and troll online?</a:t>
                      </a:r>
                      <a:endParaRPr lang="en-US" sz="2100"/>
                    </a:p>
                  </a:txBody>
                  <a:tcPr marL="16795" marR="16795" marT="16795" marB="80614"/>
                </a:tc>
                <a:extLst>
                  <a:ext uri="{0D108BD9-81ED-4DB2-BD59-A6C34878D82A}">
                    <a16:rowId xmlns:a16="http://schemas.microsoft.com/office/drawing/2014/main" val="4236890299"/>
                  </a:ext>
                </a:extLst>
              </a:tr>
              <a:tr h="421545">
                <a:tc vMerge="1">
                  <a:txBody>
                    <a:bodyPr/>
                    <a:lstStyle/>
                    <a:p>
                      <a:endParaRPr lang="en-US"/>
                    </a:p>
                  </a:txBody>
                  <a:tcPr marL="0" marR="0" marT="0" marB="0" horzOverflow="overflow"/>
                </a:tc>
                <a:tc>
                  <a:txBody>
                    <a:bodyPr/>
                    <a:lstStyle/>
                    <a:p>
                      <a:pPr lvl="0">
                        <a:buNone/>
                      </a:pPr>
                      <a:r>
                        <a:rPr lang="en-US" sz="1900">
                          <a:effectLst/>
                        </a:rPr>
                        <a:t>Health</a:t>
                      </a:r>
                      <a:endParaRPr lang="en-US" sz="2100"/>
                    </a:p>
                  </a:txBody>
                  <a:tcPr marL="16795" marR="16795" marT="16795" marB="80614"/>
                </a:tc>
                <a:tc>
                  <a:txBody>
                    <a:bodyPr/>
                    <a:lstStyle/>
                    <a:p>
                      <a:pPr lvl="0">
                        <a:buNone/>
                      </a:pPr>
                      <a:r>
                        <a:rPr lang="en-US" sz="1900" b="0" i="0" u="none" strike="noStrike" noProof="0">
                          <a:effectLst/>
                          <a:latin typeface="Calibri"/>
                        </a:rPr>
                        <a:t>What are drugs and why are they addictive? </a:t>
                      </a:r>
                      <a:endParaRPr lang="en-US" sz="2100"/>
                    </a:p>
                  </a:txBody>
                  <a:tcPr marL="16795" marR="16795" marT="16795" marB="80614"/>
                </a:tc>
                <a:extLst>
                  <a:ext uri="{0D108BD9-81ED-4DB2-BD59-A6C34878D82A}">
                    <a16:rowId xmlns:a16="http://schemas.microsoft.com/office/drawing/2014/main" val="44278051"/>
                  </a:ext>
                </a:extLst>
              </a:tr>
              <a:tr h="421545">
                <a:tc vMerge="1">
                  <a:txBody>
                    <a:bodyPr/>
                    <a:lstStyle/>
                    <a:p>
                      <a:endParaRPr lang="en-US"/>
                    </a:p>
                  </a:txBody>
                  <a:tcPr marL="17500" marR="17500" marT="17500" marB="84000" anchor="ctr">
                    <a:solidFill>
                      <a:schemeClr val="accent3">
                        <a:lumMod val="20000"/>
                        <a:lumOff val="80000"/>
                      </a:schemeClr>
                    </a:solidFill>
                  </a:tcPr>
                </a:tc>
                <a:tc>
                  <a:txBody>
                    <a:bodyPr/>
                    <a:lstStyle/>
                    <a:p>
                      <a:pPr lvl="0">
                        <a:buNone/>
                      </a:pPr>
                      <a:r>
                        <a:rPr lang="en-US" sz="1900">
                          <a:effectLst/>
                        </a:rPr>
                        <a:t>Life Skills</a:t>
                      </a:r>
                      <a:endParaRPr lang="en-US" sz="2100"/>
                    </a:p>
                  </a:txBody>
                  <a:tcPr marL="16795" marR="16795" marT="16795" marB="80614"/>
                </a:tc>
                <a:tc>
                  <a:txBody>
                    <a:bodyPr/>
                    <a:lstStyle/>
                    <a:p>
                      <a:pPr lvl="0">
                        <a:buNone/>
                      </a:pPr>
                      <a:r>
                        <a:rPr lang="en-US" sz="1900" b="0" i="0" u="none" strike="noStrike" noProof="0">
                          <a:effectLst/>
                          <a:latin typeface="Calibri"/>
                        </a:rPr>
                        <a:t>How do I manage a household budget?</a:t>
                      </a:r>
                      <a:endParaRPr lang="en-US" sz="2100"/>
                    </a:p>
                  </a:txBody>
                  <a:tcPr marL="16795" marR="16795" marT="16795" marB="80614"/>
                </a:tc>
                <a:extLst>
                  <a:ext uri="{0D108BD9-81ED-4DB2-BD59-A6C34878D82A}">
                    <a16:rowId xmlns:a16="http://schemas.microsoft.com/office/drawing/2014/main" val="907593418"/>
                  </a:ext>
                </a:extLst>
              </a:tr>
              <a:tr h="1008561">
                <a:tc rowSpan="4">
                  <a:txBody>
                    <a:bodyPr/>
                    <a:lstStyle/>
                    <a:p>
                      <a:pPr lvl="0" algn="ctr">
                        <a:buNone/>
                      </a:pPr>
                      <a:r>
                        <a:rPr lang="en-US" sz="2300"/>
                        <a:t>Spring</a:t>
                      </a:r>
                    </a:p>
                  </a:txBody>
                  <a:tcPr marL="0" marR="0" marT="0" marB="0" anchor="ctr" horzOverflow="overflow">
                    <a:solidFill>
                      <a:schemeClr val="accent5">
                        <a:lumMod val="20000"/>
                        <a:lumOff val="80000"/>
                      </a:schemeClr>
                    </a:solidFill>
                  </a:tcPr>
                </a:tc>
                <a:tc>
                  <a:txBody>
                    <a:bodyPr/>
                    <a:lstStyle/>
                    <a:p>
                      <a:pPr lvl="0">
                        <a:buNone/>
                      </a:pPr>
                      <a:r>
                        <a:rPr lang="en-US" sz="1900">
                          <a:effectLst/>
                        </a:rPr>
                        <a:t>SRE</a:t>
                      </a:r>
                      <a:endParaRPr lang="en-US" sz="2100"/>
                    </a:p>
                  </a:txBody>
                  <a:tcPr marL="16795" marR="16795" marT="16795" marB="80614"/>
                </a:tc>
                <a:tc>
                  <a:txBody>
                    <a:bodyPr/>
                    <a:lstStyle/>
                    <a:p>
                      <a:pPr lvl="0">
                        <a:buNone/>
                      </a:pPr>
                      <a:r>
                        <a:rPr lang="en-US" sz="1900" b="0" i="0" u="none" strike="noStrike" noProof="0">
                          <a:effectLst/>
                          <a:latin typeface="Calibri"/>
                        </a:rPr>
                        <a:t>What are healthy relationships?</a:t>
                      </a:r>
                    </a:p>
                    <a:p>
                      <a:pPr lvl="0">
                        <a:buNone/>
                      </a:pPr>
                      <a:r>
                        <a:rPr lang="en-US" sz="1900" b="0" i="0" u="none" strike="noStrike" noProof="0">
                          <a:effectLst/>
                          <a:latin typeface="Calibri"/>
                        </a:rPr>
                        <a:t>What are different kinds of relationships in families and life?</a:t>
                      </a:r>
                      <a:endParaRPr lang="en-US" sz="2100"/>
                    </a:p>
                  </a:txBody>
                  <a:tcPr marL="16795" marR="16795" marT="16795" marB="80614"/>
                </a:tc>
                <a:extLst>
                  <a:ext uri="{0D108BD9-81ED-4DB2-BD59-A6C34878D82A}">
                    <a16:rowId xmlns:a16="http://schemas.microsoft.com/office/drawing/2014/main" val="86380409"/>
                  </a:ext>
                </a:extLst>
              </a:tr>
              <a:tr h="715053">
                <a:tc vMerge="1">
                  <a:txBody>
                    <a:bodyPr/>
                    <a:lstStyle/>
                    <a:p>
                      <a:endParaRPr lang="en-US"/>
                    </a:p>
                  </a:txBody>
                  <a:tcPr marL="0" marR="0" marT="0" marB="0" horzOverflow="overflow"/>
                </a:tc>
                <a:tc>
                  <a:txBody>
                    <a:bodyPr/>
                    <a:lstStyle/>
                    <a:p>
                      <a:pPr lvl="0">
                        <a:buNone/>
                      </a:pPr>
                      <a:r>
                        <a:rPr lang="en-US" sz="1900">
                          <a:effectLst/>
                        </a:rPr>
                        <a:t>ESafety</a:t>
                      </a:r>
                      <a:endParaRPr lang="en-US" sz="2100"/>
                    </a:p>
                  </a:txBody>
                  <a:tcPr marL="16795" marR="16795" marT="16795" marB="80614"/>
                </a:tc>
                <a:tc>
                  <a:txBody>
                    <a:bodyPr/>
                    <a:lstStyle/>
                    <a:p>
                      <a:pPr lvl="0">
                        <a:buNone/>
                      </a:pPr>
                      <a:r>
                        <a:rPr lang="en-US" sz="1900" b="0" i="0" u="none" strike="noStrike" noProof="0">
                          <a:effectLst/>
                          <a:latin typeface="Calibri"/>
                        </a:rPr>
                        <a:t>What is an online scam and how do we keep safe online?</a:t>
                      </a:r>
                      <a:endParaRPr lang="en-US" sz="2100"/>
                    </a:p>
                  </a:txBody>
                  <a:tcPr marL="16795" marR="16795" marT="16795" marB="80614"/>
                </a:tc>
                <a:extLst>
                  <a:ext uri="{0D108BD9-81ED-4DB2-BD59-A6C34878D82A}">
                    <a16:rowId xmlns:a16="http://schemas.microsoft.com/office/drawing/2014/main" val="2388177941"/>
                  </a:ext>
                </a:extLst>
              </a:tr>
              <a:tr h="421545">
                <a:tc vMerge="1">
                  <a:txBody>
                    <a:bodyPr/>
                    <a:lstStyle/>
                    <a:p>
                      <a:endParaRPr lang="en-US"/>
                    </a:p>
                  </a:txBody>
                  <a:tcPr marL="0" marR="0" marT="0" marB="0" horzOverflow="overflow"/>
                </a:tc>
                <a:tc>
                  <a:txBody>
                    <a:bodyPr/>
                    <a:lstStyle/>
                    <a:p>
                      <a:pPr lvl="0">
                        <a:buNone/>
                      </a:pPr>
                      <a:r>
                        <a:rPr lang="en-US" sz="1900">
                          <a:effectLst/>
                        </a:rPr>
                        <a:t>Health</a:t>
                      </a:r>
                      <a:endParaRPr lang="en-US" sz="2100"/>
                    </a:p>
                  </a:txBody>
                  <a:tcPr marL="16795" marR="16795" marT="16795" marB="80614"/>
                </a:tc>
                <a:tc>
                  <a:txBody>
                    <a:bodyPr/>
                    <a:lstStyle/>
                    <a:p>
                      <a:pPr lvl="0">
                        <a:buNone/>
                      </a:pPr>
                      <a:r>
                        <a:rPr lang="en-US" sz="1900" b="0" i="0" u="none" strike="noStrike" noProof="0">
                          <a:effectLst/>
                          <a:latin typeface="Calibri"/>
                        </a:rPr>
                        <a:t>What is blood and organ donation? </a:t>
                      </a:r>
                      <a:endParaRPr lang="en-US" sz="2100"/>
                    </a:p>
                  </a:txBody>
                  <a:tcPr marL="16795" marR="16795" marT="16795" marB="80614"/>
                </a:tc>
                <a:extLst>
                  <a:ext uri="{0D108BD9-81ED-4DB2-BD59-A6C34878D82A}">
                    <a16:rowId xmlns:a16="http://schemas.microsoft.com/office/drawing/2014/main" val="1771856294"/>
                  </a:ext>
                </a:extLst>
              </a:tr>
              <a:tr h="421545">
                <a:tc vMerge="1">
                  <a:txBody>
                    <a:bodyPr/>
                    <a:lstStyle/>
                    <a:p>
                      <a:endParaRPr lang="en-US"/>
                    </a:p>
                  </a:txBody>
                  <a:tcPr marL="0" marR="0" marT="0" marB="0"/>
                </a:tc>
                <a:tc>
                  <a:txBody>
                    <a:bodyPr/>
                    <a:lstStyle/>
                    <a:p>
                      <a:pPr lvl="0">
                        <a:buNone/>
                      </a:pPr>
                      <a:r>
                        <a:rPr lang="en-US" sz="1900">
                          <a:effectLst/>
                        </a:rPr>
                        <a:t>Life Skills</a:t>
                      </a:r>
                      <a:endParaRPr lang="en-US" sz="2100"/>
                    </a:p>
                  </a:txBody>
                  <a:tcPr marL="16795" marR="16795" marT="16795" marB="80614"/>
                </a:tc>
                <a:tc>
                  <a:txBody>
                    <a:bodyPr/>
                    <a:lstStyle/>
                    <a:p>
                      <a:pPr lvl="0">
                        <a:buNone/>
                      </a:pPr>
                      <a:r>
                        <a:rPr lang="en-US" sz="1900" b="0" i="0" u="none" strike="noStrike" noProof="0">
                          <a:effectLst/>
                          <a:latin typeface="Calibri"/>
                        </a:rPr>
                        <a:t>What is tax?</a:t>
                      </a:r>
                      <a:endParaRPr lang="en-US" sz="2100"/>
                    </a:p>
                  </a:txBody>
                  <a:tcPr marL="16795" marR="16795" marT="16795" marB="80614"/>
                </a:tc>
                <a:extLst>
                  <a:ext uri="{0D108BD9-81ED-4DB2-BD59-A6C34878D82A}">
                    <a16:rowId xmlns:a16="http://schemas.microsoft.com/office/drawing/2014/main" val="2068202308"/>
                  </a:ext>
                </a:extLst>
              </a:tr>
              <a:tr h="1008561">
                <a:tc rowSpan="4">
                  <a:txBody>
                    <a:bodyPr/>
                    <a:lstStyle/>
                    <a:p>
                      <a:pPr lvl="0" algn="ctr">
                        <a:buNone/>
                      </a:pPr>
                      <a:r>
                        <a:rPr lang="en-US" sz="2300">
                          <a:effectLst/>
                        </a:rPr>
                        <a:t>Summer</a:t>
                      </a:r>
                    </a:p>
                  </a:txBody>
                  <a:tcPr marL="16795" marR="16795" marT="16795" marB="80614" anchor="ctr">
                    <a:solidFill>
                      <a:schemeClr val="accent4">
                        <a:lumMod val="20000"/>
                        <a:lumOff val="80000"/>
                      </a:schemeClr>
                    </a:solidFill>
                  </a:tcPr>
                </a:tc>
                <a:tc>
                  <a:txBody>
                    <a:bodyPr/>
                    <a:lstStyle/>
                    <a:p>
                      <a:pPr lvl="0">
                        <a:buNone/>
                      </a:pPr>
                      <a:r>
                        <a:rPr lang="en-US" sz="1900">
                          <a:effectLst/>
                        </a:rPr>
                        <a:t>SRE</a:t>
                      </a:r>
                      <a:endParaRPr lang="en-US" sz="2100"/>
                    </a:p>
                  </a:txBody>
                  <a:tcPr marL="16795" marR="16795" marT="16795" marB="80614"/>
                </a:tc>
                <a:tc>
                  <a:txBody>
                    <a:bodyPr/>
                    <a:lstStyle/>
                    <a:p>
                      <a:pPr lvl="0">
                        <a:buNone/>
                      </a:pPr>
                      <a:r>
                        <a:rPr lang="en-US" sz="1900" b="0" i="0" u="none" strike="noStrike" noProof="0">
                          <a:effectLst/>
                          <a:latin typeface="Calibri"/>
                        </a:rPr>
                        <a:t>What are different kinds of love and relationships? What is safer sex and contraception?</a:t>
                      </a:r>
                      <a:endParaRPr lang="en-US" sz="2100"/>
                    </a:p>
                  </a:txBody>
                  <a:tcPr marL="16795" marR="16795" marT="16795" marB="80614"/>
                </a:tc>
                <a:extLst>
                  <a:ext uri="{0D108BD9-81ED-4DB2-BD59-A6C34878D82A}">
                    <a16:rowId xmlns:a16="http://schemas.microsoft.com/office/drawing/2014/main" val="1306945571"/>
                  </a:ext>
                </a:extLst>
              </a:tr>
              <a:tr h="715053">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900">
                          <a:effectLst/>
                        </a:rPr>
                        <a:t>ESafety</a:t>
                      </a:r>
                      <a:endParaRPr lang="en-US" sz="2100"/>
                    </a:p>
                  </a:txBody>
                  <a:tcPr marL="16795" marR="16795" marT="16795" marB="80614"/>
                </a:tc>
                <a:tc>
                  <a:txBody>
                    <a:bodyPr/>
                    <a:lstStyle/>
                    <a:p>
                      <a:pPr lvl="0">
                        <a:buNone/>
                      </a:pPr>
                      <a:r>
                        <a:rPr lang="en-US" sz="1900" b="0" i="0" u="none" strike="noStrike" noProof="0">
                          <a:effectLst/>
                          <a:latin typeface="Calibri"/>
                        </a:rPr>
                        <a:t>What is a digital footprint and how can online hate crimes end careers?</a:t>
                      </a:r>
                      <a:endParaRPr lang="en-US" sz="2100"/>
                    </a:p>
                  </a:txBody>
                  <a:tcPr marL="16795" marR="16795" marT="16795" marB="80614"/>
                </a:tc>
                <a:extLst>
                  <a:ext uri="{0D108BD9-81ED-4DB2-BD59-A6C34878D82A}">
                    <a16:rowId xmlns:a16="http://schemas.microsoft.com/office/drawing/2014/main" val="828587536"/>
                  </a:ext>
                </a:extLst>
              </a:tr>
              <a:tr h="715053">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900">
                          <a:effectLst/>
                        </a:rPr>
                        <a:t>Health</a:t>
                      </a:r>
                      <a:endParaRPr lang="en-US" sz="2100"/>
                    </a:p>
                  </a:txBody>
                  <a:tcPr marL="16795" marR="16795" marT="16795" marB="80614"/>
                </a:tc>
                <a:tc>
                  <a:txBody>
                    <a:bodyPr/>
                    <a:lstStyle/>
                    <a:p>
                      <a:pPr lvl="0">
                        <a:buNone/>
                      </a:pPr>
                      <a:r>
                        <a:rPr lang="en-US" sz="1900">
                          <a:effectLst/>
                        </a:rPr>
                        <a:t>What is good mental health and positive body image in a world of </a:t>
                      </a:r>
                      <a:r>
                        <a:rPr lang="en-US" sz="1900" err="1">
                          <a:effectLst/>
                        </a:rPr>
                        <a:t>instagram</a:t>
                      </a:r>
                      <a:r>
                        <a:rPr lang="en-US" sz="1900">
                          <a:effectLst/>
                        </a:rPr>
                        <a:t>?</a:t>
                      </a:r>
                    </a:p>
                  </a:txBody>
                  <a:tcPr marL="16795" marR="16795" marT="16795" marB="80614"/>
                </a:tc>
                <a:extLst>
                  <a:ext uri="{0D108BD9-81ED-4DB2-BD59-A6C34878D82A}">
                    <a16:rowId xmlns:a16="http://schemas.microsoft.com/office/drawing/2014/main" val="3217539132"/>
                  </a:ext>
                </a:extLst>
              </a:tr>
              <a:tr h="421545">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900">
                          <a:effectLst/>
                        </a:rPr>
                        <a:t>Life Skills</a:t>
                      </a:r>
                      <a:endParaRPr lang="en-US" sz="2100"/>
                    </a:p>
                  </a:txBody>
                  <a:tcPr marL="16795" marR="16795" marT="16795" marB="80614"/>
                </a:tc>
                <a:tc>
                  <a:txBody>
                    <a:bodyPr/>
                    <a:lstStyle/>
                    <a:p>
                      <a:pPr lvl="0">
                        <a:buNone/>
                      </a:pPr>
                      <a:r>
                        <a:rPr lang="en-US" sz="1900" b="0" i="0" u="none" strike="noStrike" noProof="0">
                          <a:effectLst/>
                          <a:latin typeface="Calibri"/>
                        </a:rPr>
                        <a:t>How do I decide what career to choose?</a:t>
                      </a:r>
                      <a:endParaRPr lang="en-US" sz="2100"/>
                    </a:p>
                  </a:txBody>
                  <a:tcPr marL="16795" marR="16795" marT="16795" marB="80614"/>
                </a:tc>
                <a:extLst>
                  <a:ext uri="{0D108BD9-81ED-4DB2-BD59-A6C34878D82A}">
                    <a16:rowId xmlns:a16="http://schemas.microsoft.com/office/drawing/2014/main" val="566883953"/>
                  </a:ext>
                </a:extLst>
              </a:tr>
            </a:tbl>
          </a:graphicData>
        </a:graphic>
      </p:graphicFrame>
    </p:spTree>
    <p:extLst>
      <p:ext uri="{BB962C8B-B14F-4D97-AF65-F5344CB8AC3E}">
        <p14:creationId xmlns:p14="http://schemas.microsoft.com/office/powerpoint/2010/main" val="175768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
            <a:extLst>
              <a:ext uri="{FF2B5EF4-FFF2-40B4-BE49-F238E27FC236}">
                <a16:creationId xmlns:a16="http://schemas.microsoft.com/office/drawing/2014/main" id="{42E1F594-6E35-6841-AF87-E815E608C1D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45272" y="11758743"/>
            <a:ext cx="2518275" cy="76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6F0F82B0-7A3B-9346-92A8-1C731DA0CE68}"/>
              </a:ext>
            </a:extLst>
          </p:cNvPr>
          <p:cNvSpPr txBox="1">
            <a:spLocks/>
          </p:cNvSpPr>
          <p:nvPr/>
        </p:nvSpPr>
        <p:spPr>
          <a:xfrm>
            <a:off x="347212" y="1751323"/>
            <a:ext cx="9010530" cy="7220950"/>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lIns="91423" tIns="45712" rIns="91423" bIns="45712" anchor="t"/>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n-GB" sz="3600" dirty="0">
              <a:solidFill>
                <a:schemeClr val="tx1"/>
              </a:solidFill>
              <a:latin typeface="Calibri" panose="020F0502020204030204" pitchFamily="34" charset="0"/>
              <a:ea typeface="MS PGothic" charset="0"/>
              <a:cs typeface="Calibri" panose="020F0502020204030204" pitchFamily="34" charset="0"/>
            </a:endParaRPr>
          </a:p>
          <a:p>
            <a:pPr algn="just"/>
            <a:r>
              <a:rPr lang="en-GB" sz="2800" dirty="0">
                <a:solidFill>
                  <a:schemeClr val="tx1"/>
                </a:solidFill>
                <a:latin typeface="Calibri"/>
                <a:ea typeface="MS PGothic"/>
                <a:cs typeface="Calibri"/>
              </a:rPr>
              <a:t>The Eastern Learning Alliance PSHE co-ordinators collaborated to create this Trust-wide programme which consist of bespoke whole-school themed topics to meet the needs of all students in our local communities. </a:t>
            </a:r>
            <a:endParaRPr lang="en-GB" sz="2800">
              <a:solidFill>
                <a:schemeClr val="tx1"/>
              </a:solidFill>
              <a:latin typeface="Calibri"/>
              <a:ea typeface="Calibri"/>
              <a:cs typeface="Calibri"/>
            </a:endParaRPr>
          </a:p>
          <a:p>
            <a:pPr algn="just"/>
            <a:endParaRPr lang="en-GB" sz="2800" dirty="0">
              <a:solidFill>
                <a:schemeClr val="tx1"/>
              </a:solidFill>
              <a:latin typeface="Calibri"/>
              <a:ea typeface="MS PGothic"/>
              <a:cs typeface="Calibri"/>
            </a:endParaRPr>
          </a:p>
          <a:p>
            <a:pPr algn="just"/>
            <a:r>
              <a:rPr lang="en-GB" sz="2800" dirty="0">
                <a:solidFill>
                  <a:schemeClr val="tx1"/>
                </a:solidFill>
                <a:latin typeface="Calibri"/>
                <a:ea typeface="MS PGothic"/>
                <a:cs typeface="Calibri"/>
              </a:rPr>
              <a:t>This guide is an overview; please note that the sequence of PSHE delivery may change in response to any local, national or global events that might require a shift in priorities. </a:t>
            </a:r>
            <a:endParaRPr lang="en-GB" sz="2800" dirty="0">
              <a:solidFill>
                <a:schemeClr val="tx1"/>
              </a:solidFill>
              <a:ea typeface="MS PGothic"/>
              <a:cs typeface="Calibri"/>
            </a:endParaRPr>
          </a:p>
          <a:p>
            <a:pPr algn="just"/>
            <a:endParaRPr lang="en-GB" sz="2800" dirty="0">
              <a:solidFill>
                <a:schemeClr val="tx1"/>
              </a:solidFill>
              <a:latin typeface="Calibri" panose="020F0502020204030204" pitchFamily="34" charset="0"/>
              <a:ea typeface="MS PGothic" charset="0"/>
              <a:cs typeface="Calibri" panose="020F0502020204030204" pitchFamily="34" charset="0"/>
            </a:endParaRPr>
          </a:p>
          <a:p>
            <a:pPr algn="just"/>
            <a:r>
              <a:rPr lang="en-GB" sz="2800" dirty="0">
                <a:solidFill>
                  <a:schemeClr val="tx1"/>
                </a:solidFill>
                <a:latin typeface="Calibri"/>
                <a:ea typeface="MS PGothic"/>
                <a:cs typeface="Calibri"/>
              </a:rPr>
              <a:t>Our materials have links to Cre8tive Education, the PSHE Association as well as other selected, credited and reliable educational sources. </a:t>
            </a:r>
            <a:endParaRPr lang="en-GB" sz="2800" dirty="0">
              <a:solidFill>
                <a:schemeClr val="tx1"/>
              </a:solidFill>
              <a:latin typeface="Calibri" panose="020F0502020204030204" pitchFamily="34" charset="0"/>
              <a:ea typeface="MS PGothic" charset="0"/>
              <a:cs typeface="Calibri" panose="020F0502020204030204" pitchFamily="34" charset="0"/>
            </a:endParaRPr>
          </a:p>
          <a:p>
            <a:pPr algn="just"/>
            <a:endParaRPr lang="en-GB" sz="2800" dirty="0">
              <a:solidFill>
                <a:schemeClr val="tx1"/>
              </a:solidFill>
              <a:latin typeface="Calibri"/>
              <a:ea typeface="MS PGothic"/>
              <a:cs typeface="Calibri"/>
            </a:endParaRPr>
          </a:p>
          <a:p>
            <a:pPr algn="just"/>
            <a:r>
              <a:rPr lang="en-GB" sz="2800" dirty="0">
                <a:solidFill>
                  <a:schemeClr val="tx1"/>
                </a:solidFill>
                <a:latin typeface="Calibri"/>
                <a:ea typeface="MS PGothic"/>
                <a:cs typeface="Calibri"/>
              </a:rPr>
              <a:t>For further information about PSHE and SRE provision within individual schools, please refer to the PSHE Policy made available on school websites.</a:t>
            </a:r>
            <a:endParaRPr lang="en-GB" sz="2800" dirty="0">
              <a:solidFill>
                <a:schemeClr val="tx1"/>
              </a:solidFill>
              <a:latin typeface="Calibri" panose="020F0502020204030204" pitchFamily="34" charset="0"/>
              <a:ea typeface="MS PGothic" charset="0"/>
              <a:cs typeface="Calibri" panose="020F0502020204030204" pitchFamily="34" charset="0"/>
            </a:endParaRPr>
          </a:p>
        </p:txBody>
      </p:sp>
      <p:pic>
        <p:nvPicPr>
          <p:cNvPr id="10" name="Picture 2">
            <a:extLst>
              <a:ext uri="{FF2B5EF4-FFF2-40B4-BE49-F238E27FC236}">
                <a16:creationId xmlns:a16="http://schemas.microsoft.com/office/drawing/2014/main" id="{8F399EDD-1224-D646-80FE-B292E5ACE0B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734" y="10884691"/>
            <a:ext cx="2520000" cy="76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673B852E-4D7B-004C-8B10-F1052DAA74D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5205" y="11771728"/>
            <a:ext cx="2520000" cy="75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a:extLst>
              <a:ext uri="{FF2B5EF4-FFF2-40B4-BE49-F238E27FC236}">
                <a16:creationId xmlns:a16="http://schemas.microsoft.com/office/drawing/2014/main" id="{D8983487-D9A4-E049-807F-949C936B46E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43613" y="10895091"/>
            <a:ext cx="2520000" cy="76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a:extLst>
              <a:ext uri="{FF2B5EF4-FFF2-40B4-BE49-F238E27FC236}">
                <a16:creationId xmlns:a16="http://schemas.microsoft.com/office/drawing/2014/main" id="{DD8A7BB3-DA19-114C-BE22-53B5C16A437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43613" y="11771728"/>
            <a:ext cx="2520000" cy="77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
            <a:extLst>
              <a:ext uri="{FF2B5EF4-FFF2-40B4-BE49-F238E27FC236}">
                <a16:creationId xmlns:a16="http://schemas.microsoft.com/office/drawing/2014/main" id="{821BA23A-C98B-D041-A852-A986F9C7231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60564" y="10895091"/>
            <a:ext cx="2520000" cy="77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2238" y="792710"/>
            <a:ext cx="7796463" cy="646331"/>
          </a:xfrm>
          <a:prstGeom prst="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wrap="square" lIns="91440" tIns="45720" rIns="91440" bIns="45720" rtlCol="0" anchor="t">
            <a:spAutoFit/>
          </a:bodyPr>
          <a:lstStyle/>
          <a:p>
            <a:pPr algn="ctr"/>
            <a:r>
              <a:rPr lang="en-GB" sz="3600" b="1" dirty="0">
                <a:cs typeface="Calibri"/>
              </a:rPr>
              <a:t>Introduction</a:t>
            </a:r>
            <a:endParaRPr lang="en-US" dirty="0"/>
          </a:p>
        </p:txBody>
      </p:sp>
    </p:spTree>
    <p:extLst>
      <p:ext uri="{BB962C8B-B14F-4D97-AF65-F5344CB8AC3E}">
        <p14:creationId xmlns:p14="http://schemas.microsoft.com/office/powerpoint/2010/main" val="3445795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660400" y="681038"/>
            <a:ext cx="8280400" cy="2474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r>
              <a:rPr lang="en-US" sz="6100" b="1" kern="1200" dirty="0">
                <a:solidFill>
                  <a:schemeClr val="tx1"/>
                </a:solidFill>
                <a:latin typeface="+mj-lt"/>
                <a:ea typeface="+mj-ea"/>
                <a:cs typeface="+mj-cs"/>
              </a:rPr>
              <a:t>Year </a:t>
            </a:r>
            <a:r>
              <a:rPr lang="en-US" sz="6100" b="1" dirty="0">
                <a:solidFill>
                  <a:schemeClr val="tx1"/>
                </a:solidFill>
                <a:latin typeface="+mj-lt"/>
                <a:ea typeface="+mj-ea"/>
                <a:cs typeface="+mj-cs"/>
              </a:rPr>
              <a:t>9 </a:t>
            </a:r>
            <a:r>
              <a:rPr lang="en-US" sz="6100" b="1" kern="1200" dirty="0">
                <a:solidFill>
                  <a:schemeClr val="tx1"/>
                </a:solidFill>
                <a:latin typeface="+mj-lt"/>
                <a:ea typeface="+mj-ea"/>
                <a:cs typeface="+mj-cs"/>
              </a:rPr>
              <a:t>Topics Tier </a:t>
            </a:r>
            <a:r>
              <a:rPr lang="en-US" sz="6100" b="1" dirty="0">
                <a:solidFill>
                  <a:schemeClr val="tx1"/>
                </a:solidFill>
                <a:latin typeface="+mj-lt"/>
                <a:ea typeface="+mj-ea"/>
                <a:cs typeface="+mj-cs"/>
              </a:rPr>
              <a:t>4</a:t>
            </a:r>
          </a:p>
          <a:p>
            <a:pPr defTabSz="639965">
              <a:spcAft>
                <a:spcPts val="600"/>
              </a:spcAft>
            </a:pPr>
            <a:r>
              <a:rPr lang="en-US" sz="6100" b="1" dirty="0">
                <a:solidFill>
                  <a:schemeClr val="tx1"/>
                </a:solidFill>
                <a:latin typeface="+mj-lt"/>
                <a:ea typeface="+mj-ea"/>
                <a:cs typeface="Calibri"/>
              </a:rPr>
              <a:t>Extended Assemblies</a:t>
            </a:r>
          </a:p>
        </p:txBody>
      </p:sp>
      <p:graphicFrame>
        <p:nvGraphicFramePr>
          <p:cNvPr id="13" name="Table 12">
            <a:extLst>
              <a:ext uri="{FF2B5EF4-FFF2-40B4-BE49-F238E27FC236}">
                <a16:creationId xmlns:a16="http://schemas.microsoft.com/office/drawing/2014/main" id="{9DE37EE1-FB5F-1144-604C-A9A0C315AB5E}"/>
              </a:ext>
            </a:extLst>
          </p:cNvPr>
          <p:cNvGraphicFramePr>
            <a:graphicFrameLocks noGrp="1"/>
          </p:cNvGraphicFramePr>
          <p:nvPr>
            <p:extLst>
              <p:ext uri="{D42A27DB-BD31-4B8C-83A1-F6EECF244321}">
                <p14:modId xmlns:p14="http://schemas.microsoft.com/office/powerpoint/2010/main" val="3262618210"/>
              </p:ext>
            </p:extLst>
          </p:nvPr>
        </p:nvGraphicFramePr>
        <p:xfrm>
          <a:off x="874789" y="3408363"/>
          <a:ext cx="7851623" cy="8286249"/>
        </p:xfrm>
        <a:graphic>
          <a:graphicData uri="http://schemas.openxmlformats.org/drawingml/2006/table">
            <a:tbl>
              <a:tblPr firstRow="1" bandRow="1"/>
              <a:tblGrid>
                <a:gridCol w="1727389">
                  <a:extLst>
                    <a:ext uri="{9D8B030D-6E8A-4147-A177-3AD203B41FA5}">
                      <a16:colId xmlns:a16="http://schemas.microsoft.com/office/drawing/2014/main" val="1974536517"/>
                    </a:ext>
                  </a:extLst>
                </a:gridCol>
                <a:gridCol w="1622791">
                  <a:extLst>
                    <a:ext uri="{9D8B030D-6E8A-4147-A177-3AD203B41FA5}">
                      <a16:colId xmlns:a16="http://schemas.microsoft.com/office/drawing/2014/main" val="2997203945"/>
                    </a:ext>
                  </a:extLst>
                </a:gridCol>
                <a:gridCol w="4501443">
                  <a:extLst>
                    <a:ext uri="{9D8B030D-6E8A-4147-A177-3AD203B41FA5}">
                      <a16:colId xmlns:a16="http://schemas.microsoft.com/office/drawing/2014/main" val="1155565176"/>
                    </a:ext>
                  </a:extLst>
                </a:gridCol>
              </a:tblGrid>
              <a:tr h="856914">
                <a:tc>
                  <a:txBody>
                    <a:bodyPr/>
                    <a:lstStyle/>
                    <a:p>
                      <a:pPr lvl="0" algn="l">
                        <a:buNone/>
                      </a:pPr>
                      <a:r>
                        <a:rPr lang="en-US" sz="2300" dirty="0">
                          <a:effectLst/>
                        </a:rPr>
                        <a:t>DDD Term</a:t>
                      </a:r>
                    </a:p>
                  </a:txBody>
                  <a:tcPr marL="20057" marR="20057" marT="20057" marB="96273">
                    <a:solidFill>
                      <a:schemeClr val="accent3">
                        <a:lumMod val="20000"/>
                        <a:lumOff val="80000"/>
                      </a:schemeClr>
                    </a:solidFill>
                  </a:tcPr>
                </a:tc>
                <a:tc>
                  <a:txBody>
                    <a:bodyPr/>
                    <a:lstStyle/>
                    <a:p>
                      <a:pPr lvl="0" algn="l">
                        <a:buNone/>
                      </a:pPr>
                      <a:r>
                        <a:rPr lang="en-US" sz="2300" dirty="0">
                          <a:effectLst/>
                        </a:rPr>
                        <a:t>Theme</a:t>
                      </a:r>
                    </a:p>
                  </a:txBody>
                  <a:tcPr marL="20057" marR="20057" marT="20057" marB="96273"/>
                </a:tc>
                <a:tc>
                  <a:txBody>
                    <a:bodyPr/>
                    <a:lstStyle/>
                    <a:p>
                      <a:pPr lvl="0" algn="l">
                        <a:lnSpc>
                          <a:spcPct val="100000"/>
                        </a:lnSpc>
                        <a:spcBef>
                          <a:spcPts val="0"/>
                        </a:spcBef>
                        <a:spcAft>
                          <a:spcPts val="0"/>
                        </a:spcAft>
                        <a:buNone/>
                      </a:pPr>
                      <a:r>
                        <a:rPr lang="en-US" sz="2300" b="0" i="0" u="none" strike="noStrike" noProof="0" dirty="0">
                          <a:effectLst/>
                          <a:latin typeface="Calibri"/>
                        </a:rPr>
                        <a:t>PSHE Topic Foci Question</a:t>
                      </a:r>
                    </a:p>
                    <a:p>
                      <a:pPr lvl="0" algn="l">
                        <a:buNone/>
                      </a:pPr>
                      <a:endParaRPr lang="en-US" sz="2300">
                        <a:effectLst/>
                      </a:endParaRPr>
                    </a:p>
                  </a:txBody>
                  <a:tcPr marL="20057" marR="20057" marT="20057" marB="96273"/>
                </a:tc>
                <a:extLst>
                  <a:ext uri="{0D108BD9-81ED-4DB2-BD59-A6C34878D82A}">
                    <a16:rowId xmlns:a16="http://schemas.microsoft.com/office/drawing/2014/main" val="3271657837"/>
                  </a:ext>
                </a:extLst>
              </a:tr>
              <a:tr h="675262">
                <a:tc rowSpan="3">
                  <a:txBody>
                    <a:bodyPr/>
                    <a:lstStyle/>
                    <a:p>
                      <a:pPr algn="ctr" fontAlgn="ctr"/>
                      <a:r>
                        <a:rPr lang="en-US" sz="2800" dirty="0">
                          <a:effectLst/>
                        </a:rPr>
                        <a:t>Autumn</a:t>
                      </a:r>
                    </a:p>
                  </a:txBody>
                  <a:tcPr marL="20057" marR="20057" marT="20057" marB="96273" anchor="ctr">
                    <a:solidFill>
                      <a:schemeClr val="accent6">
                        <a:lumMod val="20000"/>
                        <a:lumOff val="80000"/>
                      </a:schemeClr>
                    </a:solidFill>
                  </a:tcPr>
                </a:tc>
                <a:tc>
                  <a:txBody>
                    <a:bodyPr/>
                    <a:lstStyle/>
                    <a:p>
                      <a:pPr fontAlgn="t"/>
                      <a:r>
                        <a:rPr lang="en-US" sz="2300" dirty="0">
                          <a:effectLst/>
                        </a:rPr>
                        <a:t>SRE</a:t>
                      </a:r>
                    </a:p>
                  </a:txBody>
                  <a:tcPr marL="20057" marR="20057" marT="20057" marB="96273"/>
                </a:tc>
                <a:tc>
                  <a:txBody>
                    <a:bodyPr/>
                    <a:lstStyle/>
                    <a:p>
                      <a:pPr fontAlgn="t"/>
                      <a:r>
                        <a:rPr lang="en-US" sz="2300" dirty="0">
                          <a:effectLst/>
                        </a:rPr>
                        <a:t>What are red and green flags in relationships?</a:t>
                      </a:r>
                    </a:p>
                  </a:txBody>
                  <a:tcPr marL="20057" marR="20057" marT="20057" marB="96273"/>
                </a:tc>
                <a:extLst>
                  <a:ext uri="{0D108BD9-81ED-4DB2-BD59-A6C34878D82A}">
                    <a16:rowId xmlns:a16="http://schemas.microsoft.com/office/drawing/2014/main" val="3715039474"/>
                  </a:ext>
                </a:extLst>
              </a:tr>
              <a:tr h="582106">
                <a:tc vMerge="1">
                  <a:txBody>
                    <a:bodyPr/>
                    <a:lstStyle/>
                    <a:p>
                      <a:endParaRPr lang="en-US"/>
                    </a:p>
                  </a:txBody>
                  <a:tcPr marL="0" marR="0" marT="0" marB="0" horzOverflow="overflow"/>
                </a:tc>
                <a:tc>
                  <a:txBody>
                    <a:bodyPr/>
                    <a:lstStyle/>
                    <a:p>
                      <a:pPr fontAlgn="t"/>
                      <a:r>
                        <a:rPr lang="en-US" sz="2300" dirty="0">
                          <a:effectLst/>
                        </a:rPr>
                        <a:t>Safety</a:t>
                      </a:r>
                    </a:p>
                  </a:txBody>
                  <a:tcPr marL="20057" marR="20057" marT="20057" marB="96273"/>
                </a:tc>
                <a:tc>
                  <a:txBody>
                    <a:bodyPr/>
                    <a:lstStyle/>
                    <a:p>
                      <a:pPr fontAlgn="t"/>
                      <a:r>
                        <a:rPr lang="en-US" sz="2300" dirty="0">
                          <a:effectLst/>
                        </a:rPr>
                        <a:t>What are County Lines?</a:t>
                      </a:r>
                    </a:p>
                  </a:txBody>
                  <a:tcPr marL="20057" marR="20057" marT="20057" marB="96273"/>
                </a:tc>
                <a:extLst>
                  <a:ext uri="{0D108BD9-81ED-4DB2-BD59-A6C34878D82A}">
                    <a16:rowId xmlns:a16="http://schemas.microsoft.com/office/drawing/2014/main" val="4236890299"/>
                  </a:ext>
                </a:extLst>
              </a:tr>
              <a:tr h="1164212">
                <a:tc vMerge="1">
                  <a:txBody>
                    <a:bodyPr/>
                    <a:lstStyle/>
                    <a:p>
                      <a:endParaRPr lang="en-US"/>
                    </a:p>
                  </a:txBody>
                  <a:tcPr marL="0" marR="0" marT="0" marB="0" horzOverflow="overflow"/>
                </a:tc>
                <a:tc>
                  <a:txBody>
                    <a:bodyPr/>
                    <a:lstStyle/>
                    <a:p>
                      <a:pPr lvl="0">
                        <a:buNone/>
                      </a:pPr>
                      <a:r>
                        <a:rPr lang="en-US" sz="2500" dirty="0">
                          <a:effectLst/>
                        </a:rPr>
                        <a:t>SRE</a:t>
                      </a:r>
                      <a:endParaRPr lang="en-US" dirty="0"/>
                    </a:p>
                  </a:txBody>
                  <a:tcPr marL="20057" marR="20057" marT="20057" marB="96273"/>
                </a:tc>
                <a:tc>
                  <a:txBody>
                    <a:bodyPr/>
                    <a:lstStyle/>
                    <a:p>
                      <a:pPr lvl="0">
                        <a:buNone/>
                      </a:pPr>
                      <a:r>
                        <a:rPr lang="en-US" sz="2500" dirty="0">
                          <a:effectLst/>
                        </a:rPr>
                        <a:t>What are boundaries and what is being assertive?</a:t>
                      </a:r>
                      <a:endParaRPr lang="en-US" dirty="0"/>
                    </a:p>
                  </a:txBody>
                  <a:tcPr marL="20057" marR="20057" marT="20057" marB="96273"/>
                </a:tc>
                <a:extLst>
                  <a:ext uri="{0D108BD9-81ED-4DB2-BD59-A6C34878D82A}">
                    <a16:rowId xmlns:a16="http://schemas.microsoft.com/office/drawing/2014/main" val="44278051"/>
                  </a:ext>
                </a:extLst>
              </a:tr>
              <a:tr h="675262">
                <a:tc rowSpan="2">
                  <a:txBody>
                    <a:bodyPr/>
                    <a:lstStyle/>
                    <a:p>
                      <a:pPr lvl="0" algn="ctr">
                        <a:buNone/>
                      </a:pPr>
                      <a:r>
                        <a:rPr lang="en-US" sz="2800" dirty="0"/>
                        <a:t>Spring</a:t>
                      </a:r>
                    </a:p>
                  </a:txBody>
                  <a:tcPr marL="0" marR="0" marT="0" marB="0" anchor="ctr" horzOverflow="overflow">
                    <a:solidFill>
                      <a:schemeClr val="accent5">
                        <a:lumMod val="20000"/>
                        <a:lumOff val="80000"/>
                      </a:schemeClr>
                    </a:solidFill>
                  </a:tcPr>
                </a:tc>
                <a:tc>
                  <a:txBody>
                    <a:bodyPr/>
                    <a:lstStyle/>
                    <a:p>
                      <a:pPr lvl="0">
                        <a:buNone/>
                      </a:pPr>
                      <a:r>
                        <a:rPr lang="en-US" sz="2300" dirty="0">
                          <a:effectLst/>
                        </a:rPr>
                        <a:t>SRE/ESafety</a:t>
                      </a:r>
                      <a:endParaRPr lang="en-US" dirty="0"/>
                    </a:p>
                  </a:txBody>
                  <a:tcPr marL="20057" marR="20057" marT="20057" marB="96273"/>
                </a:tc>
                <a:tc>
                  <a:txBody>
                    <a:bodyPr/>
                    <a:lstStyle/>
                    <a:p>
                      <a:pPr lvl="0">
                        <a:buNone/>
                      </a:pPr>
                      <a:r>
                        <a:rPr lang="en-US" sz="2300" dirty="0">
                          <a:effectLst/>
                        </a:rPr>
                        <a:t>What are online dangers for teenagers?</a:t>
                      </a:r>
                      <a:endParaRPr lang="en-US"/>
                    </a:p>
                  </a:txBody>
                  <a:tcPr marL="20057" marR="20057" marT="20057" marB="96273"/>
                </a:tc>
                <a:extLst>
                  <a:ext uri="{0D108BD9-81ED-4DB2-BD59-A6C34878D82A}">
                    <a16:rowId xmlns:a16="http://schemas.microsoft.com/office/drawing/2014/main" val="86380409"/>
                  </a:ext>
                </a:extLst>
              </a:tr>
              <a:tr h="1626697">
                <a:tc vMerge="1">
                  <a:txBody>
                    <a:bodyPr/>
                    <a:lstStyle/>
                    <a:p>
                      <a:endParaRPr lang="en-US"/>
                    </a:p>
                  </a:txBody>
                  <a:tcPr marL="0" marR="0" marT="0" marB="0" horzOverflow="overflow"/>
                </a:tc>
                <a:tc>
                  <a:txBody>
                    <a:bodyPr/>
                    <a:lstStyle/>
                    <a:p>
                      <a:pPr lvl="0">
                        <a:buNone/>
                      </a:pPr>
                      <a:r>
                        <a:rPr lang="en-US" sz="2500" dirty="0">
                          <a:effectLst/>
                        </a:rPr>
                        <a:t>SRE</a:t>
                      </a:r>
                      <a:endParaRPr lang="en-US" dirty="0"/>
                    </a:p>
                  </a:txBody>
                  <a:tcPr marL="20057" marR="20057" marT="20057" marB="96273"/>
                </a:tc>
                <a:tc>
                  <a:txBody>
                    <a:bodyPr/>
                    <a:lstStyle/>
                    <a:p>
                      <a:pPr lvl="0">
                        <a:buNone/>
                      </a:pPr>
                      <a:r>
                        <a:rPr lang="en-US" sz="2500" dirty="0">
                          <a:effectLst/>
                        </a:rPr>
                        <a:t>How do we respond to changes in families and what are different kinds of families?</a:t>
                      </a:r>
                      <a:endParaRPr lang="en-US" dirty="0"/>
                    </a:p>
                  </a:txBody>
                  <a:tcPr marL="20057" marR="20057" marT="20057" marB="96273"/>
                </a:tc>
                <a:extLst>
                  <a:ext uri="{0D108BD9-81ED-4DB2-BD59-A6C34878D82A}">
                    <a16:rowId xmlns:a16="http://schemas.microsoft.com/office/drawing/2014/main" val="2388177941"/>
                  </a:ext>
                </a:extLst>
              </a:tr>
              <a:tr h="675262">
                <a:tc rowSpan="2">
                  <a:txBody>
                    <a:bodyPr/>
                    <a:lstStyle/>
                    <a:p>
                      <a:pPr lvl="0" algn="ctr">
                        <a:buNone/>
                      </a:pPr>
                      <a:r>
                        <a:rPr lang="en-US" sz="2800" dirty="0">
                          <a:effectLst/>
                        </a:rPr>
                        <a:t>Summer</a:t>
                      </a:r>
                    </a:p>
                  </a:txBody>
                  <a:tcPr marL="20057" marR="20057" marT="20057" marB="96273" anchor="ctr">
                    <a:solidFill>
                      <a:schemeClr val="accent4">
                        <a:lumMod val="20000"/>
                        <a:lumOff val="80000"/>
                      </a:schemeClr>
                    </a:solidFill>
                  </a:tcPr>
                </a:tc>
                <a:tc>
                  <a:txBody>
                    <a:bodyPr/>
                    <a:lstStyle/>
                    <a:p>
                      <a:pPr lvl="0">
                        <a:buNone/>
                      </a:pPr>
                      <a:r>
                        <a:rPr lang="en-US" sz="2300" dirty="0">
                          <a:effectLst/>
                        </a:rPr>
                        <a:t>Safety</a:t>
                      </a:r>
                    </a:p>
                  </a:txBody>
                  <a:tcPr marL="20057" marR="20057" marT="20057" marB="96273"/>
                </a:tc>
                <a:tc>
                  <a:txBody>
                    <a:bodyPr/>
                    <a:lstStyle/>
                    <a:p>
                      <a:pPr lvl="0">
                        <a:buNone/>
                      </a:pPr>
                      <a:r>
                        <a:rPr lang="en-US" sz="2300" dirty="0">
                          <a:effectLst/>
                        </a:rPr>
                        <a:t>What is extremism in all its forms?</a:t>
                      </a:r>
                    </a:p>
                  </a:txBody>
                  <a:tcPr marL="20057" marR="20057" marT="20057" marB="96273"/>
                </a:tc>
                <a:extLst>
                  <a:ext uri="{0D108BD9-81ED-4DB2-BD59-A6C34878D82A}">
                    <a16:rowId xmlns:a16="http://schemas.microsoft.com/office/drawing/2014/main" val="1306945571"/>
                  </a:ext>
                </a:extLst>
              </a:tr>
              <a:tr h="1746318">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300" dirty="0">
                          <a:effectLst/>
                        </a:rPr>
                        <a:t>SRE</a:t>
                      </a:r>
                    </a:p>
                  </a:txBody>
                  <a:tcPr marL="20057" marR="20057" marT="20057" marB="96273"/>
                </a:tc>
                <a:tc>
                  <a:txBody>
                    <a:bodyPr/>
                    <a:lstStyle/>
                    <a:p>
                      <a:pPr lvl="0">
                        <a:buNone/>
                      </a:pPr>
                      <a:r>
                        <a:rPr lang="en-US" sz="2300" dirty="0">
                          <a:effectLst/>
                        </a:rPr>
                        <a:t>What are loving long-lasting relationships and what is real intimacy?</a:t>
                      </a:r>
                    </a:p>
                  </a:txBody>
                  <a:tcPr marL="20057" marR="20057" marT="20057" marB="96273"/>
                </a:tc>
                <a:extLst>
                  <a:ext uri="{0D108BD9-81ED-4DB2-BD59-A6C34878D82A}">
                    <a16:rowId xmlns:a16="http://schemas.microsoft.com/office/drawing/2014/main" val="828587536"/>
                  </a:ext>
                </a:extLst>
              </a:tr>
            </a:tbl>
          </a:graphicData>
        </a:graphic>
      </p:graphicFrame>
    </p:spTree>
    <p:extLst>
      <p:ext uri="{BB962C8B-B14F-4D97-AF65-F5344CB8AC3E}">
        <p14:creationId xmlns:p14="http://schemas.microsoft.com/office/powerpoint/2010/main" val="1406495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660400" y="681038"/>
            <a:ext cx="8280400" cy="2474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endParaRPr lang="en-US" sz="6100" b="1" dirty="0">
              <a:solidFill>
                <a:schemeClr val="tx1"/>
              </a:solidFill>
              <a:latin typeface="+mj-lt"/>
              <a:ea typeface="+mj-ea"/>
              <a:cs typeface="+mj-cs"/>
            </a:endParaRPr>
          </a:p>
          <a:p>
            <a:pPr defTabSz="639965">
              <a:spcAft>
                <a:spcPts val="600"/>
              </a:spcAft>
            </a:pPr>
            <a:r>
              <a:rPr lang="en-US" sz="6100" b="1" kern="1200" dirty="0">
                <a:solidFill>
                  <a:schemeClr val="tx1"/>
                </a:solidFill>
                <a:latin typeface="+mj-lt"/>
                <a:ea typeface="+mj-ea"/>
                <a:cs typeface="+mj-cs"/>
              </a:rPr>
              <a:t>Year 10 Topics Tier 3</a:t>
            </a:r>
            <a:endParaRPr lang="en-US">
              <a:solidFill>
                <a:schemeClr val="tx1"/>
              </a:solidFill>
              <a:ea typeface="+mj-ea"/>
              <a:cs typeface="+mj-cs"/>
            </a:endParaRPr>
          </a:p>
          <a:p>
            <a:pPr defTabSz="639965"/>
            <a:r>
              <a:rPr lang="en-US" sz="6100" b="1" kern="1200" dirty="0">
                <a:solidFill>
                  <a:schemeClr val="tx1"/>
                </a:solidFill>
                <a:latin typeface="+mj-lt"/>
                <a:ea typeface="+mj-ea"/>
                <a:cs typeface="+mj-cs"/>
              </a:rPr>
              <a:t>Drop Down Mornings</a:t>
            </a:r>
            <a:endParaRPr lang="en-US" sz="6100" kern="1200" dirty="0">
              <a:solidFill>
                <a:schemeClr val="tx1"/>
              </a:solidFill>
              <a:latin typeface="+mj-lt"/>
              <a:ea typeface="+mj-ea"/>
              <a:cs typeface="+mj-cs"/>
            </a:endParaRPr>
          </a:p>
          <a:p>
            <a:pPr defTabSz="639965">
              <a:spcAft>
                <a:spcPts val="600"/>
              </a:spcAft>
            </a:pPr>
            <a:endParaRPr lang="en-US" sz="6100" b="1" kern="1200">
              <a:solidFill>
                <a:schemeClr val="tx1"/>
              </a:solidFill>
              <a:latin typeface="+mj-lt"/>
              <a:ea typeface="+mj-ea"/>
              <a:cs typeface="+mj-cs"/>
            </a:endParaRPr>
          </a:p>
        </p:txBody>
      </p:sp>
      <p:graphicFrame>
        <p:nvGraphicFramePr>
          <p:cNvPr id="13" name="Table 12">
            <a:extLst>
              <a:ext uri="{FF2B5EF4-FFF2-40B4-BE49-F238E27FC236}">
                <a16:creationId xmlns:a16="http://schemas.microsoft.com/office/drawing/2014/main" id="{9DE37EE1-FB5F-1144-604C-A9A0C315AB5E}"/>
              </a:ext>
            </a:extLst>
          </p:cNvPr>
          <p:cNvGraphicFramePr>
            <a:graphicFrameLocks noGrp="1"/>
          </p:cNvGraphicFramePr>
          <p:nvPr>
            <p:extLst>
              <p:ext uri="{D42A27DB-BD31-4B8C-83A1-F6EECF244321}">
                <p14:modId xmlns:p14="http://schemas.microsoft.com/office/powerpoint/2010/main" val="1128407983"/>
              </p:ext>
            </p:extLst>
          </p:nvPr>
        </p:nvGraphicFramePr>
        <p:xfrm>
          <a:off x="675055" y="3408363"/>
          <a:ext cx="8251091" cy="8159346"/>
        </p:xfrm>
        <a:graphic>
          <a:graphicData uri="http://schemas.openxmlformats.org/drawingml/2006/table">
            <a:tbl>
              <a:tblPr firstRow="1" bandRow="1"/>
              <a:tblGrid>
                <a:gridCol w="1821999">
                  <a:extLst>
                    <a:ext uri="{9D8B030D-6E8A-4147-A177-3AD203B41FA5}">
                      <a16:colId xmlns:a16="http://schemas.microsoft.com/office/drawing/2014/main" val="1974536517"/>
                    </a:ext>
                  </a:extLst>
                </a:gridCol>
                <a:gridCol w="1713636">
                  <a:extLst>
                    <a:ext uri="{9D8B030D-6E8A-4147-A177-3AD203B41FA5}">
                      <a16:colId xmlns:a16="http://schemas.microsoft.com/office/drawing/2014/main" val="2997203945"/>
                    </a:ext>
                  </a:extLst>
                </a:gridCol>
                <a:gridCol w="4715456">
                  <a:extLst>
                    <a:ext uri="{9D8B030D-6E8A-4147-A177-3AD203B41FA5}">
                      <a16:colId xmlns:a16="http://schemas.microsoft.com/office/drawing/2014/main" val="1155565176"/>
                    </a:ext>
                  </a:extLst>
                </a:gridCol>
              </a:tblGrid>
              <a:tr h="690113">
                <a:tc>
                  <a:txBody>
                    <a:bodyPr/>
                    <a:lstStyle/>
                    <a:p>
                      <a:pPr lvl="0" algn="l">
                        <a:buNone/>
                      </a:pPr>
                      <a:r>
                        <a:rPr lang="en-US" sz="1900" dirty="0">
                          <a:effectLst/>
                        </a:rPr>
                        <a:t>DDD Term</a:t>
                      </a:r>
                    </a:p>
                  </a:txBody>
                  <a:tcPr marL="16209" marR="16209" marT="16209" marB="77803">
                    <a:solidFill>
                      <a:schemeClr val="accent3">
                        <a:lumMod val="20000"/>
                        <a:lumOff val="80000"/>
                      </a:schemeClr>
                    </a:solidFill>
                  </a:tcPr>
                </a:tc>
                <a:tc>
                  <a:txBody>
                    <a:bodyPr/>
                    <a:lstStyle/>
                    <a:p>
                      <a:pPr lvl="0" algn="l">
                        <a:buNone/>
                      </a:pPr>
                      <a:r>
                        <a:rPr lang="en-US" sz="1900" dirty="0">
                          <a:effectLst/>
                        </a:rPr>
                        <a:t>Theme</a:t>
                      </a:r>
                    </a:p>
                  </a:txBody>
                  <a:tcPr marL="16209" marR="16209" marT="16209" marB="77803"/>
                </a:tc>
                <a:tc>
                  <a:txBody>
                    <a:bodyPr/>
                    <a:lstStyle/>
                    <a:p>
                      <a:pPr lvl="0" algn="l">
                        <a:lnSpc>
                          <a:spcPct val="100000"/>
                        </a:lnSpc>
                        <a:spcBef>
                          <a:spcPts val="0"/>
                        </a:spcBef>
                        <a:spcAft>
                          <a:spcPts val="0"/>
                        </a:spcAft>
                        <a:buNone/>
                      </a:pPr>
                      <a:r>
                        <a:rPr lang="en-US" sz="1900" b="0" i="0" u="none" strike="noStrike" noProof="0" dirty="0">
                          <a:effectLst/>
                          <a:latin typeface="Calibri"/>
                        </a:rPr>
                        <a:t>PSHE Topic Foci Question</a:t>
                      </a:r>
                    </a:p>
                    <a:p>
                      <a:pPr lvl="0" algn="l">
                        <a:buNone/>
                      </a:pPr>
                      <a:endParaRPr lang="en-US" sz="1900">
                        <a:effectLst/>
                      </a:endParaRPr>
                    </a:p>
                  </a:txBody>
                  <a:tcPr marL="16209" marR="16209" marT="16209" marB="77803"/>
                </a:tc>
                <a:extLst>
                  <a:ext uri="{0D108BD9-81ED-4DB2-BD59-A6C34878D82A}">
                    <a16:rowId xmlns:a16="http://schemas.microsoft.com/office/drawing/2014/main" val="3271657837"/>
                  </a:ext>
                </a:extLst>
              </a:tr>
              <a:tr h="690113">
                <a:tc rowSpan="4">
                  <a:txBody>
                    <a:bodyPr/>
                    <a:lstStyle/>
                    <a:p>
                      <a:pPr algn="ctr" fontAlgn="ctr"/>
                      <a:r>
                        <a:rPr lang="en-US" sz="2300" dirty="0">
                          <a:effectLst/>
                        </a:rPr>
                        <a:t>Autumn</a:t>
                      </a:r>
                    </a:p>
                  </a:txBody>
                  <a:tcPr marL="16209" marR="16209" marT="16209" marB="77803" anchor="ctr">
                    <a:solidFill>
                      <a:schemeClr val="accent6">
                        <a:lumMod val="20000"/>
                        <a:lumOff val="80000"/>
                      </a:schemeClr>
                    </a:solidFill>
                  </a:tcPr>
                </a:tc>
                <a:tc>
                  <a:txBody>
                    <a:bodyPr/>
                    <a:lstStyle/>
                    <a:p>
                      <a:pPr lvl="0">
                        <a:buNone/>
                      </a:pPr>
                      <a:r>
                        <a:rPr lang="en-US" sz="1900" dirty="0">
                          <a:effectLst/>
                        </a:rPr>
                        <a:t>SRE</a:t>
                      </a:r>
                      <a:endParaRPr lang="en-US" sz="2000" dirty="0"/>
                    </a:p>
                  </a:txBody>
                  <a:tcPr marL="16209" marR="16209" marT="16209" marB="77803"/>
                </a:tc>
                <a:tc>
                  <a:txBody>
                    <a:bodyPr/>
                    <a:lstStyle/>
                    <a:p>
                      <a:pPr lvl="0">
                        <a:buNone/>
                      </a:pPr>
                      <a:r>
                        <a:rPr lang="en-US" sz="1900" b="0" i="0" u="none" strike="noStrike" noProof="0" dirty="0">
                          <a:effectLst/>
                          <a:latin typeface="Calibri"/>
                        </a:rPr>
                        <a:t>What is consent and the 5Rs?</a:t>
                      </a:r>
                    </a:p>
                    <a:p>
                      <a:pPr lvl="0">
                        <a:buNone/>
                      </a:pPr>
                      <a:r>
                        <a:rPr lang="en-US" sz="1900" b="0" i="0" u="none" strike="noStrike" noProof="0" dirty="0">
                          <a:effectLst/>
                          <a:latin typeface="Calibri"/>
                        </a:rPr>
                        <a:t>What is harassment? </a:t>
                      </a:r>
                    </a:p>
                  </a:txBody>
                  <a:tcPr marL="16209" marR="16209" marT="16209" marB="77803"/>
                </a:tc>
                <a:extLst>
                  <a:ext uri="{0D108BD9-81ED-4DB2-BD59-A6C34878D82A}">
                    <a16:rowId xmlns:a16="http://schemas.microsoft.com/office/drawing/2014/main" val="3715039474"/>
                  </a:ext>
                </a:extLst>
              </a:tr>
              <a:tr h="690113">
                <a:tc vMerge="1">
                  <a:txBody>
                    <a:bodyPr/>
                    <a:lstStyle/>
                    <a:p>
                      <a:endParaRPr lang="en-US"/>
                    </a:p>
                  </a:txBody>
                  <a:tcPr marL="0" marR="0" marT="0" marB="0" horzOverflow="overflow"/>
                </a:tc>
                <a:tc>
                  <a:txBody>
                    <a:bodyPr/>
                    <a:lstStyle/>
                    <a:p>
                      <a:pPr lvl="0">
                        <a:buNone/>
                      </a:pPr>
                      <a:r>
                        <a:rPr lang="en-US" sz="1900" dirty="0">
                          <a:effectLst/>
                        </a:rPr>
                        <a:t>ESafety</a:t>
                      </a:r>
                      <a:endParaRPr lang="en-US" sz="2000" dirty="0"/>
                    </a:p>
                  </a:txBody>
                  <a:tcPr marL="16209" marR="16209" marT="16209" marB="77803"/>
                </a:tc>
                <a:tc>
                  <a:txBody>
                    <a:bodyPr/>
                    <a:lstStyle/>
                    <a:p>
                      <a:pPr lvl="0">
                        <a:buNone/>
                      </a:pPr>
                      <a:r>
                        <a:rPr lang="en-US" sz="1900" b="0" i="0" u="none" strike="noStrike" noProof="0" dirty="0">
                          <a:effectLst/>
                          <a:latin typeface="Calibri"/>
                        </a:rPr>
                        <a:t>How do we take care of our mental health online?</a:t>
                      </a:r>
                      <a:endParaRPr lang="en-US" sz="2000" dirty="0"/>
                    </a:p>
                  </a:txBody>
                  <a:tcPr marL="16209" marR="16209" marT="16209" marB="77803"/>
                </a:tc>
                <a:extLst>
                  <a:ext uri="{0D108BD9-81ED-4DB2-BD59-A6C34878D82A}">
                    <a16:rowId xmlns:a16="http://schemas.microsoft.com/office/drawing/2014/main" val="4236890299"/>
                  </a:ext>
                </a:extLst>
              </a:tr>
              <a:tr h="406842">
                <a:tc vMerge="1">
                  <a:txBody>
                    <a:bodyPr/>
                    <a:lstStyle/>
                    <a:p>
                      <a:endParaRPr lang="en-US"/>
                    </a:p>
                  </a:txBody>
                  <a:tcPr marL="0" marR="0" marT="0" marB="0" horzOverflow="overflow"/>
                </a:tc>
                <a:tc>
                  <a:txBody>
                    <a:bodyPr/>
                    <a:lstStyle/>
                    <a:p>
                      <a:pPr lvl="0">
                        <a:buNone/>
                      </a:pPr>
                      <a:r>
                        <a:rPr lang="en-US" sz="1900" dirty="0">
                          <a:effectLst/>
                        </a:rPr>
                        <a:t>Health</a:t>
                      </a:r>
                      <a:endParaRPr lang="en-US" sz="2000" dirty="0"/>
                    </a:p>
                  </a:txBody>
                  <a:tcPr marL="16209" marR="16209" marT="16209" marB="77803"/>
                </a:tc>
                <a:tc>
                  <a:txBody>
                    <a:bodyPr/>
                    <a:lstStyle/>
                    <a:p>
                      <a:pPr lvl="0">
                        <a:buNone/>
                      </a:pPr>
                      <a:r>
                        <a:rPr lang="en-US" sz="1900" b="0" i="0" u="none" strike="noStrike" noProof="0" dirty="0">
                          <a:effectLst/>
                          <a:latin typeface="Calibri"/>
                        </a:rPr>
                        <a:t>What is the truth about cannabis? </a:t>
                      </a:r>
                      <a:endParaRPr lang="en-US" sz="2000"/>
                    </a:p>
                  </a:txBody>
                  <a:tcPr marL="16209" marR="16209" marT="16209" marB="77803"/>
                </a:tc>
                <a:extLst>
                  <a:ext uri="{0D108BD9-81ED-4DB2-BD59-A6C34878D82A}">
                    <a16:rowId xmlns:a16="http://schemas.microsoft.com/office/drawing/2014/main" val="44278051"/>
                  </a:ext>
                </a:extLst>
              </a:tr>
              <a:tr h="406842">
                <a:tc vMerge="1">
                  <a:txBody>
                    <a:bodyPr/>
                    <a:lstStyle/>
                    <a:p>
                      <a:endParaRPr lang="en-US"/>
                    </a:p>
                  </a:txBody>
                  <a:tcPr marL="17500" marR="17500" marT="17500" marB="84000" anchor="ctr">
                    <a:solidFill>
                      <a:schemeClr val="accent3">
                        <a:lumMod val="20000"/>
                        <a:lumOff val="80000"/>
                      </a:schemeClr>
                    </a:solidFill>
                  </a:tcPr>
                </a:tc>
                <a:tc>
                  <a:txBody>
                    <a:bodyPr/>
                    <a:lstStyle/>
                    <a:p>
                      <a:pPr lvl="0">
                        <a:buNone/>
                      </a:pPr>
                      <a:r>
                        <a:rPr lang="en-US" sz="1900" dirty="0">
                          <a:effectLst/>
                        </a:rPr>
                        <a:t>Life Skills</a:t>
                      </a:r>
                      <a:endParaRPr lang="en-US" sz="2000" dirty="0"/>
                    </a:p>
                  </a:txBody>
                  <a:tcPr marL="16209" marR="16209" marT="16209" marB="77803"/>
                </a:tc>
                <a:tc>
                  <a:txBody>
                    <a:bodyPr/>
                    <a:lstStyle/>
                    <a:p>
                      <a:pPr lvl="0">
                        <a:buNone/>
                      </a:pPr>
                      <a:r>
                        <a:rPr lang="en-US" sz="1900" b="0" i="0" u="none" strike="noStrike" noProof="0" dirty="0">
                          <a:effectLst/>
                          <a:latin typeface="Calibri"/>
                        </a:rPr>
                        <a:t>How do I save and manage money?</a:t>
                      </a:r>
                      <a:endParaRPr lang="en-US" dirty="0"/>
                    </a:p>
                  </a:txBody>
                  <a:tcPr marL="16209" marR="16209" marT="16209" marB="77803"/>
                </a:tc>
                <a:extLst>
                  <a:ext uri="{0D108BD9-81ED-4DB2-BD59-A6C34878D82A}">
                    <a16:rowId xmlns:a16="http://schemas.microsoft.com/office/drawing/2014/main" val="907593418"/>
                  </a:ext>
                </a:extLst>
              </a:tr>
              <a:tr h="973384">
                <a:tc rowSpan="4">
                  <a:txBody>
                    <a:bodyPr/>
                    <a:lstStyle/>
                    <a:p>
                      <a:pPr lvl="0" algn="ctr">
                        <a:buNone/>
                      </a:pPr>
                      <a:r>
                        <a:rPr lang="en-US" sz="2300" dirty="0"/>
                        <a:t>Spring</a:t>
                      </a:r>
                    </a:p>
                  </a:txBody>
                  <a:tcPr marL="0" marR="0" marT="0" marB="0" anchor="ctr" horzOverflow="overflow">
                    <a:solidFill>
                      <a:schemeClr val="accent5">
                        <a:lumMod val="20000"/>
                        <a:lumOff val="80000"/>
                      </a:schemeClr>
                    </a:solidFill>
                  </a:tcPr>
                </a:tc>
                <a:tc>
                  <a:txBody>
                    <a:bodyPr/>
                    <a:lstStyle/>
                    <a:p>
                      <a:pPr lvl="0">
                        <a:buNone/>
                      </a:pPr>
                      <a:r>
                        <a:rPr lang="en-US" sz="1900" dirty="0">
                          <a:effectLst/>
                        </a:rPr>
                        <a:t>SRE</a:t>
                      </a:r>
                      <a:endParaRPr lang="en-US" sz="2000" dirty="0"/>
                    </a:p>
                  </a:txBody>
                  <a:tcPr marL="16209" marR="16209" marT="16209" marB="77803"/>
                </a:tc>
                <a:tc>
                  <a:txBody>
                    <a:bodyPr/>
                    <a:lstStyle/>
                    <a:p>
                      <a:pPr lvl="0">
                        <a:buNone/>
                      </a:pPr>
                      <a:r>
                        <a:rPr lang="en-US" sz="1900" b="0" i="0" u="none" strike="noStrike" noProof="0" dirty="0">
                          <a:effectLst/>
                          <a:latin typeface="Calibri"/>
                        </a:rPr>
                        <a:t>What are healthy relationships?</a:t>
                      </a:r>
                    </a:p>
                    <a:p>
                      <a:pPr lvl="0">
                        <a:buNone/>
                      </a:pPr>
                      <a:r>
                        <a:rPr lang="en-US" sz="1900" b="0" i="0" u="none" strike="noStrike" noProof="0" dirty="0">
                          <a:effectLst/>
                          <a:latin typeface="Calibri"/>
                        </a:rPr>
                        <a:t>What are different kinds of relationships in families and life?</a:t>
                      </a:r>
                      <a:endParaRPr lang="en-US" sz="2000" dirty="0"/>
                    </a:p>
                  </a:txBody>
                  <a:tcPr marL="16209" marR="16209" marT="16209" marB="77803"/>
                </a:tc>
                <a:extLst>
                  <a:ext uri="{0D108BD9-81ED-4DB2-BD59-A6C34878D82A}">
                    <a16:rowId xmlns:a16="http://schemas.microsoft.com/office/drawing/2014/main" val="86380409"/>
                  </a:ext>
                </a:extLst>
              </a:tr>
              <a:tr h="406842">
                <a:tc vMerge="1">
                  <a:txBody>
                    <a:bodyPr/>
                    <a:lstStyle/>
                    <a:p>
                      <a:endParaRPr lang="en-US"/>
                    </a:p>
                  </a:txBody>
                  <a:tcPr marL="0" marR="0" marT="0" marB="0" horzOverflow="overflow"/>
                </a:tc>
                <a:tc>
                  <a:txBody>
                    <a:bodyPr/>
                    <a:lstStyle/>
                    <a:p>
                      <a:pPr lvl="0">
                        <a:buNone/>
                      </a:pPr>
                      <a:r>
                        <a:rPr lang="en-US" sz="1900" dirty="0">
                          <a:effectLst/>
                        </a:rPr>
                        <a:t>ESafety</a:t>
                      </a:r>
                      <a:endParaRPr lang="en-US" sz="2000" dirty="0"/>
                    </a:p>
                  </a:txBody>
                  <a:tcPr marL="16209" marR="16209" marT="16209" marB="77803"/>
                </a:tc>
                <a:tc>
                  <a:txBody>
                    <a:bodyPr/>
                    <a:lstStyle/>
                    <a:p>
                      <a:pPr lvl="0">
                        <a:buNone/>
                      </a:pPr>
                      <a:r>
                        <a:rPr lang="en-US" sz="1900" b="0" i="0" u="none" strike="noStrike" noProof="0" dirty="0">
                          <a:effectLst/>
                          <a:latin typeface="Calibri"/>
                        </a:rPr>
                        <a:t>Why do we get addicted to devices?</a:t>
                      </a:r>
                      <a:endParaRPr lang="en-US" sz="2000" dirty="0"/>
                    </a:p>
                  </a:txBody>
                  <a:tcPr marL="16209" marR="16209" marT="16209" marB="77803"/>
                </a:tc>
                <a:extLst>
                  <a:ext uri="{0D108BD9-81ED-4DB2-BD59-A6C34878D82A}">
                    <a16:rowId xmlns:a16="http://schemas.microsoft.com/office/drawing/2014/main" val="2388177941"/>
                  </a:ext>
                </a:extLst>
              </a:tr>
              <a:tr h="690113">
                <a:tc vMerge="1">
                  <a:txBody>
                    <a:bodyPr/>
                    <a:lstStyle/>
                    <a:p>
                      <a:endParaRPr lang="en-US"/>
                    </a:p>
                  </a:txBody>
                  <a:tcPr marL="0" marR="0" marT="0" marB="0" horzOverflow="overflow"/>
                </a:tc>
                <a:tc>
                  <a:txBody>
                    <a:bodyPr/>
                    <a:lstStyle/>
                    <a:p>
                      <a:pPr lvl="0">
                        <a:buNone/>
                      </a:pPr>
                      <a:r>
                        <a:rPr lang="en-US" sz="1900" dirty="0">
                          <a:effectLst/>
                        </a:rPr>
                        <a:t>Health</a:t>
                      </a:r>
                      <a:endParaRPr lang="en-US" sz="2000" dirty="0"/>
                    </a:p>
                  </a:txBody>
                  <a:tcPr marL="16209" marR="16209" marT="16209" marB="77803"/>
                </a:tc>
                <a:tc>
                  <a:txBody>
                    <a:bodyPr/>
                    <a:lstStyle/>
                    <a:p>
                      <a:pPr lvl="0">
                        <a:buNone/>
                      </a:pPr>
                      <a:r>
                        <a:rPr lang="en-US" sz="1900" b="0" i="0" u="none" strike="noStrike" noProof="0" dirty="0">
                          <a:effectLst/>
                          <a:latin typeface="Calibri"/>
                        </a:rPr>
                        <a:t>What different drugs are there and what are the risks/laws surrounding them? I</a:t>
                      </a:r>
                      <a:endParaRPr lang="en-US" sz="2000" dirty="0"/>
                    </a:p>
                  </a:txBody>
                  <a:tcPr marL="16209" marR="16209" marT="16209" marB="77803"/>
                </a:tc>
                <a:extLst>
                  <a:ext uri="{0D108BD9-81ED-4DB2-BD59-A6C34878D82A}">
                    <a16:rowId xmlns:a16="http://schemas.microsoft.com/office/drawing/2014/main" val="1771856294"/>
                  </a:ext>
                </a:extLst>
              </a:tr>
              <a:tr h="406842">
                <a:tc vMerge="1">
                  <a:txBody>
                    <a:bodyPr/>
                    <a:lstStyle/>
                    <a:p>
                      <a:endParaRPr lang="en-US"/>
                    </a:p>
                  </a:txBody>
                  <a:tcPr marL="0" marR="0" marT="0" marB="0"/>
                </a:tc>
                <a:tc>
                  <a:txBody>
                    <a:bodyPr/>
                    <a:lstStyle/>
                    <a:p>
                      <a:pPr lvl="0">
                        <a:buNone/>
                      </a:pPr>
                      <a:r>
                        <a:rPr lang="en-US" sz="1900" dirty="0">
                          <a:effectLst/>
                        </a:rPr>
                        <a:t>Life Skills</a:t>
                      </a:r>
                      <a:endParaRPr lang="en-US" sz="2000" dirty="0"/>
                    </a:p>
                  </a:txBody>
                  <a:tcPr marL="16209" marR="16209" marT="16209" marB="77803"/>
                </a:tc>
                <a:tc>
                  <a:txBody>
                    <a:bodyPr/>
                    <a:lstStyle/>
                    <a:p>
                      <a:pPr lvl="0">
                        <a:buNone/>
                      </a:pPr>
                      <a:r>
                        <a:rPr lang="en-US" sz="1900" b="0" i="0" u="none" strike="noStrike" noProof="0" dirty="0">
                          <a:effectLst/>
                          <a:latin typeface="Calibri"/>
                        </a:rPr>
                        <a:t>How do I save and manage money?</a:t>
                      </a:r>
                      <a:endParaRPr lang="en-US" dirty="0"/>
                    </a:p>
                  </a:txBody>
                  <a:tcPr marL="16209" marR="16209" marT="16209" marB="77803"/>
                </a:tc>
                <a:extLst>
                  <a:ext uri="{0D108BD9-81ED-4DB2-BD59-A6C34878D82A}">
                    <a16:rowId xmlns:a16="http://schemas.microsoft.com/office/drawing/2014/main" val="2068202308"/>
                  </a:ext>
                </a:extLst>
              </a:tr>
              <a:tr h="973384">
                <a:tc rowSpan="4">
                  <a:txBody>
                    <a:bodyPr/>
                    <a:lstStyle/>
                    <a:p>
                      <a:pPr lvl="0" algn="ctr">
                        <a:buNone/>
                      </a:pPr>
                      <a:r>
                        <a:rPr lang="en-US" sz="2300" dirty="0">
                          <a:effectLst/>
                        </a:rPr>
                        <a:t>Summer</a:t>
                      </a:r>
                    </a:p>
                  </a:txBody>
                  <a:tcPr marL="16209" marR="16209" marT="16209" marB="77803" anchor="ctr">
                    <a:solidFill>
                      <a:schemeClr val="accent4">
                        <a:lumMod val="20000"/>
                        <a:lumOff val="80000"/>
                      </a:schemeClr>
                    </a:solidFill>
                  </a:tcPr>
                </a:tc>
                <a:tc>
                  <a:txBody>
                    <a:bodyPr/>
                    <a:lstStyle/>
                    <a:p>
                      <a:pPr lvl="0">
                        <a:buNone/>
                      </a:pPr>
                      <a:r>
                        <a:rPr lang="en-US" sz="1900" dirty="0">
                          <a:effectLst/>
                        </a:rPr>
                        <a:t>SRE</a:t>
                      </a:r>
                      <a:endParaRPr lang="en-US" sz="2000" dirty="0"/>
                    </a:p>
                  </a:txBody>
                  <a:tcPr marL="16209" marR="16209" marT="16209" marB="77803"/>
                </a:tc>
                <a:tc>
                  <a:txBody>
                    <a:bodyPr/>
                    <a:lstStyle/>
                    <a:p>
                      <a:pPr lvl="0">
                        <a:buNone/>
                      </a:pPr>
                      <a:r>
                        <a:rPr lang="en-US" sz="1900" b="0" i="0" u="none" strike="noStrike" noProof="0" dirty="0">
                          <a:effectLst/>
                          <a:latin typeface="Calibri"/>
                        </a:rPr>
                        <a:t>What are different kinds of love and relationships? What is safer sex and contraception?</a:t>
                      </a:r>
                      <a:endParaRPr lang="en-US" sz="2000" dirty="0"/>
                    </a:p>
                  </a:txBody>
                  <a:tcPr marL="16209" marR="16209" marT="16209" marB="77803"/>
                </a:tc>
                <a:extLst>
                  <a:ext uri="{0D108BD9-81ED-4DB2-BD59-A6C34878D82A}">
                    <a16:rowId xmlns:a16="http://schemas.microsoft.com/office/drawing/2014/main" val="1306945571"/>
                  </a:ext>
                </a:extLst>
              </a:tr>
              <a:tr h="690113">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900" dirty="0">
                          <a:effectLst/>
                        </a:rPr>
                        <a:t>ESafety</a:t>
                      </a:r>
                      <a:endParaRPr lang="en-US" sz="2000" dirty="0"/>
                    </a:p>
                  </a:txBody>
                  <a:tcPr marL="16209" marR="16209" marT="16209" marB="77803"/>
                </a:tc>
                <a:tc>
                  <a:txBody>
                    <a:bodyPr/>
                    <a:lstStyle/>
                    <a:p>
                      <a:pPr lvl="0">
                        <a:buNone/>
                      </a:pPr>
                      <a:r>
                        <a:rPr lang="en-US" sz="1900" b="0" i="0" u="none" strike="noStrike" noProof="0" dirty="0">
                          <a:effectLst/>
                          <a:latin typeface="Calibri"/>
                        </a:rPr>
                        <a:t>What is online extremism in all its forms and how do we keep safe online?</a:t>
                      </a:r>
                      <a:endParaRPr lang="en-US" sz="2000" dirty="0"/>
                    </a:p>
                  </a:txBody>
                  <a:tcPr marL="16209" marR="16209" marT="16209" marB="77803"/>
                </a:tc>
                <a:extLst>
                  <a:ext uri="{0D108BD9-81ED-4DB2-BD59-A6C34878D82A}">
                    <a16:rowId xmlns:a16="http://schemas.microsoft.com/office/drawing/2014/main" val="828587536"/>
                  </a:ext>
                </a:extLst>
              </a:tr>
              <a:tr h="690113">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900" dirty="0">
                          <a:effectLst/>
                        </a:rPr>
                        <a:t>Health</a:t>
                      </a:r>
                      <a:endParaRPr lang="en-US" sz="2000" dirty="0"/>
                    </a:p>
                  </a:txBody>
                  <a:tcPr marL="16209" marR="16209" marT="16209" marB="77803"/>
                </a:tc>
                <a:tc>
                  <a:txBody>
                    <a:bodyPr/>
                    <a:lstStyle/>
                    <a:p>
                      <a:pPr lvl="0">
                        <a:buNone/>
                      </a:pPr>
                      <a:r>
                        <a:rPr lang="en-US" sz="1900" b="0" i="0" u="none" strike="noStrike" noProof="0" dirty="0">
                          <a:effectLst/>
                          <a:latin typeface="Calibri"/>
                        </a:rPr>
                        <a:t>What is good mental health and what issues do young adults face?</a:t>
                      </a:r>
                    </a:p>
                  </a:txBody>
                  <a:tcPr marL="16209" marR="16209" marT="16209" marB="77803"/>
                </a:tc>
                <a:extLst>
                  <a:ext uri="{0D108BD9-81ED-4DB2-BD59-A6C34878D82A}">
                    <a16:rowId xmlns:a16="http://schemas.microsoft.com/office/drawing/2014/main" val="3217539132"/>
                  </a:ext>
                </a:extLst>
              </a:tr>
              <a:tr h="406842">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900" dirty="0">
                          <a:effectLst/>
                        </a:rPr>
                        <a:t>Life Skills</a:t>
                      </a:r>
                      <a:endParaRPr lang="en-US" sz="2000" dirty="0"/>
                    </a:p>
                  </a:txBody>
                  <a:tcPr marL="16209" marR="16209" marT="16209" marB="77803"/>
                </a:tc>
                <a:tc>
                  <a:txBody>
                    <a:bodyPr/>
                    <a:lstStyle/>
                    <a:p>
                      <a:pPr lvl="0">
                        <a:buNone/>
                      </a:pPr>
                      <a:r>
                        <a:rPr lang="en-US" sz="2300" b="0" i="0" u="none" strike="noStrike" noProof="0" dirty="0">
                          <a:effectLst/>
                          <a:latin typeface="Calibri"/>
                        </a:rPr>
                        <a:t>How do I get a part-time job?</a:t>
                      </a:r>
                      <a:endParaRPr lang="en-US" sz="1900">
                        <a:effectLst/>
                      </a:endParaRPr>
                    </a:p>
                  </a:txBody>
                  <a:tcPr marL="16209" marR="16209" marT="16209" marB="77803"/>
                </a:tc>
                <a:extLst>
                  <a:ext uri="{0D108BD9-81ED-4DB2-BD59-A6C34878D82A}">
                    <a16:rowId xmlns:a16="http://schemas.microsoft.com/office/drawing/2014/main" val="566883953"/>
                  </a:ext>
                </a:extLst>
              </a:tr>
            </a:tbl>
          </a:graphicData>
        </a:graphic>
      </p:graphicFrame>
    </p:spTree>
    <p:extLst>
      <p:ext uri="{BB962C8B-B14F-4D97-AF65-F5344CB8AC3E}">
        <p14:creationId xmlns:p14="http://schemas.microsoft.com/office/powerpoint/2010/main" val="1881840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660400" y="681038"/>
            <a:ext cx="8280400" cy="2474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r>
              <a:rPr lang="en-US" sz="6100" b="1" kern="1200" dirty="0">
                <a:solidFill>
                  <a:schemeClr val="tx1"/>
                </a:solidFill>
                <a:latin typeface="+mj-lt"/>
                <a:ea typeface="+mj-ea"/>
                <a:cs typeface="+mj-cs"/>
              </a:rPr>
              <a:t>Year </a:t>
            </a:r>
            <a:r>
              <a:rPr lang="en-US" sz="6100" b="1" kern="1200">
                <a:solidFill>
                  <a:schemeClr val="tx1"/>
                </a:solidFill>
                <a:latin typeface="+mj-lt"/>
                <a:ea typeface="+mj-ea"/>
                <a:cs typeface="+mj-cs"/>
              </a:rPr>
              <a:t>10</a:t>
            </a:r>
            <a:r>
              <a:rPr lang="en-US" sz="6100" b="1" kern="1200" dirty="0">
                <a:solidFill>
                  <a:schemeClr val="tx1"/>
                </a:solidFill>
                <a:latin typeface="+mj-lt"/>
                <a:ea typeface="+mj-ea"/>
                <a:cs typeface="+mj-cs"/>
              </a:rPr>
              <a:t> Topics Tier </a:t>
            </a:r>
            <a:r>
              <a:rPr lang="en-US" sz="6100" b="1" kern="1200">
                <a:solidFill>
                  <a:schemeClr val="tx1"/>
                </a:solidFill>
                <a:latin typeface="+mj-lt"/>
                <a:ea typeface="+mj-ea"/>
                <a:cs typeface="+mj-cs"/>
              </a:rPr>
              <a:t>4</a:t>
            </a:r>
          </a:p>
          <a:p>
            <a:pPr defTabSz="639965">
              <a:spcAft>
                <a:spcPts val="600"/>
              </a:spcAft>
            </a:pPr>
            <a:r>
              <a:rPr lang="en-US" sz="6100" b="1" kern="1200">
                <a:solidFill>
                  <a:schemeClr val="tx1"/>
                </a:solidFill>
                <a:latin typeface="+mj-lt"/>
                <a:ea typeface="+mj-ea"/>
                <a:cs typeface="+mj-cs"/>
              </a:rPr>
              <a:t>Extended Assemblies</a:t>
            </a:r>
          </a:p>
        </p:txBody>
      </p:sp>
      <p:graphicFrame>
        <p:nvGraphicFramePr>
          <p:cNvPr id="13" name="Table 12">
            <a:extLst>
              <a:ext uri="{FF2B5EF4-FFF2-40B4-BE49-F238E27FC236}">
                <a16:creationId xmlns:a16="http://schemas.microsoft.com/office/drawing/2014/main" id="{9DE37EE1-FB5F-1144-604C-A9A0C315AB5E}"/>
              </a:ext>
            </a:extLst>
          </p:cNvPr>
          <p:cNvGraphicFramePr>
            <a:graphicFrameLocks noGrp="1"/>
          </p:cNvGraphicFramePr>
          <p:nvPr>
            <p:extLst>
              <p:ext uri="{D42A27DB-BD31-4B8C-83A1-F6EECF244321}">
                <p14:modId xmlns:p14="http://schemas.microsoft.com/office/powerpoint/2010/main" val="249951203"/>
              </p:ext>
            </p:extLst>
          </p:nvPr>
        </p:nvGraphicFramePr>
        <p:xfrm>
          <a:off x="817411" y="3408363"/>
          <a:ext cx="7966380" cy="8121655"/>
        </p:xfrm>
        <a:graphic>
          <a:graphicData uri="http://schemas.openxmlformats.org/drawingml/2006/table">
            <a:tbl>
              <a:tblPr firstRow="1" bandRow="1"/>
              <a:tblGrid>
                <a:gridCol w="1745903">
                  <a:extLst>
                    <a:ext uri="{9D8B030D-6E8A-4147-A177-3AD203B41FA5}">
                      <a16:colId xmlns:a16="http://schemas.microsoft.com/office/drawing/2014/main" val="1974536517"/>
                    </a:ext>
                  </a:extLst>
                </a:gridCol>
                <a:gridCol w="1640184">
                  <a:extLst>
                    <a:ext uri="{9D8B030D-6E8A-4147-A177-3AD203B41FA5}">
                      <a16:colId xmlns:a16="http://schemas.microsoft.com/office/drawing/2014/main" val="2997203945"/>
                    </a:ext>
                  </a:extLst>
                </a:gridCol>
                <a:gridCol w="4580293">
                  <a:extLst>
                    <a:ext uri="{9D8B030D-6E8A-4147-A177-3AD203B41FA5}">
                      <a16:colId xmlns:a16="http://schemas.microsoft.com/office/drawing/2014/main" val="1155565176"/>
                    </a:ext>
                  </a:extLst>
                </a:gridCol>
              </a:tblGrid>
              <a:tr h="863099">
                <a:tc>
                  <a:txBody>
                    <a:bodyPr/>
                    <a:lstStyle/>
                    <a:p>
                      <a:pPr lvl="0" algn="l">
                        <a:buNone/>
                      </a:pPr>
                      <a:r>
                        <a:rPr lang="en-US" sz="2300" dirty="0">
                          <a:effectLst/>
                        </a:rPr>
                        <a:t>DDD Term</a:t>
                      </a:r>
                    </a:p>
                  </a:txBody>
                  <a:tcPr marL="20272" marR="20272" marT="20272" marB="97305">
                    <a:solidFill>
                      <a:schemeClr val="accent3">
                        <a:lumMod val="20000"/>
                        <a:lumOff val="80000"/>
                      </a:schemeClr>
                    </a:solidFill>
                  </a:tcPr>
                </a:tc>
                <a:tc>
                  <a:txBody>
                    <a:bodyPr/>
                    <a:lstStyle/>
                    <a:p>
                      <a:pPr lvl="0" algn="l">
                        <a:buNone/>
                      </a:pPr>
                      <a:r>
                        <a:rPr lang="en-US" sz="2300" dirty="0">
                          <a:effectLst/>
                        </a:rPr>
                        <a:t>Theme</a:t>
                      </a:r>
                    </a:p>
                  </a:txBody>
                  <a:tcPr marL="20272" marR="20272" marT="20272" marB="97305"/>
                </a:tc>
                <a:tc>
                  <a:txBody>
                    <a:bodyPr/>
                    <a:lstStyle/>
                    <a:p>
                      <a:pPr lvl="0" algn="l">
                        <a:lnSpc>
                          <a:spcPct val="100000"/>
                        </a:lnSpc>
                        <a:spcBef>
                          <a:spcPts val="0"/>
                        </a:spcBef>
                        <a:spcAft>
                          <a:spcPts val="0"/>
                        </a:spcAft>
                        <a:buNone/>
                      </a:pPr>
                      <a:r>
                        <a:rPr lang="en-US" sz="2200" b="0" i="0" u="none" strike="noStrike" noProof="0" dirty="0">
                          <a:effectLst/>
                          <a:latin typeface="Calibri"/>
                        </a:rPr>
                        <a:t>PSHE Topic Foci Question</a:t>
                      </a:r>
                    </a:p>
                    <a:p>
                      <a:pPr lvl="0" algn="l">
                        <a:buNone/>
                      </a:pPr>
                      <a:endParaRPr lang="en-US" sz="2200" dirty="0">
                        <a:effectLst/>
                      </a:endParaRPr>
                    </a:p>
                  </a:txBody>
                  <a:tcPr marL="20272" marR="20272" marT="20272" marB="97305"/>
                </a:tc>
                <a:extLst>
                  <a:ext uri="{0D108BD9-81ED-4DB2-BD59-A6C34878D82A}">
                    <a16:rowId xmlns:a16="http://schemas.microsoft.com/office/drawing/2014/main" val="3271657837"/>
                  </a:ext>
                </a:extLst>
              </a:tr>
              <a:tr h="508822">
                <a:tc rowSpan="2">
                  <a:txBody>
                    <a:bodyPr/>
                    <a:lstStyle/>
                    <a:p>
                      <a:pPr algn="ctr" fontAlgn="ctr"/>
                      <a:r>
                        <a:rPr lang="en-US" sz="2800" dirty="0">
                          <a:effectLst/>
                        </a:rPr>
                        <a:t>Autumn</a:t>
                      </a:r>
                    </a:p>
                  </a:txBody>
                  <a:tcPr marL="20272" marR="20272" marT="20272" marB="97305" anchor="ctr">
                    <a:solidFill>
                      <a:schemeClr val="accent6">
                        <a:lumMod val="20000"/>
                        <a:lumOff val="80000"/>
                      </a:schemeClr>
                    </a:solidFill>
                  </a:tcPr>
                </a:tc>
                <a:tc>
                  <a:txBody>
                    <a:bodyPr/>
                    <a:lstStyle/>
                    <a:p>
                      <a:pPr fontAlgn="t"/>
                      <a:r>
                        <a:rPr lang="en-US" sz="2300" dirty="0">
                          <a:effectLst/>
                        </a:rPr>
                        <a:t>SRE</a:t>
                      </a:r>
                    </a:p>
                  </a:txBody>
                  <a:tcPr marL="20272" marR="20272" marT="20272" marB="97305"/>
                </a:tc>
                <a:tc>
                  <a:txBody>
                    <a:bodyPr/>
                    <a:lstStyle/>
                    <a:p>
                      <a:pPr fontAlgn="t"/>
                      <a:r>
                        <a:rPr lang="en-US" sz="2200" dirty="0">
                          <a:effectLst/>
                        </a:rPr>
                        <a:t>Life choices and healthy decisions</a:t>
                      </a:r>
                    </a:p>
                  </a:txBody>
                  <a:tcPr marL="20272" marR="20272" marT="20272" marB="97305"/>
                </a:tc>
                <a:extLst>
                  <a:ext uri="{0D108BD9-81ED-4DB2-BD59-A6C34878D82A}">
                    <a16:rowId xmlns:a16="http://schemas.microsoft.com/office/drawing/2014/main" val="3715039474"/>
                  </a:ext>
                </a:extLst>
              </a:tr>
              <a:tr h="924712">
                <a:tc vMerge="1">
                  <a:txBody>
                    <a:bodyPr/>
                    <a:lstStyle/>
                    <a:p>
                      <a:endParaRPr lang="en-US"/>
                    </a:p>
                  </a:txBody>
                  <a:tcPr marL="0" marR="0" marT="0" marB="0" horzOverflow="overflow"/>
                </a:tc>
                <a:tc>
                  <a:txBody>
                    <a:bodyPr/>
                    <a:lstStyle/>
                    <a:p>
                      <a:pPr lvl="0">
                        <a:buNone/>
                      </a:pPr>
                      <a:r>
                        <a:rPr lang="en-US" sz="2500" dirty="0">
                          <a:effectLst/>
                        </a:rPr>
                        <a:t>SRE</a:t>
                      </a:r>
                      <a:endParaRPr lang="en-US" sz="2500" dirty="0"/>
                    </a:p>
                  </a:txBody>
                  <a:tcPr marL="20272" marR="20272" marT="20272" marB="97305"/>
                </a:tc>
                <a:tc>
                  <a:txBody>
                    <a:bodyPr/>
                    <a:lstStyle/>
                    <a:p>
                      <a:pPr lvl="0">
                        <a:buNone/>
                      </a:pPr>
                      <a:r>
                        <a:rPr lang="en-US" sz="2200" dirty="0">
                          <a:effectLst/>
                        </a:rPr>
                        <a:t>What are boundaries and what is being assertive?</a:t>
                      </a:r>
                      <a:endParaRPr lang="en-US" sz="2200"/>
                    </a:p>
                  </a:txBody>
                  <a:tcPr marL="20272" marR="20272" marT="20272" marB="97305"/>
                </a:tc>
                <a:extLst>
                  <a:ext uri="{0D108BD9-81ED-4DB2-BD59-A6C34878D82A}">
                    <a16:rowId xmlns:a16="http://schemas.microsoft.com/office/drawing/2014/main" val="4236890299"/>
                  </a:ext>
                </a:extLst>
              </a:tr>
              <a:tr h="863099">
                <a:tc rowSpan="2">
                  <a:txBody>
                    <a:bodyPr/>
                    <a:lstStyle/>
                    <a:p>
                      <a:pPr lvl="0" algn="ctr">
                        <a:buNone/>
                      </a:pPr>
                      <a:r>
                        <a:rPr lang="en-US" sz="2800" dirty="0"/>
                        <a:t>Spring</a:t>
                      </a:r>
                    </a:p>
                  </a:txBody>
                  <a:tcPr marL="0" marR="0" marT="0" marB="0" anchor="ctr" horzOverflow="overflow">
                    <a:solidFill>
                      <a:schemeClr val="accent5">
                        <a:lumMod val="20000"/>
                        <a:lumOff val="80000"/>
                      </a:schemeClr>
                    </a:solidFill>
                  </a:tcPr>
                </a:tc>
                <a:tc>
                  <a:txBody>
                    <a:bodyPr/>
                    <a:lstStyle/>
                    <a:p>
                      <a:pPr lvl="0">
                        <a:buNone/>
                      </a:pPr>
                      <a:r>
                        <a:rPr lang="en-US" sz="2300" dirty="0">
                          <a:effectLst/>
                        </a:rPr>
                        <a:t>SRE/ESafety</a:t>
                      </a:r>
                      <a:endParaRPr lang="en-US" sz="2500" dirty="0"/>
                    </a:p>
                  </a:txBody>
                  <a:tcPr marL="20272" marR="20272" marT="20272" marB="97305"/>
                </a:tc>
                <a:tc>
                  <a:txBody>
                    <a:bodyPr/>
                    <a:lstStyle/>
                    <a:p>
                      <a:pPr lvl="0">
                        <a:buNone/>
                      </a:pPr>
                      <a:r>
                        <a:rPr lang="en-US" sz="2200" dirty="0">
                          <a:effectLst/>
                        </a:rPr>
                        <a:t>What are online dangers for teenagers and the law?</a:t>
                      </a:r>
                      <a:endParaRPr lang="en-US" sz="2200"/>
                    </a:p>
                  </a:txBody>
                  <a:tcPr marL="20272" marR="20272" marT="20272" marB="97305"/>
                </a:tc>
                <a:extLst>
                  <a:ext uri="{0D108BD9-81ED-4DB2-BD59-A6C34878D82A}">
                    <a16:rowId xmlns:a16="http://schemas.microsoft.com/office/drawing/2014/main" val="86380409"/>
                  </a:ext>
                </a:extLst>
              </a:tr>
              <a:tr h="1309796">
                <a:tc vMerge="1">
                  <a:txBody>
                    <a:bodyPr/>
                    <a:lstStyle/>
                    <a:p>
                      <a:endParaRPr lang="en-US"/>
                    </a:p>
                  </a:txBody>
                  <a:tcPr marL="0" marR="0" marT="0" marB="0" horzOverflow="overflow"/>
                </a:tc>
                <a:tc>
                  <a:txBody>
                    <a:bodyPr/>
                    <a:lstStyle/>
                    <a:p>
                      <a:pPr lvl="0">
                        <a:buNone/>
                      </a:pPr>
                      <a:r>
                        <a:rPr lang="en-US" sz="2500" dirty="0">
                          <a:effectLst/>
                        </a:rPr>
                        <a:t>SRE</a:t>
                      </a:r>
                      <a:endParaRPr lang="en-US" sz="2500" dirty="0"/>
                    </a:p>
                  </a:txBody>
                  <a:tcPr marL="20272" marR="20272" marT="20272" marB="97305"/>
                </a:tc>
                <a:tc>
                  <a:txBody>
                    <a:bodyPr/>
                    <a:lstStyle/>
                    <a:p>
                      <a:pPr lvl="0">
                        <a:buNone/>
                      </a:pPr>
                      <a:r>
                        <a:rPr lang="en-US" sz="2200" dirty="0">
                          <a:effectLst/>
                        </a:rPr>
                        <a:t>How do we respond to changes in families and what are different kinds of families?</a:t>
                      </a:r>
                      <a:endParaRPr lang="en-US" sz="2200"/>
                    </a:p>
                  </a:txBody>
                  <a:tcPr marL="20272" marR="20272" marT="20272" marB="97305"/>
                </a:tc>
                <a:extLst>
                  <a:ext uri="{0D108BD9-81ED-4DB2-BD59-A6C34878D82A}">
                    <a16:rowId xmlns:a16="http://schemas.microsoft.com/office/drawing/2014/main" val="2388177941"/>
                  </a:ext>
                </a:extLst>
              </a:tr>
              <a:tr h="508822">
                <a:tc rowSpan="3">
                  <a:txBody>
                    <a:bodyPr/>
                    <a:lstStyle/>
                    <a:p>
                      <a:pPr lvl="0" algn="ctr">
                        <a:buNone/>
                      </a:pPr>
                      <a:r>
                        <a:rPr lang="en-US" sz="2800" dirty="0">
                          <a:effectLst/>
                        </a:rPr>
                        <a:t>Summer</a:t>
                      </a:r>
                    </a:p>
                  </a:txBody>
                  <a:tcPr marL="20272" marR="20272" marT="20272" marB="97305" anchor="ctr">
                    <a:solidFill>
                      <a:schemeClr val="accent4">
                        <a:lumMod val="20000"/>
                        <a:lumOff val="80000"/>
                      </a:schemeClr>
                    </a:solidFill>
                  </a:tcPr>
                </a:tc>
                <a:tc>
                  <a:txBody>
                    <a:bodyPr/>
                    <a:lstStyle/>
                    <a:p>
                      <a:pPr lvl="0">
                        <a:buNone/>
                      </a:pPr>
                      <a:r>
                        <a:rPr lang="en-US" sz="2300" dirty="0">
                          <a:effectLst/>
                        </a:rPr>
                        <a:t>Safety</a:t>
                      </a:r>
                      <a:endParaRPr lang="en-US" sz="2500" dirty="0"/>
                    </a:p>
                  </a:txBody>
                  <a:tcPr marL="20272" marR="20272" marT="20272" marB="97305"/>
                </a:tc>
                <a:tc>
                  <a:txBody>
                    <a:bodyPr/>
                    <a:lstStyle/>
                    <a:p>
                      <a:pPr lvl="0">
                        <a:buNone/>
                      </a:pPr>
                      <a:r>
                        <a:rPr lang="en-US" sz="2200" dirty="0">
                          <a:effectLst/>
                        </a:rPr>
                        <a:t>What is extremism in all its forms?</a:t>
                      </a:r>
                      <a:endParaRPr lang="en-US" sz="2200"/>
                    </a:p>
                  </a:txBody>
                  <a:tcPr marL="20272" marR="20272" marT="20272" marB="97305"/>
                </a:tc>
                <a:extLst>
                  <a:ext uri="{0D108BD9-81ED-4DB2-BD59-A6C34878D82A}">
                    <a16:rowId xmlns:a16="http://schemas.microsoft.com/office/drawing/2014/main" val="1306945571"/>
                  </a:ext>
                </a:extLst>
              </a:tr>
              <a:tr h="1217376">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300" dirty="0">
                          <a:effectLst/>
                        </a:rPr>
                        <a:t>SRE</a:t>
                      </a:r>
                      <a:endParaRPr lang="en-US" sz="2500" dirty="0"/>
                    </a:p>
                  </a:txBody>
                  <a:tcPr marL="20272" marR="20272" marT="20272" marB="97305"/>
                </a:tc>
                <a:tc>
                  <a:txBody>
                    <a:bodyPr/>
                    <a:lstStyle/>
                    <a:p>
                      <a:pPr lvl="0">
                        <a:buNone/>
                      </a:pPr>
                      <a:r>
                        <a:rPr lang="en-US" sz="2200" dirty="0">
                          <a:effectLst/>
                        </a:rPr>
                        <a:t>What are loving long-lasting relationships and what is real intimacy?</a:t>
                      </a:r>
                      <a:endParaRPr lang="en-US" sz="2200"/>
                    </a:p>
                  </a:txBody>
                  <a:tcPr marL="20272" marR="20272" marT="20272" marB="97305"/>
                </a:tc>
                <a:extLst>
                  <a:ext uri="{0D108BD9-81ED-4DB2-BD59-A6C34878D82A}">
                    <a16:rowId xmlns:a16="http://schemas.microsoft.com/office/drawing/2014/main" val="828587536"/>
                  </a:ext>
                </a:extLst>
              </a:tr>
              <a:tr h="1925929">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300" dirty="0">
                          <a:effectLst/>
                        </a:rPr>
                        <a:t>SRE</a:t>
                      </a:r>
                    </a:p>
                  </a:txBody>
                  <a:tcPr marL="20272" marR="20272" marT="20272" marB="97305"/>
                </a:tc>
                <a:tc>
                  <a:txBody>
                    <a:bodyPr/>
                    <a:lstStyle/>
                    <a:p>
                      <a:pPr lvl="0">
                        <a:buNone/>
                      </a:pPr>
                      <a:r>
                        <a:rPr lang="en-US" sz="2200" dirty="0">
                          <a:effectLst/>
                        </a:rPr>
                        <a:t>What is consent and red and green flag </a:t>
                      </a:r>
                      <a:r>
                        <a:rPr lang="en-GB" sz="2200" noProof="0" dirty="0">
                          <a:effectLst/>
                        </a:rPr>
                        <a:t>behaviour</a:t>
                      </a:r>
                      <a:r>
                        <a:rPr lang="en-US" sz="2200" dirty="0">
                          <a:effectLst/>
                        </a:rPr>
                        <a:t>?</a:t>
                      </a:r>
                    </a:p>
                    <a:p>
                      <a:pPr lvl="0">
                        <a:buNone/>
                      </a:pPr>
                      <a:endParaRPr lang="en-US" sz="2200" dirty="0">
                        <a:effectLst/>
                      </a:endParaRPr>
                    </a:p>
                    <a:p>
                      <a:pPr lvl="0" algn="l">
                        <a:lnSpc>
                          <a:spcPct val="100000"/>
                        </a:lnSpc>
                        <a:spcBef>
                          <a:spcPts val="0"/>
                        </a:spcBef>
                        <a:spcAft>
                          <a:spcPts val="0"/>
                        </a:spcAft>
                        <a:buNone/>
                      </a:pPr>
                      <a:r>
                        <a:rPr lang="en-US" sz="2200" b="0" i="0" u="none" strike="noStrike" noProof="0" dirty="0">
                          <a:effectLst/>
                          <a:latin typeface="Calibri"/>
                        </a:rPr>
                        <a:t>Cancer Self-Check Awareness</a:t>
                      </a:r>
                    </a:p>
                    <a:p>
                      <a:pPr lvl="0">
                        <a:buNone/>
                      </a:pPr>
                      <a:endParaRPr lang="en-US" sz="2200" dirty="0">
                        <a:effectLst/>
                      </a:endParaRPr>
                    </a:p>
                  </a:txBody>
                  <a:tcPr marL="20272" marR="20272" marT="20272" marB="97305"/>
                </a:tc>
                <a:extLst>
                  <a:ext uri="{0D108BD9-81ED-4DB2-BD59-A6C34878D82A}">
                    <a16:rowId xmlns:a16="http://schemas.microsoft.com/office/drawing/2014/main" val="3217539132"/>
                  </a:ext>
                </a:extLst>
              </a:tr>
            </a:tbl>
          </a:graphicData>
        </a:graphic>
      </p:graphicFrame>
    </p:spTree>
    <p:extLst>
      <p:ext uri="{BB962C8B-B14F-4D97-AF65-F5344CB8AC3E}">
        <p14:creationId xmlns:p14="http://schemas.microsoft.com/office/powerpoint/2010/main" val="87592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660400" y="681038"/>
            <a:ext cx="8280400" cy="2474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endParaRPr lang="en-US" sz="6100" b="1" dirty="0">
              <a:solidFill>
                <a:schemeClr val="tx1"/>
              </a:solidFill>
              <a:latin typeface="+mj-lt"/>
              <a:ea typeface="+mj-ea"/>
              <a:cs typeface="+mj-cs"/>
            </a:endParaRPr>
          </a:p>
          <a:p>
            <a:pPr defTabSz="639965">
              <a:spcAft>
                <a:spcPts val="600"/>
              </a:spcAft>
            </a:pPr>
            <a:r>
              <a:rPr lang="en-US" sz="6100" b="1" kern="1200" dirty="0">
                <a:solidFill>
                  <a:schemeClr val="tx1"/>
                </a:solidFill>
                <a:latin typeface="+mj-lt"/>
                <a:ea typeface="+mj-ea"/>
                <a:cs typeface="+mj-cs"/>
              </a:rPr>
              <a:t>Year 11 Topics Tier 3</a:t>
            </a:r>
            <a:endParaRPr lang="en-US">
              <a:solidFill>
                <a:schemeClr val="tx1"/>
              </a:solidFill>
              <a:ea typeface="+mj-ea"/>
              <a:cs typeface="+mj-cs"/>
            </a:endParaRPr>
          </a:p>
          <a:p>
            <a:pPr defTabSz="639965"/>
            <a:r>
              <a:rPr lang="en-US" sz="6100" b="1" kern="1200" dirty="0">
                <a:solidFill>
                  <a:schemeClr val="tx1"/>
                </a:solidFill>
                <a:latin typeface="+mj-lt"/>
                <a:ea typeface="+mj-ea"/>
                <a:cs typeface="+mj-cs"/>
              </a:rPr>
              <a:t>Drop Down Mornings</a:t>
            </a:r>
            <a:endParaRPr lang="en-US" sz="6100" kern="1200" dirty="0">
              <a:solidFill>
                <a:schemeClr val="tx1"/>
              </a:solidFill>
              <a:latin typeface="+mj-lt"/>
              <a:ea typeface="+mj-ea"/>
              <a:cs typeface="+mj-cs"/>
            </a:endParaRPr>
          </a:p>
          <a:p>
            <a:pPr defTabSz="639965">
              <a:spcAft>
                <a:spcPts val="600"/>
              </a:spcAft>
            </a:pPr>
            <a:endParaRPr lang="en-US" sz="6100" b="1" kern="1200">
              <a:solidFill>
                <a:schemeClr val="tx1"/>
              </a:solidFill>
              <a:latin typeface="+mj-lt"/>
              <a:ea typeface="+mj-ea"/>
              <a:cs typeface="+mj-cs"/>
            </a:endParaRPr>
          </a:p>
        </p:txBody>
      </p:sp>
      <p:graphicFrame>
        <p:nvGraphicFramePr>
          <p:cNvPr id="13" name="Table 12">
            <a:extLst>
              <a:ext uri="{FF2B5EF4-FFF2-40B4-BE49-F238E27FC236}">
                <a16:creationId xmlns:a16="http://schemas.microsoft.com/office/drawing/2014/main" id="{9DE37EE1-FB5F-1144-604C-A9A0C315AB5E}"/>
              </a:ext>
            </a:extLst>
          </p:cNvPr>
          <p:cNvGraphicFramePr>
            <a:graphicFrameLocks noGrp="1"/>
          </p:cNvGraphicFramePr>
          <p:nvPr>
            <p:extLst>
              <p:ext uri="{D42A27DB-BD31-4B8C-83A1-F6EECF244321}">
                <p14:modId xmlns:p14="http://schemas.microsoft.com/office/powerpoint/2010/main" val="3884507838"/>
              </p:ext>
            </p:extLst>
          </p:nvPr>
        </p:nvGraphicFramePr>
        <p:xfrm>
          <a:off x="660400" y="4091803"/>
          <a:ext cx="8280401" cy="6754773"/>
        </p:xfrm>
        <a:graphic>
          <a:graphicData uri="http://schemas.openxmlformats.org/drawingml/2006/table">
            <a:tbl>
              <a:tblPr firstRow="1" bandRow="1"/>
              <a:tblGrid>
                <a:gridCol w="1812313">
                  <a:extLst>
                    <a:ext uri="{9D8B030D-6E8A-4147-A177-3AD203B41FA5}">
                      <a16:colId xmlns:a16="http://schemas.microsoft.com/office/drawing/2014/main" val="1974536517"/>
                    </a:ext>
                  </a:extLst>
                </a:gridCol>
                <a:gridCol w="1704470">
                  <a:extLst>
                    <a:ext uri="{9D8B030D-6E8A-4147-A177-3AD203B41FA5}">
                      <a16:colId xmlns:a16="http://schemas.microsoft.com/office/drawing/2014/main" val="2997203945"/>
                    </a:ext>
                  </a:extLst>
                </a:gridCol>
                <a:gridCol w="4763618">
                  <a:extLst>
                    <a:ext uri="{9D8B030D-6E8A-4147-A177-3AD203B41FA5}">
                      <a16:colId xmlns:a16="http://schemas.microsoft.com/office/drawing/2014/main" val="1155565176"/>
                    </a:ext>
                  </a:extLst>
                </a:gridCol>
              </a:tblGrid>
              <a:tr h="667026">
                <a:tc>
                  <a:txBody>
                    <a:bodyPr/>
                    <a:lstStyle/>
                    <a:p>
                      <a:pPr lvl="0" algn="l">
                        <a:buNone/>
                      </a:pPr>
                      <a:r>
                        <a:rPr lang="en-US" sz="1800">
                          <a:effectLst/>
                        </a:rPr>
                        <a:t>DDD Term</a:t>
                      </a:r>
                    </a:p>
                  </a:txBody>
                  <a:tcPr marL="15667" marR="15667" marT="15667" marB="75200">
                    <a:solidFill>
                      <a:schemeClr val="accent3">
                        <a:lumMod val="20000"/>
                        <a:lumOff val="80000"/>
                      </a:schemeClr>
                    </a:solidFill>
                  </a:tcPr>
                </a:tc>
                <a:tc>
                  <a:txBody>
                    <a:bodyPr/>
                    <a:lstStyle/>
                    <a:p>
                      <a:pPr lvl="0" algn="l">
                        <a:buNone/>
                      </a:pPr>
                      <a:r>
                        <a:rPr lang="en-US" sz="1800">
                          <a:effectLst/>
                        </a:rPr>
                        <a:t>Theme</a:t>
                      </a:r>
                    </a:p>
                  </a:txBody>
                  <a:tcPr marL="15667" marR="15667" marT="15667" marB="75200"/>
                </a:tc>
                <a:tc>
                  <a:txBody>
                    <a:bodyPr/>
                    <a:lstStyle/>
                    <a:p>
                      <a:pPr lvl="0" algn="l">
                        <a:lnSpc>
                          <a:spcPct val="100000"/>
                        </a:lnSpc>
                        <a:spcBef>
                          <a:spcPts val="0"/>
                        </a:spcBef>
                        <a:spcAft>
                          <a:spcPts val="0"/>
                        </a:spcAft>
                        <a:buNone/>
                      </a:pPr>
                      <a:r>
                        <a:rPr lang="en-US" sz="1800" b="0" i="0" u="none" strike="noStrike" noProof="0">
                          <a:effectLst/>
                          <a:latin typeface="Calibri"/>
                        </a:rPr>
                        <a:t>PSHE Topic Foci Question</a:t>
                      </a:r>
                    </a:p>
                    <a:p>
                      <a:pPr lvl="0" algn="l">
                        <a:buNone/>
                      </a:pPr>
                      <a:endParaRPr lang="en-US" sz="1800">
                        <a:effectLst/>
                      </a:endParaRPr>
                    </a:p>
                  </a:txBody>
                  <a:tcPr marL="15667" marR="15667" marT="15667" marB="75200"/>
                </a:tc>
                <a:extLst>
                  <a:ext uri="{0D108BD9-81ED-4DB2-BD59-A6C34878D82A}">
                    <a16:rowId xmlns:a16="http://schemas.microsoft.com/office/drawing/2014/main" val="3271657837"/>
                  </a:ext>
                </a:extLst>
              </a:tr>
              <a:tr h="393231">
                <a:tc rowSpan="4">
                  <a:txBody>
                    <a:bodyPr/>
                    <a:lstStyle/>
                    <a:p>
                      <a:pPr algn="ctr" fontAlgn="ctr"/>
                      <a:r>
                        <a:rPr lang="en-US" sz="2200">
                          <a:effectLst/>
                        </a:rPr>
                        <a:t>Autumn</a:t>
                      </a:r>
                    </a:p>
                  </a:txBody>
                  <a:tcPr marL="15667" marR="15667" marT="15667" marB="75200" anchor="ctr">
                    <a:solidFill>
                      <a:schemeClr val="accent6">
                        <a:lumMod val="20000"/>
                        <a:lumOff val="80000"/>
                      </a:schemeClr>
                    </a:solidFill>
                  </a:tcPr>
                </a:tc>
                <a:tc>
                  <a:txBody>
                    <a:bodyPr/>
                    <a:lstStyle/>
                    <a:p>
                      <a:pPr lvl="0">
                        <a:buNone/>
                      </a:pPr>
                      <a:r>
                        <a:rPr lang="en-US" sz="1800">
                          <a:effectLst/>
                        </a:rPr>
                        <a:t>SRE</a:t>
                      </a:r>
                      <a:endParaRPr lang="en-US" sz="2000"/>
                    </a:p>
                  </a:txBody>
                  <a:tcPr marL="15667" marR="15667" marT="15667" marB="75200"/>
                </a:tc>
                <a:tc>
                  <a:txBody>
                    <a:bodyPr/>
                    <a:lstStyle/>
                    <a:p>
                      <a:pPr lvl="0">
                        <a:buNone/>
                      </a:pPr>
                      <a:r>
                        <a:rPr lang="en-US" sz="1800" b="0" i="0" u="none" strike="noStrike" noProof="0">
                          <a:effectLst/>
                          <a:latin typeface="Calibri"/>
                        </a:rPr>
                        <a:t>What is consent and the 5Rs?</a:t>
                      </a:r>
                    </a:p>
                  </a:txBody>
                  <a:tcPr marL="15667" marR="15667" marT="15667" marB="75200"/>
                </a:tc>
                <a:extLst>
                  <a:ext uri="{0D108BD9-81ED-4DB2-BD59-A6C34878D82A}">
                    <a16:rowId xmlns:a16="http://schemas.microsoft.com/office/drawing/2014/main" val="3715039474"/>
                  </a:ext>
                </a:extLst>
              </a:tr>
              <a:tr h="393231">
                <a:tc vMerge="1">
                  <a:txBody>
                    <a:bodyPr/>
                    <a:lstStyle/>
                    <a:p>
                      <a:endParaRPr lang="en-US"/>
                    </a:p>
                  </a:txBody>
                  <a:tcPr marL="0" marR="0" marT="0" marB="0" horzOverflow="overflow"/>
                </a:tc>
                <a:tc>
                  <a:txBody>
                    <a:bodyPr/>
                    <a:lstStyle/>
                    <a:p>
                      <a:pPr lvl="0">
                        <a:buNone/>
                      </a:pPr>
                      <a:r>
                        <a:rPr lang="en-US" sz="1800">
                          <a:effectLst/>
                        </a:rPr>
                        <a:t>ESafety</a:t>
                      </a:r>
                      <a:endParaRPr lang="en-US" sz="2000"/>
                    </a:p>
                  </a:txBody>
                  <a:tcPr marL="15667" marR="15667" marT="15667" marB="75200"/>
                </a:tc>
                <a:tc>
                  <a:txBody>
                    <a:bodyPr/>
                    <a:lstStyle/>
                    <a:p>
                      <a:pPr lvl="0">
                        <a:buNone/>
                      </a:pPr>
                      <a:r>
                        <a:rPr lang="en-US" sz="1800" b="0" i="0" u="none" strike="noStrike" noProof="0">
                          <a:effectLst/>
                          <a:latin typeface="Calibri"/>
                        </a:rPr>
                        <a:t>How does online </a:t>
                      </a:r>
                      <a:r>
                        <a:rPr lang="en-US" sz="1800" b="0" i="0" u="none" strike="noStrike" noProof="0" err="1">
                          <a:effectLst/>
                          <a:latin typeface="Calibri"/>
                        </a:rPr>
                        <a:t>behaviour</a:t>
                      </a:r>
                      <a:r>
                        <a:rPr lang="en-US" sz="1800" b="0" i="0" u="none" strike="noStrike" noProof="0">
                          <a:effectLst/>
                          <a:latin typeface="Calibri"/>
                        </a:rPr>
                        <a:t> effect futures?</a:t>
                      </a:r>
                      <a:endParaRPr lang="en-US" sz="2000"/>
                    </a:p>
                  </a:txBody>
                  <a:tcPr marL="15667" marR="15667" marT="15667" marB="75200"/>
                </a:tc>
                <a:extLst>
                  <a:ext uri="{0D108BD9-81ED-4DB2-BD59-A6C34878D82A}">
                    <a16:rowId xmlns:a16="http://schemas.microsoft.com/office/drawing/2014/main" val="4236890299"/>
                  </a:ext>
                </a:extLst>
              </a:tr>
              <a:tr h="393231">
                <a:tc vMerge="1">
                  <a:txBody>
                    <a:bodyPr/>
                    <a:lstStyle/>
                    <a:p>
                      <a:endParaRPr lang="en-US"/>
                    </a:p>
                  </a:txBody>
                  <a:tcPr marL="0" marR="0" marT="0" marB="0" horzOverflow="overflow"/>
                </a:tc>
                <a:tc>
                  <a:txBody>
                    <a:bodyPr/>
                    <a:lstStyle/>
                    <a:p>
                      <a:pPr lvl="0">
                        <a:buNone/>
                      </a:pPr>
                      <a:r>
                        <a:rPr lang="en-US" sz="1800">
                          <a:effectLst/>
                        </a:rPr>
                        <a:t>Health</a:t>
                      </a:r>
                      <a:endParaRPr lang="en-US" sz="2000"/>
                    </a:p>
                  </a:txBody>
                  <a:tcPr marL="15667" marR="15667" marT="15667" marB="75200"/>
                </a:tc>
                <a:tc>
                  <a:txBody>
                    <a:bodyPr/>
                    <a:lstStyle/>
                    <a:p>
                      <a:pPr lvl="0">
                        <a:buNone/>
                      </a:pPr>
                      <a:r>
                        <a:rPr lang="en-US" sz="1800" b="0" i="0" u="none" strike="noStrike" noProof="0">
                          <a:effectLst/>
                          <a:latin typeface="Calibri"/>
                        </a:rPr>
                        <a:t>How do people stay safe at festivals? </a:t>
                      </a:r>
                      <a:endParaRPr lang="en-US" sz="2000"/>
                    </a:p>
                  </a:txBody>
                  <a:tcPr marL="15667" marR="15667" marT="15667" marB="75200"/>
                </a:tc>
                <a:extLst>
                  <a:ext uri="{0D108BD9-81ED-4DB2-BD59-A6C34878D82A}">
                    <a16:rowId xmlns:a16="http://schemas.microsoft.com/office/drawing/2014/main" val="44278051"/>
                  </a:ext>
                </a:extLst>
              </a:tr>
              <a:tr h="393231">
                <a:tc vMerge="1">
                  <a:txBody>
                    <a:bodyPr/>
                    <a:lstStyle/>
                    <a:p>
                      <a:endParaRPr lang="en-US"/>
                    </a:p>
                  </a:txBody>
                  <a:tcPr marL="17500" marR="17500" marT="17500" marB="84000" anchor="ctr">
                    <a:solidFill>
                      <a:schemeClr val="accent3">
                        <a:lumMod val="20000"/>
                        <a:lumOff val="80000"/>
                      </a:schemeClr>
                    </a:solidFill>
                  </a:tcPr>
                </a:tc>
                <a:tc>
                  <a:txBody>
                    <a:bodyPr/>
                    <a:lstStyle/>
                    <a:p>
                      <a:pPr lvl="0">
                        <a:buNone/>
                      </a:pPr>
                      <a:r>
                        <a:rPr lang="en-US" sz="1800">
                          <a:effectLst/>
                        </a:rPr>
                        <a:t>Life Skills</a:t>
                      </a:r>
                      <a:endParaRPr lang="en-US" sz="2000"/>
                    </a:p>
                  </a:txBody>
                  <a:tcPr marL="15667" marR="15667" marT="15667" marB="75200"/>
                </a:tc>
                <a:tc>
                  <a:txBody>
                    <a:bodyPr/>
                    <a:lstStyle/>
                    <a:p>
                      <a:pPr lvl="0">
                        <a:buNone/>
                      </a:pPr>
                      <a:r>
                        <a:rPr lang="en-US" sz="1800" b="0" i="0" u="none" strike="noStrike" noProof="0">
                          <a:effectLst/>
                          <a:latin typeface="Calibri"/>
                        </a:rPr>
                        <a:t>How do I have a healthy financial future?</a:t>
                      </a:r>
                      <a:endParaRPr lang="en-US" sz="2000"/>
                    </a:p>
                  </a:txBody>
                  <a:tcPr marL="15667" marR="15667" marT="15667" marB="75200"/>
                </a:tc>
                <a:extLst>
                  <a:ext uri="{0D108BD9-81ED-4DB2-BD59-A6C34878D82A}">
                    <a16:rowId xmlns:a16="http://schemas.microsoft.com/office/drawing/2014/main" val="907593418"/>
                  </a:ext>
                </a:extLst>
              </a:tr>
              <a:tr h="940821">
                <a:tc rowSpan="4">
                  <a:txBody>
                    <a:bodyPr/>
                    <a:lstStyle/>
                    <a:p>
                      <a:pPr lvl="0" algn="ctr">
                        <a:buNone/>
                      </a:pPr>
                      <a:r>
                        <a:rPr lang="en-US" sz="2200"/>
                        <a:t>Spring</a:t>
                      </a:r>
                    </a:p>
                  </a:txBody>
                  <a:tcPr marL="0" marR="0" marT="0" marB="0" anchor="ctr" horzOverflow="overflow">
                    <a:solidFill>
                      <a:schemeClr val="accent5">
                        <a:lumMod val="20000"/>
                        <a:lumOff val="80000"/>
                      </a:schemeClr>
                    </a:solidFill>
                  </a:tcPr>
                </a:tc>
                <a:tc>
                  <a:txBody>
                    <a:bodyPr/>
                    <a:lstStyle/>
                    <a:p>
                      <a:pPr lvl="0">
                        <a:buNone/>
                      </a:pPr>
                      <a:r>
                        <a:rPr lang="en-US" sz="1800">
                          <a:effectLst/>
                        </a:rPr>
                        <a:t>SRE</a:t>
                      </a:r>
                      <a:endParaRPr lang="en-US" sz="2000"/>
                    </a:p>
                  </a:txBody>
                  <a:tcPr marL="15667" marR="15667" marT="15667" marB="75200"/>
                </a:tc>
                <a:tc>
                  <a:txBody>
                    <a:bodyPr/>
                    <a:lstStyle/>
                    <a:p>
                      <a:pPr lvl="0">
                        <a:buNone/>
                      </a:pPr>
                      <a:r>
                        <a:rPr lang="en-US" sz="1800" b="0" i="0" u="none" strike="noStrike" noProof="0">
                          <a:effectLst/>
                          <a:latin typeface="Calibri"/>
                        </a:rPr>
                        <a:t>What are healthy relationships?</a:t>
                      </a:r>
                    </a:p>
                    <a:p>
                      <a:pPr lvl="0">
                        <a:buNone/>
                      </a:pPr>
                      <a:r>
                        <a:rPr lang="en-US" sz="1800" b="0" i="0" u="none" strike="noStrike" noProof="0">
                          <a:effectLst/>
                          <a:latin typeface="Calibri"/>
                        </a:rPr>
                        <a:t>What are different kinds of relationships in families and life?</a:t>
                      </a:r>
                      <a:endParaRPr lang="en-US" sz="2000"/>
                    </a:p>
                  </a:txBody>
                  <a:tcPr marL="15667" marR="15667" marT="15667" marB="75200"/>
                </a:tc>
                <a:extLst>
                  <a:ext uri="{0D108BD9-81ED-4DB2-BD59-A6C34878D82A}">
                    <a16:rowId xmlns:a16="http://schemas.microsoft.com/office/drawing/2014/main" val="86380409"/>
                  </a:ext>
                </a:extLst>
              </a:tr>
              <a:tr h="667026">
                <a:tc vMerge="1">
                  <a:txBody>
                    <a:bodyPr/>
                    <a:lstStyle/>
                    <a:p>
                      <a:endParaRPr lang="en-US"/>
                    </a:p>
                  </a:txBody>
                  <a:tcPr marL="0" marR="0" marT="0" marB="0" horzOverflow="overflow"/>
                </a:tc>
                <a:tc>
                  <a:txBody>
                    <a:bodyPr/>
                    <a:lstStyle/>
                    <a:p>
                      <a:pPr lvl="0">
                        <a:buNone/>
                      </a:pPr>
                      <a:r>
                        <a:rPr lang="en-US" sz="1800">
                          <a:effectLst/>
                        </a:rPr>
                        <a:t>ESafety</a:t>
                      </a:r>
                      <a:endParaRPr lang="en-US" sz="2000"/>
                    </a:p>
                  </a:txBody>
                  <a:tcPr marL="15667" marR="15667" marT="15667" marB="75200"/>
                </a:tc>
                <a:tc>
                  <a:txBody>
                    <a:bodyPr/>
                    <a:lstStyle/>
                    <a:p>
                      <a:pPr lvl="0">
                        <a:buNone/>
                      </a:pPr>
                      <a:r>
                        <a:rPr lang="en-US" sz="1800" b="0" i="0" u="none" strike="noStrike" noProof="0">
                          <a:effectLst/>
                          <a:latin typeface="Calibri"/>
                        </a:rPr>
                        <a:t>How do we have a healthy relationship with devices and the internet?</a:t>
                      </a:r>
                      <a:endParaRPr lang="en-US" sz="2000"/>
                    </a:p>
                  </a:txBody>
                  <a:tcPr marL="15667" marR="15667" marT="15667" marB="75200"/>
                </a:tc>
                <a:extLst>
                  <a:ext uri="{0D108BD9-81ED-4DB2-BD59-A6C34878D82A}">
                    <a16:rowId xmlns:a16="http://schemas.microsoft.com/office/drawing/2014/main" val="2388177941"/>
                  </a:ext>
                </a:extLst>
              </a:tr>
              <a:tr h="393231">
                <a:tc vMerge="1">
                  <a:txBody>
                    <a:bodyPr/>
                    <a:lstStyle/>
                    <a:p>
                      <a:endParaRPr lang="en-US"/>
                    </a:p>
                  </a:txBody>
                  <a:tcPr marL="0" marR="0" marT="0" marB="0" horzOverflow="overflow"/>
                </a:tc>
                <a:tc>
                  <a:txBody>
                    <a:bodyPr/>
                    <a:lstStyle/>
                    <a:p>
                      <a:pPr lvl="0">
                        <a:buNone/>
                      </a:pPr>
                      <a:r>
                        <a:rPr lang="en-US" sz="1800">
                          <a:effectLst/>
                        </a:rPr>
                        <a:t>Health</a:t>
                      </a:r>
                      <a:endParaRPr lang="en-US" sz="2000"/>
                    </a:p>
                  </a:txBody>
                  <a:tcPr marL="15667" marR="15667" marT="15667" marB="75200"/>
                </a:tc>
                <a:tc>
                  <a:txBody>
                    <a:bodyPr/>
                    <a:lstStyle/>
                    <a:p>
                      <a:pPr lvl="0">
                        <a:buNone/>
                      </a:pPr>
                      <a:r>
                        <a:rPr lang="en-US" sz="1800" b="0" i="0" u="none" strike="noStrike" noProof="0">
                          <a:effectLst/>
                          <a:latin typeface="Calibri"/>
                        </a:rPr>
                        <a:t>What is a cholesterol heart attack and stroke?</a:t>
                      </a:r>
                      <a:endParaRPr lang="en-US" sz="2000"/>
                    </a:p>
                  </a:txBody>
                  <a:tcPr marL="15667" marR="15667" marT="15667" marB="75200"/>
                </a:tc>
                <a:extLst>
                  <a:ext uri="{0D108BD9-81ED-4DB2-BD59-A6C34878D82A}">
                    <a16:rowId xmlns:a16="http://schemas.microsoft.com/office/drawing/2014/main" val="1771856294"/>
                  </a:ext>
                </a:extLst>
              </a:tr>
              <a:tr h="393231">
                <a:tc vMerge="1">
                  <a:txBody>
                    <a:bodyPr/>
                    <a:lstStyle/>
                    <a:p>
                      <a:endParaRPr lang="en-US"/>
                    </a:p>
                  </a:txBody>
                  <a:tcPr marL="0" marR="0" marT="0" marB="0"/>
                </a:tc>
                <a:tc>
                  <a:txBody>
                    <a:bodyPr/>
                    <a:lstStyle/>
                    <a:p>
                      <a:pPr lvl="0">
                        <a:buNone/>
                      </a:pPr>
                      <a:r>
                        <a:rPr lang="en-US" sz="1800">
                          <a:effectLst/>
                        </a:rPr>
                        <a:t>Life Skills</a:t>
                      </a:r>
                      <a:endParaRPr lang="en-US" sz="2000"/>
                    </a:p>
                  </a:txBody>
                  <a:tcPr marL="15667" marR="15667" marT="15667" marB="75200"/>
                </a:tc>
                <a:tc>
                  <a:txBody>
                    <a:bodyPr/>
                    <a:lstStyle/>
                    <a:p>
                      <a:pPr lvl="0">
                        <a:buNone/>
                      </a:pPr>
                      <a:r>
                        <a:rPr lang="en-US" sz="1800" b="0" i="0" u="none" strike="noStrike" noProof="0">
                          <a:effectLst/>
                          <a:latin typeface="Calibri"/>
                        </a:rPr>
                        <a:t>What is a Morgage?</a:t>
                      </a:r>
                      <a:endParaRPr lang="en-US" sz="2000"/>
                    </a:p>
                  </a:txBody>
                  <a:tcPr marL="15667" marR="15667" marT="15667" marB="75200"/>
                </a:tc>
                <a:extLst>
                  <a:ext uri="{0D108BD9-81ED-4DB2-BD59-A6C34878D82A}">
                    <a16:rowId xmlns:a16="http://schemas.microsoft.com/office/drawing/2014/main" val="2068202308"/>
                  </a:ext>
                </a:extLst>
              </a:tr>
              <a:tr h="667026">
                <a:tc rowSpan="4">
                  <a:txBody>
                    <a:bodyPr/>
                    <a:lstStyle/>
                    <a:p>
                      <a:pPr lvl="0" algn="ctr">
                        <a:buNone/>
                      </a:pPr>
                      <a:r>
                        <a:rPr lang="en-US" sz="2200">
                          <a:effectLst/>
                        </a:rPr>
                        <a:t>Summer</a:t>
                      </a:r>
                    </a:p>
                  </a:txBody>
                  <a:tcPr marL="15667" marR="15667" marT="15667" marB="75200" anchor="ctr">
                    <a:solidFill>
                      <a:schemeClr val="accent4">
                        <a:lumMod val="20000"/>
                        <a:lumOff val="80000"/>
                      </a:schemeClr>
                    </a:solidFill>
                  </a:tcPr>
                </a:tc>
                <a:tc>
                  <a:txBody>
                    <a:bodyPr/>
                    <a:lstStyle/>
                    <a:p>
                      <a:pPr lvl="0">
                        <a:buNone/>
                      </a:pPr>
                      <a:r>
                        <a:rPr lang="en-US" sz="1800">
                          <a:effectLst/>
                        </a:rPr>
                        <a:t>SRE</a:t>
                      </a:r>
                      <a:endParaRPr lang="en-US" sz="2000"/>
                    </a:p>
                  </a:txBody>
                  <a:tcPr marL="15667" marR="15667" marT="15667" marB="75200"/>
                </a:tc>
                <a:tc>
                  <a:txBody>
                    <a:bodyPr/>
                    <a:lstStyle/>
                    <a:p>
                      <a:pPr lvl="0">
                        <a:buNone/>
                      </a:pPr>
                      <a:r>
                        <a:rPr lang="en-US" sz="1800" b="0" i="0" u="none" strike="noStrike" noProof="0">
                          <a:effectLst/>
                          <a:latin typeface="Calibri"/>
                        </a:rPr>
                        <a:t>What are different kinds of love and relationships? What is safer sex and contraception?</a:t>
                      </a:r>
                      <a:endParaRPr lang="en-US" sz="2000"/>
                    </a:p>
                  </a:txBody>
                  <a:tcPr marL="15667" marR="15667" marT="15667" marB="75200"/>
                </a:tc>
                <a:extLst>
                  <a:ext uri="{0D108BD9-81ED-4DB2-BD59-A6C34878D82A}">
                    <a16:rowId xmlns:a16="http://schemas.microsoft.com/office/drawing/2014/main" val="1306945571"/>
                  </a:ext>
                </a:extLst>
              </a:tr>
              <a:tr h="393231">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800">
                          <a:effectLst/>
                        </a:rPr>
                        <a:t>ESafety</a:t>
                      </a:r>
                      <a:endParaRPr lang="en-US" sz="2000"/>
                    </a:p>
                  </a:txBody>
                  <a:tcPr marL="15667" marR="15667" marT="15667" marB="75200"/>
                </a:tc>
                <a:tc>
                  <a:txBody>
                    <a:bodyPr/>
                    <a:lstStyle/>
                    <a:p>
                      <a:pPr lvl="0">
                        <a:buNone/>
                      </a:pPr>
                      <a:r>
                        <a:rPr lang="en-US" sz="1800" b="0" i="0" u="none" strike="noStrike" noProof="0">
                          <a:effectLst/>
                          <a:latin typeface="Calibri"/>
                        </a:rPr>
                        <a:t>How does online </a:t>
                      </a:r>
                      <a:r>
                        <a:rPr lang="en-US" sz="1800" b="0" i="0" u="none" strike="noStrike" noProof="0" err="1">
                          <a:effectLst/>
                          <a:latin typeface="Calibri"/>
                        </a:rPr>
                        <a:t>behaviour</a:t>
                      </a:r>
                      <a:r>
                        <a:rPr lang="en-US" sz="1800" b="0" i="0" u="none" strike="noStrike" noProof="0">
                          <a:effectLst/>
                          <a:latin typeface="Calibri"/>
                        </a:rPr>
                        <a:t> effect our futures?</a:t>
                      </a:r>
                      <a:endParaRPr lang="en-US" sz="2000"/>
                    </a:p>
                  </a:txBody>
                  <a:tcPr marL="15667" marR="15667" marT="15667" marB="75200"/>
                </a:tc>
                <a:extLst>
                  <a:ext uri="{0D108BD9-81ED-4DB2-BD59-A6C34878D82A}">
                    <a16:rowId xmlns:a16="http://schemas.microsoft.com/office/drawing/2014/main" val="828587536"/>
                  </a:ext>
                </a:extLst>
              </a:tr>
              <a:tr h="667026">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800">
                          <a:effectLst/>
                        </a:rPr>
                        <a:t>Health</a:t>
                      </a:r>
                      <a:endParaRPr lang="en-US" sz="2000"/>
                    </a:p>
                  </a:txBody>
                  <a:tcPr marL="15667" marR="15667" marT="15667" marB="75200"/>
                </a:tc>
                <a:tc>
                  <a:txBody>
                    <a:bodyPr/>
                    <a:lstStyle/>
                    <a:p>
                      <a:pPr lvl="0">
                        <a:buNone/>
                      </a:pPr>
                      <a:r>
                        <a:rPr lang="en-US" sz="1800">
                          <a:effectLst/>
                        </a:rPr>
                        <a:t>What is good mental health and what are serious mental health issues?</a:t>
                      </a:r>
                    </a:p>
                  </a:txBody>
                  <a:tcPr marL="15667" marR="15667" marT="15667" marB="75200"/>
                </a:tc>
                <a:extLst>
                  <a:ext uri="{0D108BD9-81ED-4DB2-BD59-A6C34878D82A}">
                    <a16:rowId xmlns:a16="http://schemas.microsoft.com/office/drawing/2014/main" val="3217539132"/>
                  </a:ext>
                </a:extLst>
              </a:tr>
              <a:tr h="393231">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800">
                          <a:effectLst/>
                        </a:rPr>
                        <a:t>Life Skills</a:t>
                      </a:r>
                      <a:endParaRPr lang="en-US" sz="2000"/>
                    </a:p>
                  </a:txBody>
                  <a:tcPr marL="15667" marR="15667" marT="15667" marB="75200"/>
                </a:tc>
                <a:tc>
                  <a:txBody>
                    <a:bodyPr/>
                    <a:lstStyle/>
                    <a:p>
                      <a:pPr lvl="0">
                        <a:buNone/>
                      </a:pPr>
                      <a:r>
                        <a:rPr lang="en-US" sz="1800" b="0" i="0" u="none" strike="noStrike" noProof="0">
                          <a:effectLst/>
                          <a:latin typeface="Calibri"/>
                        </a:rPr>
                        <a:t>How do I become financially independent?</a:t>
                      </a:r>
                      <a:endParaRPr lang="en-US" sz="2000"/>
                    </a:p>
                  </a:txBody>
                  <a:tcPr marL="15667" marR="15667" marT="15667" marB="75200"/>
                </a:tc>
                <a:extLst>
                  <a:ext uri="{0D108BD9-81ED-4DB2-BD59-A6C34878D82A}">
                    <a16:rowId xmlns:a16="http://schemas.microsoft.com/office/drawing/2014/main" val="566883953"/>
                  </a:ext>
                </a:extLst>
              </a:tr>
            </a:tbl>
          </a:graphicData>
        </a:graphic>
      </p:graphicFrame>
    </p:spTree>
    <p:extLst>
      <p:ext uri="{BB962C8B-B14F-4D97-AF65-F5344CB8AC3E}">
        <p14:creationId xmlns:p14="http://schemas.microsoft.com/office/powerpoint/2010/main" val="392839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660400" y="681038"/>
            <a:ext cx="8280400" cy="2474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r>
              <a:rPr lang="en-US" sz="6100" b="1" kern="1200" dirty="0">
                <a:solidFill>
                  <a:schemeClr val="tx1"/>
                </a:solidFill>
                <a:latin typeface="+mj-lt"/>
                <a:ea typeface="+mj-ea"/>
                <a:cs typeface="+mj-cs"/>
              </a:rPr>
              <a:t>Year </a:t>
            </a:r>
            <a:r>
              <a:rPr lang="en-US" sz="6100" b="1" kern="1200">
                <a:solidFill>
                  <a:schemeClr val="tx1"/>
                </a:solidFill>
                <a:latin typeface="+mj-lt"/>
                <a:ea typeface="+mj-ea"/>
                <a:cs typeface="+mj-cs"/>
              </a:rPr>
              <a:t>11</a:t>
            </a:r>
            <a:r>
              <a:rPr lang="en-US" sz="6100" b="1" kern="1200" dirty="0">
                <a:solidFill>
                  <a:schemeClr val="tx1"/>
                </a:solidFill>
                <a:latin typeface="+mj-lt"/>
                <a:ea typeface="+mj-ea"/>
                <a:cs typeface="+mj-cs"/>
              </a:rPr>
              <a:t> Topics Tier </a:t>
            </a:r>
            <a:r>
              <a:rPr lang="en-US" sz="6100" b="1" kern="1200">
                <a:solidFill>
                  <a:schemeClr val="tx1"/>
                </a:solidFill>
                <a:latin typeface="+mj-lt"/>
                <a:ea typeface="+mj-ea"/>
                <a:cs typeface="+mj-cs"/>
              </a:rPr>
              <a:t>4</a:t>
            </a:r>
          </a:p>
          <a:p>
            <a:pPr defTabSz="639965">
              <a:spcAft>
                <a:spcPts val="600"/>
              </a:spcAft>
            </a:pPr>
            <a:r>
              <a:rPr lang="en-US" sz="6100" b="1" kern="1200">
                <a:solidFill>
                  <a:schemeClr val="tx1"/>
                </a:solidFill>
                <a:latin typeface="+mj-lt"/>
                <a:ea typeface="+mj-ea"/>
                <a:cs typeface="+mj-cs"/>
              </a:rPr>
              <a:t>Extended Assemblies</a:t>
            </a:r>
          </a:p>
        </p:txBody>
      </p:sp>
      <p:graphicFrame>
        <p:nvGraphicFramePr>
          <p:cNvPr id="13" name="Table 12">
            <a:extLst>
              <a:ext uri="{FF2B5EF4-FFF2-40B4-BE49-F238E27FC236}">
                <a16:creationId xmlns:a16="http://schemas.microsoft.com/office/drawing/2014/main" id="{9DE37EE1-FB5F-1144-604C-A9A0C315AB5E}"/>
              </a:ext>
            </a:extLst>
          </p:cNvPr>
          <p:cNvGraphicFramePr>
            <a:graphicFrameLocks noGrp="1"/>
          </p:cNvGraphicFramePr>
          <p:nvPr>
            <p:extLst>
              <p:ext uri="{D42A27DB-BD31-4B8C-83A1-F6EECF244321}">
                <p14:modId xmlns:p14="http://schemas.microsoft.com/office/powerpoint/2010/main" val="951737868"/>
              </p:ext>
            </p:extLst>
          </p:nvPr>
        </p:nvGraphicFramePr>
        <p:xfrm>
          <a:off x="660400" y="3509308"/>
          <a:ext cx="8280401" cy="7919766"/>
        </p:xfrm>
        <a:graphic>
          <a:graphicData uri="http://schemas.openxmlformats.org/drawingml/2006/table">
            <a:tbl>
              <a:tblPr firstRow="1" bandRow="1"/>
              <a:tblGrid>
                <a:gridCol w="1816773">
                  <a:extLst>
                    <a:ext uri="{9D8B030D-6E8A-4147-A177-3AD203B41FA5}">
                      <a16:colId xmlns:a16="http://schemas.microsoft.com/office/drawing/2014/main" val="1974536517"/>
                    </a:ext>
                  </a:extLst>
                </a:gridCol>
                <a:gridCol w="1720296">
                  <a:extLst>
                    <a:ext uri="{9D8B030D-6E8A-4147-A177-3AD203B41FA5}">
                      <a16:colId xmlns:a16="http://schemas.microsoft.com/office/drawing/2014/main" val="2997203945"/>
                    </a:ext>
                  </a:extLst>
                </a:gridCol>
                <a:gridCol w="4743332">
                  <a:extLst>
                    <a:ext uri="{9D8B030D-6E8A-4147-A177-3AD203B41FA5}">
                      <a16:colId xmlns:a16="http://schemas.microsoft.com/office/drawing/2014/main" val="1155565176"/>
                    </a:ext>
                  </a:extLst>
                </a:gridCol>
              </a:tblGrid>
              <a:tr h="672569">
                <a:tc>
                  <a:txBody>
                    <a:bodyPr/>
                    <a:lstStyle/>
                    <a:p>
                      <a:pPr lvl="0" algn="l">
                        <a:buNone/>
                      </a:pPr>
                      <a:r>
                        <a:rPr lang="en-US" sz="1800" b="1" dirty="0">
                          <a:effectLst/>
                        </a:rPr>
                        <a:t>Term</a:t>
                      </a:r>
                    </a:p>
                  </a:txBody>
                  <a:tcPr marL="16025" marR="16025" marT="16025" marB="76923">
                    <a:solidFill>
                      <a:schemeClr val="accent3">
                        <a:lumMod val="20000"/>
                        <a:lumOff val="80000"/>
                      </a:schemeClr>
                    </a:solidFill>
                  </a:tcPr>
                </a:tc>
                <a:tc>
                  <a:txBody>
                    <a:bodyPr/>
                    <a:lstStyle/>
                    <a:p>
                      <a:pPr lvl="0" algn="l">
                        <a:buNone/>
                      </a:pPr>
                      <a:r>
                        <a:rPr lang="en-US" sz="1800" b="1" dirty="0">
                          <a:effectLst/>
                        </a:rPr>
                        <a:t>Theme</a:t>
                      </a:r>
                    </a:p>
                  </a:txBody>
                  <a:tcPr marL="16025" marR="16025" marT="16025" marB="76923"/>
                </a:tc>
                <a:tc>
                  <a:txBody>
                    <a:bodyPr/>
                    <a:lstStyle/>
                    <a:p>
                      <a:pPr lvl="0" algn="l">
                        <a:lnSpc>
                          <a:spcPct val="100000"/>
                        </a:lnSpc>
                        <a:spcBef>
                          <a:spcPts val="0"/>
                        </a:spcBef>
                        <a:spcAft>
                          <a:spcPts val="0"/>
                        </a:spcAft>
                        <a:buNone/>
                      </a:pPr>
                      <a:r>
                        <a:rPr lang="en-US" sz="1800" b="1" i="0" u="none" strike="noStrike" noProof="0" dirty="0">
                          <a:effectLst/>
                          <a:latin typeface="Calibri"/>
                        </a:rPr>
                        <a:t>PSHE Topic Foci Question</a:t>
                      </a:r>
                    </a:p>
                    <a:p>
                      <a:pPr lvl="0" algn="l">
                        <a:buNone/>
                      </a:pPr>
                      <a:endParaRPr lang="en-US" sz="1800" b="1" dirty="0">
                        <a:effectLst/>
                      </a:endParaRPr>
                    </a:p>
                  </a:txBody>
                  <a:tcPr marL="16025" marR="16025" marT="16025" marB="76923"/>
                </a:tc>
                <a:extLst>
                  <a:ext uri="{0D108BD9-81ED-4DB2-BD59-A6C34878D82A}">
                    <a16:rowId xmlns:a16="http://schemas.microsoft.com/office/drawing/2014/main" val="3271657837"/>
                  </a:ext>
                </a:extLst>
              </a:tr>
              <a:tr h="672569">
                <a:tc rowSpan="3">
                  <a:txBody>
                    <a:bodyPr/>
                    <a:lstStyle/>
                    <a:p>
                      <a:pPr algn="ctr" fontAlgn="ctr"/>
                      <a:r>
                        <a:rPr lang="en-US" sz="2200" dirty="0">
                          <a:effectLst/>
                        </a:rPr>
                        <a:t>Autumn</a:t>
                      </a:r>
                    </a:p>
                  </a:txBody>
                  <a:tcPr marL="16025" marR="16025" marT="16025" marB="76923" anchor="ctr">
                    <a:solidFill>
                      <a:schemeClr val="accent6">
                        <a:lumMod val="20000"/>
                        <a:lumOff val="80000"/>
                      </a:schemeClr>
                    </a:solidFill>
                  </a:tcPr>
                </a:tc>
                <a:tc>
                  <a:txBody>
                    <a:bodyPr/>
                    <a:lstStyle/>
                    <a:p>
                      <a:pPr algn="l" fontAlgn="t"/>
                      <a:r>
                        <a:rPr lang="en-US" sz="1800" dirty="0">
                          <a:effectLst/>
                        </a:rPr>
                        <a:t>SRE</a:t>
                      </a:r>
                    </a:p>
                  </a:txBody>
                  <a:tcPr marL="16025" marR="16025" marT="16025" marB="76923"/>
                </a:tc>
                <a:tc>
                  <a:txBody>
                    <a:bodyPr/>
                    <a:lstStyle/>
                    <a:p>
                      <a:pPr fontAlgn="t"/>
                      <a:r>
                        <a:rPr lang="en-US" sz="1800" dirty="0">
                          <a:effectLst/>
                        </a:rPr>
                        <a:t>What is sexual health and how can I take responsibility?</a:t>
                      </a:r>
                    </a:p>
                  </a:txBody>
                  <a:tcPr marL="16025" marR="16025" marT="16025" marB="76923"/>
                </a:tc>
                <a:extLst>
                  <a:ext uri="{0D108BD9-81ED-4DB2-BD59-A6C34878D82A}">
                    <a16:rowId xmlns:a16="http://schemas.microsoft.com/office/drawing/2014/main" val="3715039474"/>
                  </a:ext>
                </a:extLst>
              </a:tr>
              <a:tr h="410241">
                <a:tc vMerge="1">
                  <a:txBody>
                    <a:bodyPr/>
                    <a:lstStyle/>
                    <a:p>
                      <a:endParaRPr lang="en-US"/>
                    </a:p>
                  </a:txBody>
                  <a:tcPr marL="0" marR="0" marT="0" marB="0" horzOverflow="overflow"/>
                </a:tc>
                <a:tc>
                  <a:txBody>
                    <a:bodyPr/>
                    <a:lstStyle/>
                    <a:p>
                      <a:pPr lvl="0">
                        <a:buNone/>
                      </a:pPr>
                      <a:r>
                        <a:rPr lang="en-US" sz="1900" dirty="0">
                          <a:effectLst/>
                        </a:rPr>
                        <a:t>SRE</a:t>
                      </a:r>
                      <a:endParaRPr lang="en-US" sz="2000" dirty="0"/>
                    </a:p>
                  </a:txBody>
                  <a:tcPr marL="16025" marR="16025" marT="16025" marB="76923"/>
                </a:tc>
                <a:tc>
                  <a:txBody>
                    <a:bodyPr/>
                    <a:lstStyle/>
                    <a:p>
                      <a:pPr lvl="0">
                        <a:buNone/>
                      </a:pPr>
                      <a:r>
                        <a:rPr lang="en-US" sz="1900" dirty="0">
                          <a:effectLst/>
                        </a:rPr>
                        <a:t>Life choices and healthy decisions</a:t>
                      </a:r>
                      <a:endParaRPr lang="en-US" sz="2000" dirty="0"/>
                    </a:p>
                  </a:txBody>
                  <a:tcPr marL="16025" marR="16025" marT="16025" marB="76923"/>
                </a:tc>
                <a:extLst>
                  <a:ext uri="{0D108BD9-81ED-4DB2-BD59-A6C34878D82A}">
                    <a16:rowId xmlns:a16="http://schemas.microsoft.com/office/drawing/2014/main" val="4236890299"/>
                  </a:ext>
                </a:extLst>
              </a:tr>
              <a:tr h="1206895">
                <a:tc vMerge="1">
                  <a:txBody>
                    <a:bodyPr/>
                    <a:lstStyle/>
                    <a:p>
                      <a:endParaRPr lang="en-US"/>
                    </a:p>
                  </a:txBody>
                  <a:tcPr marL="0" marR="0" marT="0" marB="0" horzOverflow="overflow"/>
                </a:tc>
                <a:tc>
                  <a:txBody>
                    <a:bodyPr/>
                    <a:lstStyle/>
                    <a:p>
                      <a:pPr lvl="0">
                        <a:buNone/>
                      </a:pPr>
                      <a:r>
                        <a:rPr lang="en-US" sz="2000" dirty="0">
                          <a:effectLst/>
                        </a:rPr>
                        <a:t>SRE</a:t>
                      </a:r>
                      <a:endParaRPr lang="en-US" sz="2000" dirty="0"/>
                    </a:p>
                  </a:txBody>
                  <a:tcPr marL="16025" marR="16025" marT="16025" marB="76923"/>
                </a:tc>
                <a:tc>
                  <a:txBody>
                    <a:bodyPr/>
                    <a:lstStyle/>
                    <a:p>
                      <a:pPr lvl="0">
                        <a:buNone/>
                      </a:pPr>
                      <a:r>
                        <a:rPr lang="en-US" sz="2000" dirty="0">
                          <a:effectLst/>
                        </a:rPr>
                        <a:t>What are boundaries and what is being assertive?</a:t>
                      </a:r>
                      <a:endParaRPr lang="en-US" sz="2000" dirty="0"/>
                    </a:p>
                  </a:txBody>
                  <a:tcPr marL="16025" marR="16025" marT="16025" marB="76923"/>
                </a:tc>
                <a:extLst>
                  <a:ext uri="{0D108BD9-81ED-4DB2-BD59-A6C34878D82A}">
                    <a16:rowId xmlns:a16="http://schemas.microsoft.com/office/drawing/2014/main" val="44278051"/>
                  </a:ext>
                </a:extLst>
              </a:tr>
              <a:tr h="697552">
                <a:tc rowSpan="3">
                  <a:txBody>
                    <a:bodyPr/>
                    <a:lstStyle/>
                    <a:p>
                      <a:pPr lvl="0" algn="ctr">
                        <a:buNone/>
                      </a:pPr>
                      <a:r>
                        <a:rPr lang="en-US" sz="2200" dirty="0"/>
                        <a:t>Spring</a:t>
                      </a:r>
                    </a:p>
                  </a:txBody>
                  <a:tcPr marL="0" marR="0" marT="0" marB="0" anchor="ctr" horzOverflow="overflow">
                    <a:solidFill>
                      <a:schemeClr val="accent5">
                        <a:lumMod val="20000"/>
                        <a:lumOff val="80000"/>
                      </a:schemeClr>
                    </a:solidFill>
                  </a:tcPr>
                </a:tc>
                <a:tc>
                  <a:txBody>
                    <a:bodyPr/>
                    <a:lstStyle/>
                    <a:p>
                      <a:pPr lvl="0">
                        <a:buNone/>
                      </a:pPr>
                      <a:r>
                        <a:rPr lang="en-US" sz="1900" dirty="0">
                          <a:effectLst/>
                        </a:rPr>
                        <a:t>SRE/ESafety</a:t>
                      </a:r>
                      <a:endParaRPr lang="en-US" sz="2000" dirty="0"/>
                    </a:p>
                  </a:txBody>
                  <a:tcPr marL="16025" marR="16025" marT="16025" marB="76923"/>
                </a:tc>
                <a:tc>
                  <a:txBody>
                    <a:bodyPr/>
                    <a:lstStyle/>
                    <a:p>
                      <a:pPr lvl="0">
                        <a:buNone/>
                      </a:pPr>
                      <a:r>
                        <a:rPr lang="en-US" sz="1900" dirty="0">
                          <a:effectLst/>
                        </a:rPr>
                        <a:t>What are online dangers for teenagers and the law?</a:t>
                      </a:r>
                      <a:endParaRPr lang="en-US" sz="2000" dirty="0"/>
                    </a:p>
                  </a:txBody>
                  <a:tcPr marL="16025" marR="16025" marT="16025" marB="76923"/>
                </a:tc>
                <a:extLst>
                  <a:ext uri="{0D108BD9-81ED-4DB2-BD59-A6C34878D82A}">
                    <a16:rowId xmlns:a16="http://schemas.microsoft.com/office/drawing/2014/main" val="86380409"/>
                  </a:ext>
                </a:extLst>
              </a:tr>
              <a:tr h="1059815">
                <a:tc vMerge="1">
                  <a:txBody>
                    <a:bodyPr/>
                    <a:lstStyle/>
                    <a:p>
                      <a:endParaRPr lang="en-US"/>
                    </a:p>
                  </a:txBody>
                  <a:tcPr marL="0" marR="0" marT="0" marB="0" horzOverflow="overflow"/>
                </a:tc>
                <a:tc>
                  <a:txBody>
                    <a:bodyPr/>
                    <a:lstStyle/>
                    <a:p>
                      <a:pPr lvl="0">
                        <a:buNone/>
                      </a:pPr>
                      <a:r>
                        <a:rPr lang="en-US" sz="2000" dirty="0">
                          <a:effectLst/>
                        </a:rPr>
                        <a:t>SRE</a:t>
                      </a:r>
                      <a:endParaRPr lang="en-US" sz="2000" dirty="0"/>
                    </a:p>
                  </a:txBody>
                  <a:tcPr marL="16025" marR="16025" marT="16025" marB="76923"/>
                </a:tc>
                <a:tc>
                  <a:txBody>
                    <a:bodyPr/>
                    <a:lstStyle/>
                    <a:p>
                      <a:pPr lvl="0">
                        <a:buNone/>
                      </a:pPr>
                      <a:r>
                        <a:rPr lang="en-US" sz="2000" dirty="0">
                          <a:effectLst/>
                        </a:rPr>
                        <a:t>How do we respond to changes in families and what are different kinds of families?</a:t>
                      </a:r>
                      <a:endParaRPr lang="en-US" sz="2000" dirty="0"/>
                    </a:p>
                  </a:txBody>
                  <a:tcPr marL="16025" marR="16025" marT="16025" marB="76923"/>
                </a:tc>
                <a:extLst>
                  <a:ext uri="{0D108BD9-81ED-4DB2-BD59-A6C34878D82A}">
                    <a16:rowId xmlns:a16="http://schemas.microsoft.com/office/drawing/2014/main" val="2388177941"/>
                  </a:ext>
                </a:extLst>
              </a:tr>
              <a:tr h="886271">
                <a:tc vMerge="1">
                  <a:txBody>
                    <a:bodyPr/>
                    <a:lstStyle/>
                    <a:p>
                      <a:endParaRPr lang="en-US"/>
                    </a:p>
                  </a:txBody>
                  <a:tcPr marL="0" marR="0" marT="0" marB="0" horzOverflow="overflow"/>
                </a:tc>
                <a:tc>
                  <a:txBody>
                    <a:bodyPr/>
                    <a:lstStyle/>
                    <a:p>
                      <a:pPr lvl="0">
                        <a:buNone/>
                      </a:pPr>
                      <a:r>
                        <a:rPr lang="en-US" sz="1900" dirty="0">
                          <a:effectLst/>
                        </a:rPr>
                        <a:t>Safety</a:t>
                      </a:r>
                      <a:endParaRPr lang="en-US" sz="2000" dirty="0"/>
                    </a:p>
                  </a:txBody>
                  <a:tcPr marL="16025" marR="16025" marT="16025" marB="76923"/>
                </a:tc>
                <a:tc>
                  <a:txBody>
                    <a:bodyPr/>
                    <a:lstStyle/>
                    <a:p>
                      <a:pPr lvl="0">
                        <a:buNone/>
                      </a:pPr>
                      <a:r>
                        <a:rPr lang="en-US" sz="1900" dirty="0">
                          <a:effectLst/>
                        </a:rPr>
                        <a:t>What is extremism in all its forms?</a:t>
                      </a:r>
                      <a:endParaRPr lang="en-US" sz="2000" dirty="0"/>
                    </a:p>
                  </a:txBody>
                  <a:tcPr marL="16025" marR="16025" marT="16025" marB="76923"/>
                </a:tc>
                <a:extLst>
                  <a:ext uri="{0D108BD9-81ED-4DB2-BD59-A6C34878D82A}">
                    <a16:rowId xmlns:a16="http://schemas.microsoft.com/office/drawing/2014/main" val="1771856294"/>
                  </a:ext>
                </a:extLst>
              </a:tr>
              <a:tr h="697552">
                <a:tc rowSpan="2">
                  <a:txBody>
                    <a:bodyPr/>
                    <a:lstStyle/>
                    <a:p>
                      <a:pPr lvl="0" algn="ctr">
                        <a:buNone/>
                      </a:pPr>
                      <a:r>
                        <a:rPr lang="en-US" sz="2200" dirty="0">
                          <a:effectLst/>
                        </a:rPr>
                        <a:t>Summer</a:t>
                      </a:r>
                    </a:p>
                  </a:txBody>
                  <a:tcPr marL="16025" marR="16025" marT="16025" marB="76923" anchor="ctr">
                    <a:solidFill>
                      <a:schemeClr val="accent4">
                        <a:lumMod val="20000"/>
                        <a:lumOff val="80000"/>
                      </a:schemeClr>
                    </a:solidFill>
                  </a:tcPr>
                </a:tc>
                <a:tc>
                  <a:txBody>
                    <a:bodyPr/>
                    <a:lstStyle/>
                    <a:p>
                      <a:pPr lvl="0">
                        <a:buNone/>
                      </a:pPr>
                      <a:r>
                        <a:rPr lang="en-US" sz="1900" dirty="0">
                          <a:effectLst/>
                        </a:rPr>
                        <a:t>SRE</a:t>
                      </a:r>
                      <a:endParaRPr lang="en-US" sz="2000" dirty="0"/>
                    </a:p>
                  </a:txBody>
                  <a:tcPr marL="16025" marR="16025" marT="16025" marB="76923"/>
                </a:tc>
                <a:tc>
                  <a:txBody>
                    <a:bodyPr/>
                    <a:lstStyle/>
                    <a:p>
                      <a:pPr lvl="0">
                        <a:buNone/>
                      </a:pPr>
                      <a:r>
                        <a:rPr lang="en-US" sz="1900" dirty="0">
                          <a:effectLst/>
                        </a:rPr>
                        <a:t>What are loving long-lasting relationships and what is real intimacy?</a:t>
                      </a:r>
                      <a:endParaRPr lang="en-US" sz="2000" dirty="0"/>
                    </a:p>
                  </a:txBody>
                  <a:tcPr marL="16025" marR="16025" marT="16025" marB="76923"/>
                </a:tc>
                <a:extLst>
                  <a:ext uri="{0D108BD9-81ED-4DB2-BD59-A6C34878D82A}">
                    <a16:rowId xmlns:a16="http://schemas.microsoft.com/office/drawing/2014/main" val="1306945571"/>
                  </a:ext>
                </a:extLst>
              </a:tr>
              <a:tr h="1616302">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900" dirty="0">
                          <a:effectLst/>
                        </a:rPr>
                        <a:t>SRE</a:t>
                      </a:r>
                      <a:endParaRPr lang="en-US" sz="2000" dirty="0"/>
                    </a:p>
                  </a:txBody>
                  <a:tcPr marL="16025" marR="16025" marT="16025" marB="76923"/>
                </a:tc>
                <a:tc>
                  <a:txBody>
                    <a:bodyPr/>
                    <a:lstStyle/>
                    <a:p>
                      <a:pPr lvl="0">
                        <a:buNone/>
                      </a:pPr>
                      <a:r>
                        <a:rPr lang="en-US" sz="1900" dirty="0">
                          <a:effectLst/>
                        </a:rPr>
                        <a:t>What is consent and red and green flag </a:t>
                      </a:r>
                      <a:r>
                        <a:rPr lang="en-US" sz="1900" dirty="0" err="1">
                          <a:effectLst/>
                        </a:rPr>
                        <a:t>behaviour</a:t>
                      </a:r>
                      <a:r>
                        <a:rPr lang="en-US" sz="1900" dirty="0">
                          <a:effectLst/>
                        </a:rPr>
                        <a:t>?</a:t>
                      </a:r>
                      <a:endParaRPr lang="en-US" sz="2000" dirty="0">
                        <a:effectLst/>
                      </a:endParaRPr>
                    </a:p>
                    <a:p>
                      <a:pPr lvl="0">
                        <a:buNone/>
                      </a:pPr>
                      <a:endParaRPr lang="en-US" sz="1900" dirty="0">
                        <a:effectLst/>
                      </a:endParaRPr>
                    </a:p>
                    <a:p>
                      <a:pPr lvl="0" algn="l">
                        <a:lnSpc>
                          <a:spcPct val="100000"/>
                        </a:lnSpc>
                        <a:spcBef>
                          <a:spcPts val="0"/>
                        </a:spcBef>
                        <a:spcAft>
                          <a:spcPts val="0"/>
                        </a:spcAft>
                        <a:buNone/>
                      </a:pPr>
                      <a:r>
                        <a:rPr lang="en-US" sz="1900" b="0" i="0" u="none" strike="noStrike" noProof="0" dirty="0">
                          <a:effectLst/>
                          <a:latin typeface="Calibri"/>
                        </a:rPr>
                        <a:t>Cancer Self-Check Awareness</a:t>
                      </a:r>
                    </a:p>
                    <a:p>
                      <a:pPr lvl="0">
                        <a:buNone/>
                      </a:pPr>
                      <a:endParaRPr lang="en-US" sz="1900" dirty="0">
                        <a:effectLst/>
                      </a:endParaRPr>
                    </a:p>
                  </a:txBody>
                  <a:tcPr marL="16025" marR="16025" marT="16025" marB="76923"/>
                </a:tc>
                <a:extLst>
                  <a:ext uri="{0D108BD9-81ED-4DB2-BD59-A6C34878D82A}">
                    <a16:rowId xmlns:a16="http://schemas.microsoft.com/office/drawing/2014/main" val="828587536"/>
                  </a:ext>
                </a:extLst>
              </a:tr>
            </a:tbl>
          </a:graphicData>
        </a:graphic>
      </p:graphicFrame>
    </p:spTree>
    <p:extLst>
      <p:ext uri="{BB962C8B-B14F-4D97-AF65-F5344CB8AC3E}">
        <p14:creationId xmlns:p14="http://schemas.microsoft.com/office/powerpoint/2010/main" val="3759914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660400" y="681038"/>
            <a:ext cx="8280400" cy="2474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r>
              <a:rPr lang="en-US" sz="6100" b="1" kern="1200" dirty="0">
                <a:solidFill>
                  <a:schemeClr val="tx1"/>
                </a:solidFill>
                <a:latin typeface="+mj-lt"/>
                <a:ea typeface="+mj-ea"/>
                <a:cs typeface="+mj-cs"/>
              </a:rPr>
              <a:t>Year </a:t>
            </a:r>
            <a:r>
              <a:rPr lang="en-US" sz="6100" b="1" kern="1200">
                <a:solidFill>
                  <a:schemeClr val="tx1"/>
                </a:solidFill>
                <a:latin typeface="+mj-lt"/>
                <a:ea typeface="+mj-ea"/>
                <a:cs typeface="+mj-cs"/>
              </a:rPr>
              <a:t>12 </a:t>
            </a:r>
            <a:r>
              <a:rPr lang="en-US" sz="6100" b="1" kern="1200" dirty="0">
                <a:solidFill>
                  <a:schemeClr val="tx1"/>
                </a:solidFill>
                <a:latin typeface="+mj-lt"/>
                <a:ea typeface="+mj-ea"/>
                <a:cs typeface="+mj-cs"/>
              </a:rPr>
              <a:t>Topics Tier 3</a:t>
            </a:r>
          </a:p>
          <a:p>
            <a:pPr defTabSz="639965"/>
            <a:r>
              <a:rPr lang="en-US" sz="6100" b="1" kern="1200">
                <a:solidFill>
                  <a:schemeClr val="tx1"/>
                </a:solidFill>
                <a:latin typeface="+mj-lt"/>
                <a:ea typeface="+mj-ea"/>
                <a:cs typeface="+mj-cs"/>
              </a:rPr>
              <a:t>Drop Down Mornings</a:t>
            </a:r>
            <a:endParaRPr lang="en-US" sz="6100" kern="1200">
              <a:solidFill>
                <a:schemeClr val="tx1"/>
              </a:solidFill>
              <a:latin typeface="+mj-lt"/>
              <a:ea typeface="+mj-ea"/>
              <a:cs typeface="+mj-cs"/>
            </a:endParaRPr>
          </a:p>
          <a:p>
            <a:pPr defTabSz="639965">
              <a:spcAft>
                <a:spcPts val="600"/>
              </a:spcAft>
            </a:pPr>
            <a:endParaRPr lang="en-US" sz="6100" b="1" kern="1200">
              <a:solidFill>
                <a:schemeClr val="tx1"/>
              </a:solidFill>
              <a:latin typeface="+mj-lt"/>
              <a:ea typeface="+mj-ea"/>
              <a:cs typeface="+mj-cs"/>
            </a:endParaRPr>
          </a:p>
        </p:txBody>
      </p:sp>
      <p:graphicFrame>
        <p:nvGraphicFramePr>
          <p:cNvPr id="13" name="Table 12">
            <a:extLst>
              <a:ext uri="{FF2B5EF4-FFF2-40B4-BE49-F238E27FC236}">
                <a16:creationId xmlns:a16="http://schemas.microsoft.com/office/drawing/2014/main" id="{9DE37EE1-FB5F-1144-604C-A9A0C315AB5E}"/>
              </a:ext>
            </a:extLst>
          </p:cNvPr>
          <p:cNvGraphicFramePr>
            <a:graphicFrameLocks noGrp="1"/>
          </p:cNvGraphicFramePr>
          <p:nvPr>
            <p:extLst>
              <p:ext uri="{D42A27DB-BD31-4B8C-83A1-F6EECF244321}">
                <p14:modId xmlns:p14="http://schemas.microsoft.com/office/powerpoint/2010/main" val="472499213"/>
              </p:ext>
            </p:extLst>
          </p:nvPr>
        </p:nvGraphicFramePr>
        <p:xfrm>
          <a:off x="462485" y="3422393"/>
          <a:ext cx="8772632" cy="8790037"/>
        </p:xfrm>
        <a:graphic>
          <a:graphicData uri="http://schemas.openxmlformats.org/drawingml/2006/table">
            <a:tbl>
              <a:tblPr firstRow="1" bandRow="1"/>
              <a:tblGrid>
                <a:gridCol w="1892950">
                  <a:extLst>
                    <a:ext uri="{9D8B030D-6E8A-4147-A177-3AD203B41FA5}">
                      <a16:colId xmlns:a16="http://schemas.microsoft.com/office/drawing/2014/main" val="1974536517"/>
                    </a:ext>
                  </a:extLst>
                </a:gridCol>
                <a:gridCol w="1778326">
                  <a:extLst>
                    <a:ext uri="{9D8B030D-6E8A-4147-A177-3AD203B41FA5}">
                      <a16:colId xmlns:a16="http://schemas.microsoft.com/office/drawing/2014/main" val="2997203945"/>
                    </a:ext>
                  </a:extLst>
                </a:gridCol>
                <a:gridCol w="5101356">
                  <a:extLst>
                    <a:ext uri="{9D8B030D-6E8A-4147-A177-3AD203B41FA5}">
                      <a16:colId xmlns:a16="http://schemas.microsoft.com/office/drawing/2014/main" val="1155565176"/>
                    </a:ext>
                  </a:extLst>
                </a:gridCol>
              </a:tblGrid>
              <a:tr h="769637">
                <a:tc>
                  <a:txBody>
                    <a:bodyPr/>
                    <a:lstStyle/>
                    <a:p>
                      <a:pPr lvl="0" algn="l">
                        <a:buNone/>
                      </a:pPr>
                      <a:r>
                        <a:rPr lang="en-US" sz="2100" b="1" dirty="0">
                          <a:effectLst/>
                        </a:rPr>
                        <a:t> Term</a:t>
                      </a:r>
                    </a:p>
                  </a:txBody>
                  <a:tcPr marL="17946" marR="17946" marT="17946" marB="86144">
                    <a:solidFill>
                      <a:schemeClr val="accent3">
                        <a:lumMod val="20000"/>
                        <a:lumOff val="80000"/>
                      </a:schemeClr>
                    </a:solidFill>
                  </a:tcPr>
                </a:tc>
                <a:tc>
                  <a:txBody>
                    <a:bodyPr/>
                    <a:lstStyle/>
                    <a:p>
                      <a:pPr lvl="0" algn="l">
                        <a:buNone/>
                      </a:pPr>
                      <a:r>
                        <a:rPr lang="en-US" sz="2100" b="1" dirty="0">
                          <a:effectLst/>
                        </a:rPr>
                        <a:t>Theme</a:t>
                      </a:r>
                    </a:p>
                  </a:txBody>
                  <a:tcPr marL="17946" marR="17946" marT="17946" marB="86144"/>
                </a:tc>
                <a:tc>
                  <a:txBody>
                    <a:bodyPr/>
                    <a:lstStyle/>
                    <a:p>
                      <a:pPr lvl="0" algn="l">
                        <a:lnSpc>
                          <a:spcPct val="100000"/>
                        </a:lnSpc>
                        <a:spcBef>
                          <a:spcPts val="0"/>
                        </a:spcBef>
                        <a:spcAft>
                          <a:spcPts val="0"/>
                        </a:spcAft>
                        <a:buNone/>
                      </a:pPr>
                      <a:r>
                        <a:rPr lang="en-US" sz="2100" b="1" i="0" u="none" strike="noStrike" noProof="0" dirty="0">
                          <a:effectLst/>
                          <a:latin typeface="Calibri"/>
                        </a:rPr>
                        <a:t>PSHE Topic Foci Question</a:t>
                      </a:r>
                    </a:p>
                    <a:p>
                      <a:pPr lvl="0" algn="l">
                        <a:buNone/>
                      </a:pPr>
                      <a:endParaRPr lang="en-US" sz="2100" b="1" dirty="0">
                        <a:effectLst/>
                      </a:endParaRPr>
                    </a:p>
                  </a:txBody>
                  <a:tcPr marL="17946" marR="17946" marT="17946" marB="86144"/>
                </a:tc>
                <a:extLst>
                  <a:ext uri="{0D108BD9-81ED-4DB2-BD59-A6C34878D82A}">
                    <a16:rowId xmlns:a16="http://schemas.microsoft.com/office/drawing/2014/main" val="3271657837"/>
                  </a:ext>
                </a:extLst>
              </a:tr>
              <a:tr h="769637">
                <a:tc rowSpan="4">
                  <a:txBody>
                    <a:bodyPr/>
                    <a:lstStyle/>
                    <a:p>
                      <a:pPr algn="ctr" fontAlgn="ctr"/>
                      <a:r>
                        <a:rPr lang="en-US" sz="2500" dirty="0">
                          <a:effectLst/>
                        </a:rPr>
                        <a:t>Autumn</a:t>
                      </a:r>
                    </a:p>
                  </a:txBody>
                  <a:tcPr marL="17946" marR="17946" marT="17946" marB="86144" anchor="ctr">
                    <a:solidFill>
                      <a:schemeClr val="accent6">
                        <a:lumMod val="20000"/>
                        <a:lumOff val="80000"/>
                      </a:schemeClr>
                    </a:solidFill>
                  </a:tcPr>
                </a:tc>
                <a:tc>
                  <a:txBody>
                    <a:bodyPr/>
                    <a:lstStyle/>
                    <a:p>
                      <a:pPr lvl="0">
                        <a:buNone/>
                      </a:pPr>
                      <a:r>
                        <a:rPr lang="en-US" sz="2100" dirty="0">
                          <a:effectLst/>
                        </a:rPr>
                        <a:t>SRE</a:t>
                      </a:r>
                      <a:endParaRPr lang="en-US" sz="2300" dirty="0"/>
                    </a:p>
                  </a:txBody>
                  <a:tcPr marL="17946" marR="17946" marT="17946" marB="86144"/>
                </a:tc>
                <a:tc>
                  <a:txBody>
                    <a:bodyPr/>
                    <a:lstStyle/>
                    <a:p>
                      <a:pPr lvl="0">
                        <a:buNone/>
                      </a:pPr>
                      <a:r>
                        <a:rPr lang="en-US" sz="2100" b="0" i="0" u="none" strike="noStrike" noProof="0" dirty="0">
                          <a:effectLst/>
                          <a:latin typeface="Calibri"/>
                        </a:rPr>
                        <a:t>What is consent and the 5Rs?</a:t>
                      </a:r>
                    </a:p>
                    <a:p>
                      <a:pPr lvl="0">
                        <a:buNone/>
                      </a:pPr>
                      <a:r>
                        <a:rPr lang="en-US" sz="2100" b="0" i="0" u="none" strike="noStrike" noProof="0" dirty="0">
                          <a:effectLst/>
                          <a:latin typeface="Calibri"/>
                        </a:rPr>
                        <a:t>Research Project</a:t>
                      </a:r>
                    </a:p>
                  </a:txBody>
                  <a:tcPr marL="17946" marR="17946" marT="17946" marB="86144"/>
                </a:tc>
                <a:extLst>
                  <a:ext uri="{0D108BD9-81ED-4DB2-BD59-A6C34878D82A}">
                    <a16:rowId xmlns:a16="http://schemas.microsoft.com/office/drawing/2014/main" val="3715039474"/>
                  </a:ext>
                </a:extLst>
              </a:tr>
              <a:tr h="455700">
                <a:tc vMerge="1">
                  <a:txBody>
                    <a:bodyPr/>
                    <a:lstStyle/>
                    <a:p>
                      <a:endParaRPr lang="en-US"/>
                    </a:p>
                  </a:txBody>
                  <a:tcPr marL="0" marR="0" marT="0" marB="0" horzOverflow="overflow"/>
                </a:tc>
                <a:tc>
                  <a:txBody>
                    <a:bodyPr/>
                    <a:lstStyle/>
                    <a:p>
                      <a:pPr lvl="0">
                        <a:buNone/>
                      </a:pPr>
                      <a:r>
                        <a:rPr lang="en-US" sz="2100" dirty="0">
                          <a:effectLst/>
                        </a:rPr>
                        <a:t>ESafety</a:t>
                      </a:r>
                      <a:endParaRPr lang="en-US" sz="2300" dirty="0"/>
                    </a:p>
                  </a:txBody>
                  <a:tcPr marL="17946" marR="17946" marT="17946" marB="86144"/>
                </a:tc>
                <a:tc>
                  <a:txBody>
                    <a:bodyPr/>
                    <a:lstStyle/>
                    <a:p>
                      <a:pPr lvl="0">
                        <a:buNone/>
                      </a:pPr>
                      <a:r>
                        <a:rPr lang="en-US" sz="2100" b="0" i="0" u="none" strike="noStrike" noProof="0" dirty="0">
                          <a:effectLst/>
                          <a:latin typeface="Calibri"/>
                        </a:rPr>
                        <a:t>Are influencers a good influence?</a:t>
                      </a:r>
                      <a:endParaRPr lang="en-US" sz="2300" dirty="0"/>
                    </a:p>
                  </a:txBody>
                  <a:tcPr marL="17946" marR="17946" marT="17946" marB="86144"/>
                </a:tc>
                <a:extLst>
                  <a:ext uri="{0D108BD9-81ED-4DB2-BD59-A6C34878D82A}">
                    <a16:rowId xmlns:a16="http://schemas.microsoft.com/office/drawing/2014/main" val="4236890299"/>
                  </a:ext>
                </a:extLst>
              </a:tr>
              <a:tr h="455700">
                <a:tc vMerge="1">
                  <a:txBody>
                    <a:bodyPr/>
                    <a:lstStyle/>
                    <a:p>
                      <a:endParaRPr lang="en-US"/>
                    </a:p>
                  </a:txBody>
                  <a:tcPr marL="0" marR="0" marT="0" marB="0" horzOverflow="overflow"/>
                </a:tc>
                <a:tc>
                  <a:txBody>
                    <a:bodyPr/>
                    <a:lstStyle/>
                    <a:p>
                      <a:pPr lvl="0">
                        <a:buNone/>
                      </a:pPr>
                      <a:r>
                        <a:rPr lang="en-US" sz="2100" dirty="0">
                          <a:effectLst/>
                        </a:rPr>
                        <a:t>Health</a:t>
                      </a:r>
                      <a:endParaRPr lang="en-US" sz="2300" dirty="0"/>
                    </a:p>
                  </a:txBody>
                  <a:tcPr marL="17946" marR="17946" marT="17946" marB="86144"/>
                </a:tc>
                <a:tc>
                  <a:txBody>
                    <a:bodyPr/>
                    <a:lstStyle/>
                    <a:p>
                      <a:pPr lvl="0">
                        <a:buNone/>
                      </a:pPr>
                      <a:r>
                        <a:rPr lang="en-US" sz="2100" b="0" i="0" u="none" strike="noStrike" noProof="0" dirty="0">
                          <a:effectLst/>
                          <a:latin typeface="Calibri"/>
                        </a:rPr>
                        <a:t>How do people stay safe at festivals? </a:t>
                      </a:r>
                      <a:endParaRPr lang="en-US"/>
                    </a:p>
                  </a:txBody>
                  <a:tcPr marL="17946" marR="17946" marT="17946" marB="86144"/>
                </a:tc>
                <a:extLst>
                  <a:ext uri="{0D108BD9-81ED-4DB2-BD59-A6C34878D82A}">
                    <a16:rowId xmlns:a16="http://schemas.microsoft.com/office/drawing/2014/main" val="44278051"/>
                  </a:ext>
                </a:extLst>
              </a:tr>
              <a:tr h="455700">
                <a:tc vMerge="1">
                  <a:txBody>
                    <a:bodyPr/>
                    <a:lstStyle/>
                    <a:p>
                      <a:endParaRPr lang="en-US"/>
                    </a:p>
                  </a:txBody>
                  <a:tcPr marL="17500" marR="17500" marT="17500" marB="84000" anchor="ctr">
                    <a:solidFill>
                      <a:schemeClr val="accent3">
                        <a:lumMod val="20000"/>
                        <a:lumOff val="80000"/>
                      </a:schemeClr>
                    </a:solidFill>
                  </a:tcPr>
                </a:tc>
                <a:tc>
                  <a:txBody>
                    <a:bodyPr/>
                    <a:lstStyle/>
                    <a:p>
                      <a:pPr lvl="0">
                        <a:buNone/>
                      </a:pPr>
                      <a:r>
                        <a:rPr lang="en-US" sz="2100" dirty="0">
                          <a:effectLst/>
                        </a:rPr>
                        <a:t>Life Skills</a:t>
                      </a:r>
                      <a:endParaRPr lang="en-US" sz="2300" dirty="0"/>
                    </a:p>
                  </a:txBody>
                  <a:tcPr marL="17946" marR="17946" marT="17946" marB="86144"/>
                </a:tc>
                <a:tc>
                  <a:txBody>
                    <a:bodyPr/>
                    <a:lstStyle/>
                    <a:p>
                      <a:pPr lvl="0">
                        <a:buNone/>
                      </a:pPr>
                      <a:r>
                        <a:rPr lang="en-US" sz="2100" b="0" i="0" u="none" strike="noStrike" noProof="0" dirty="0">
                          <a:effectLst/>
                          <a:latin typeface="Calibri"/>
                        </a:rPr>
                        <a:t>How do I understand my </a:t>
                      </a:r>
                      <a:r>
                        <a:rPr lang="en-US" sz="2100" b="0" i="0" u="none" strike="noStrike" noProof="0" dirty="0" err="1">
                          <a:effectLst/>
                          <a:latin typeface="Calibri"/>
                        </a:rPr>
                        <a:t>payslip</a:t>
                      </a:r>
                      <a:r>
                        <a:rPr lang="en-US" sz="2100" b="0" i="0" u="none" strike="noStrike" noProof="0" dirty="0">
                          <a:effectLst/>
                          <a:latin typeface="Calibri"/>
                        </a:rPr>
                        <a:t>?</a:t>
                      </a:r>
                      <a:endParaRPr lang="en-US" dirty="0"/>
                    </a:p>
                  </a:txBody>
                  <a:tcPr marL="17946" marR="17946" marT="17946" marB="86144"/>
                </a:tc>
                <a:extLst>
                  <a:ext uri="{0D108BD9-81ED-4DB2-BD59-A6C34878D82A}">
                    <a16:rowId xmlns:a16="http://schemas.microsoft.com/office/drawing/2014/main" val="907593418"/>
                  </a:ext>
                </a:extLst>
              </a:tr>
              <a:tr h="1083573">
                <a:tc rowSpan="4">
                  <a:txBody>
                    <a:bodyPr/>
                    <a:lstStyle/>
                    <a:p>
                      <a:pPr lvl="0" algn="ctr">
                        <a:buNone/>
                      </a:pPr>
                      <a:r>
                        <a:rPr lang="en-US" sz="2500" dirty="0"/>
                        <a:t>Spring</a:t>
                      </a:r>
                    </a:p>
                  </a:txBody>
                  <a:tcPr marL="0" marR="0" marT="0" marB="0" anchor="ctr" horzOverflow="overflow">
                    <a:solidFill>
                      <a:schemeClr val="accent5">
                        <a:lumMod val="20000"/>
                        <a:lumOff val="80000"/>
                      </a:schemeClr>
                    </a:solidFill>
                  </a:tcPr>
                </a:tc>
                <a:tc>
                  <a:txBody>
                    <a:bodyPr/>
                    <a:lstStyle/>
                    <a:p>
                      <a:pPr lvl="0">
                        <a:buNone/>
                      </a:pPr>
                      <a:r>
                        <a:rPr lang="en-US" sz="2100" dirty="0">
                          <a:effectLst/>
                        </a:rPr>
                        <a:t>SRE</a:t>
                      </a:r>
                      <a:endParaRPr lang="en-US" sz="2300" dirty="0"/>
                    </a:p>
                  </a:txBody>
                  <a:tcPr marL="17946" marR="17946" marT="17946" marB="86144"/>
                </a:tc>
                <a:tc>
                  <a:txBody>
                    <a:bodyPr/>
                    <a:lstStyle/>
                    <a:p>
                      <a:pPr lvl="0">
                        <a:buNone/>
                      </a:pPr>
                      <a:r>
                        <a:rPr lang="en-US" sz="2100" b="0" i="0" u="none" strike="noStrike" noProof="0" dirty="0">
                          <a:effectLst/>
                          <a:latin typeface="Calibri"/>
                        </a:rPr>
                        <a:t>What are healthy relationships?</a:t>
                      </a:r>
                    </a:p>
                    <a:p>
                      <a:pPr lvl="0">
                        <a:buNone/>
                      </a:pPr>
                      <a:r>
                        <a:rPr lang="en-US" sz="2100" b="0" i="0" u="none" strike="noStrike" noProof="0" dirty="0">
                          <a:effectLst/>
                          <a:latin typeface="Calibri"/>
                        </a:rPr>
                        <a:t>What are different kinds of relationships in families and life?</a:t>
                      </a:r>
                      <a:endParaRPr lang="en-US" sz="2300" dirty="0"/>
                    </a:p>
                  </a:txBody>
                  <a:tcPr marL="17946" marR="17946" marT="17946" marB="86144"/>
                </a:tc>
                <a:extLst>
                  <a:ext uri="{0D108BD9-81ED-4DB2-BD59-A6C34878D82A}">
                    <a16:rowId xmlns:a16="http://schemas.microsoft.com/office/drawing/2014/main" val="86380409"/>
                  </a:ext>
                </a:extLst>
              </a:tr>
              <a:tr h="769637">
                <a:tc vMerge="1">
                  <a:txBody>
                    <a:bodyPr/>
                    <a:lstStyle/>
                    <a:p>
                      <a:endParaRPr lang="en-US"/>
                    </a:p>
                  </a:txBody>
                  <a:tcPr marL="0" marR="0" marT="0" marB="0" horzOverflow="overflow"/>
                </a:tc>
                <a:tc>
                  <a:txBody>
                    <a:bodyPr/>
                    <a:lstStyle/>
                    <a:p>
                      <a:pPr lvl="0">
                        <a:buNone/>
                      </a:pPr>
                      <a:r>
                        <a:rPr lang="en-US" sz="2100" dirty="0">
                          <a:effectLst/>
                        </a:rPr>
                        <a:t>ESafety</a:t>
                      </a:r>
                      <a:endParaRPr lang="en-US" sz="2300" dirty="0"/>
                    </a:p>
                  </a:txBody>
                  <a:tcPr marL="17946" marR="17946" marT="17946" marB="86144"/>
                </a:tc>
                <a:tc>
                  <a:txBody>
                    <a:bodyPr/>
                    <a:lstStyle/>
                    <a:p>
                      <a:pPr lvl="0">
                        <a:buNone/>
                      </a:pPr>
                      <a:r>
                        <a:rPr lang="en-US" sz="2100" b="0" i="0" u="none" strike="noStrike" noProof="0" dirty="0">
                          <a:effectLst/>
                          <a:latin typeface="Calibri"/>
                        </a:rPr>
                        <a:t>What is online integrity and how does this connect to work/university?</a:t>
                      </a:r>
                      <a:endParaRPr lang="en-US" sz="2300" dirty="0"/>
                    </a:p>
                  </a:txBody>
                  <a:tcPr marL="17946" marR="17946" marT="17946" marB="86144"/>
                </a:tc>
                <a:extLst>
                  <a:ext uri="{0D108BD9-81ED-4DB2-BD59-A6C34878D82A}">
                    <a16:rowId xmlns:a16="http://schemas.microsoft.com/office/drawing/2014/main" val="2388177941"/>
                  </a:ext>
                </a:extLst>
              </a:tr>
              <a:tr h="455700">
                <a:tc vMerge="1">
                  <a:txBody>
                    <a:bodyPr/>
                    <a:lstStyle/>
                    <a:p>
                      <a:endParaRPr lang="en-US"/>
                    </a:p>
                  </a:txBody>
                  <a:tcPr marL="0" marR="0" marT="0" marB="0" horzOverflow="overflow"/>
                </a:tc>
                <a:tc>
                  <a:txBody>
                    <a:bodyPr/>
                    <a:lstStyle/>
                    <a:p>
                      <a:pPr lvl="0">
                        <a:buNone/>
                      </a:pPr>
                      <a:r>
                        <a:rPr lang="en-US" sz="2100" dirty="0">
                          <a:effectLst/>
                        </a:rPr>
                        <a:t>Health</a:t>
                      </a:r>
                      <a:endParaRPr lang="en-US" sz="2300" dirty="0"/>
                    </a:p>
                  </a:txBody>
                  <a:tcPr marL="17946" marR="17946" marT="17946" marB="86144"/>
                </a:tc>
                <a:tc>
                  <a:txBody>
                    <a:bodyPr/>
                    <a:lstStyle/>
                    <a:p>
                      <a:pPr lvl="0">
                        <a:buNone/>
                      </a:pPr>
                      <a:r>
                        <a:rPr lang="en-US" sz="2100" b="0" i="0" u="none" strike="noStrike" noProof="0" dirty="0">
                          <a:effectLst/>
                          <a:latin typeface="Calibri"/>
                        </a:rPr>
                        <a:t>What is blood and organ donation? </a:t>
                      </a:r>
                      <a:endParaRPr lang="en-US"/>
                    </a:p>
                  </a:txBody>
                  <a:tcPr marL="17946" marR="17946" marT="17946" marB="86144"/>
                </a:tc>
                <a:extLst>
                  <a:ext uri="{0D108BD9-81ED-4DB2-BD59-A6C34878D82A}">
                    <a16:rowId xmlns:a16="http://schemas.microsoft.com/office/drawing/2014/main" val="1771856294"/>
                  </a:ext>
                </a:extLst>
              </a:tr>
              <a:tr h="455700">
                <a:tc vMerge="1">
                  <a:txBody>
                    <a:bodyPr/>
                    <a:lstStyle/>
                    <a:p>
                      <a:endParaRPr lang="en-US"/>
                    </a:p>
                  </a:txBody>
                  <a:tcPr marL="0" marR="0" marT="0" marB="0"/>
                </a:tc>
                <a:tc>
                  <a:txBody>
                    <a:bodyPr/>
                    <a:lstStyle/>
                    <a:p>
                      <a:pPr lvl="0">
                        <a:buNone/>
                      </a:pPr>
                      <a:r>
                        <a:rPr lang="en-US" sz="2100" dirty="0">
                          <a:effectLst/>
                        </a:rPr>
                        <a:t>Life Skills</a:t>
                      </a:r>
                      <a:endParaRPr lang="en-US" sz="2300" dirty="0"/>
                    </a:p>
                  </a:txBody>
                  <a:tcPr marL="17946" marR="17946" marT="17946" marB="86144"/>
                </a:tc>
                <a:tc>
                  <a:txBody>
                    <a:bodyPr/>
                    <a:lstStyle/>
                    <a:p>
                      <a:pPr lvl="0">
                        <a:buNone/>
                      </a:pPr>
                      <a:r>
                        <a:rPr lang="en-US" sz="2400" b="0" i="0" u="none" strike="noStrike" noProof="0" dirty="0">
                          <a:effectLst/>
                          <a:latin typeface="Calibri"/>
                        </a:rPr>
                        <a:t>How do I have a financially secure future? What is debt?</a:t>
                      </a:r>
                      <a:endParaRPr lang="en-US" dirty="0"/>
                    </a:p>
                  </a:txBody>
                  <a:tcPr marL="17946" marR="17946" marT="17946" marB="86144"/>
                </a:tc>
                <a:extLst>
                  <a:ext uri="{0D108BD9-81ED-4DB2-BD59-A6C34878D82A}">
                    <a16:rowId xmlns:a16="http://schemas.microsoft.com/office/drawing/2014/main" val="2068202308"/>
                  </a:ext>
                </a:extLst>
              </a:tr>
              <a:tr h="1083573">
                <a:tc rowSpan="4">
                  <a:txBody>
                    <a:bodyPr/>
                    <a:lstStyle/>
                    <a:p>
                      <a:pPr lvl="0" algn="ctr">
                        <a:buNone/>
                      </a:pPr>
                      <a:r>
                        <a:rPr lang="en-US" sz="2500" dirty="0">
                          <a:effectLst/>
                        </a:rPr>
                        <a:t>Summer</a:t>
                      </a:r>
                    </a:p>
                  </a:txBody>
                  <a:tcPr marL="17946" marR="17946" marT="17946" marB="86144" anchor="ctr">
                    <a:solidFill>
                      <a:schemeClr val="accent4">
                        <a:lumMod val="20000"/>
                        <a:lumOff val="80000"/>
                      </a:schemeClr>
                    </a:solidFill>
                  </a:tcPr>
                </a:tc>
                <a:tc>
                  <a:txBody>
                    <a:bodyPr/>
                    <a:lstStyle/>
                    <a:p>
                      <a:pPr lvl="0">
                        <a:buNone/>
                      </a:pPr>
                      <a:r>
                        <a:rPr lang="en-US" sz="2100" dirty="0">
                          <a:effectLst/>
                        </a:rPr>
                        <a:t>SRE</a:t>
                      </a:r>
                      <a:endParaRPr lang="en-US" sz="2300" dirty="0"/>
                    </a:p>
                  </a:txBody>
                  <a:tcPr marL="17946" marR="17946" marT="17946" marB="86144"/>
                </a:tc>
                <a:tc>
                  <a:txBody>
                    <a:bodyPr/>
                    <a:lstStyle/>
                    <a:p>
                      <a:pPr lvl="0">
                        <a:buNone/>
                      </a:pPr>
                      <a:r>
                        <a:rPr lang="en-US" sz="2100" b="0" i="0" u="none" strike="noStrike" noProof="0" dirty="0">
                          <a:effectLst/>
                          <a:latin typeface="Calibri"/>
                        </a:rPr>
                        <a:t>What are different kinds of love and relationships? What is safer sex and contraception?</a:t>
                      </a:r>
                      <a:endParaRPr lang="en-US" sz="2300" dirty="0"/>
                    </a:p>
                  </a:txBody>
                  <a:tcPr marL="17946" marR="17946" marT="17946" marB="86144"/>
                </a:tc>
                <a:extLst>
                  <a:ext uri="{0D108BD9-81ED-4DB2-BD59-A6C34878D82A}">
                    <a16:rowId xmlns:a16="http://schemas.microsoft.com/office/drawing/2014/main" val="1306945571"/>
                  </a:ext>
                </a:extLst>
              </a:tr>
              <a:tr h="455700">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100" dirty="0">
                          <a:effectLst/>
                        </a:rPr>
                        <a:t>ESafety</a:t>
                      </a:r>
                      <a:endParaRPr lang="en-US" sz="2300" dirty="0"/>
                    </a:p>
                  </a:txBody>
                  <a:tcPr marL="17946" marR="17946" marT="17946" marB="86144"/>
                </a:tc>
                <a:tc>
                  <a:txBody>
                    <a:bodyPr/>
                    <a:lstStyle/>
                    <a:p>
                      <a:pPr lvl="0">
                        <a:buNone/>
                      </a:pPr>
                      <a:r>
                        <a:rPr lang="en-US" sz="2000" b="0" i="0" u="none" strike="noStrike" noProof="0" dirty="0">
                          <a:effectLst/>
                          <a:latin typeface="Calibri"/>
                        </a:rPr>
                        <a:t>What is available online to support my future?</a:t>
                      </a:r>
                      <a:endParaRPr lang="en-US" sz="2100">
                        <a:effectLst/>
                      </a:endParaRPr>
                    </a:p>
                  </a:txBody>
                  <a:tcPr marL="17946" marR="17946" marT="17946" marB="86144"/>
                </a:tc>
                <a:extLst>
                  <a:ext uri="{0D108BD9-81ED-4DB2-BD59-A6C34878D82A}">
                    <a16:rowId xmlns:a16="http://schemas.microsoft.com/office/drawing/2014/main" val="828587536"/>
                  </a:ext>
                </a:extLst>
              </a:tr>
              <a:tr h="455700">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100" dirty="0">
                          <a:effectLst/>
                        </a:rPr>
                        <a:t>Health</a:t>
                      </a:r>
                      <a:endParaRPr lang="en-US" sz="2300" dirty="0"/>
                    </a:p>
                  </a:txBody>
                  <a:tcPr marL="17946" marR="17946" marT="17946" marB="86144"/>
                </a:tc>
                <a:tc>
                  <a:txBody>
                    <a:bodyPr/>
                    <a:lstStyle/>
                    <a:p>
                      <a:pPr lvl="0">
                        <a:buNone/>
                      </a:pPr>
                      <a:r>
                        <a:rPr lang="en-US" sz="2100" b="0" i="0" u="none" strike="noStrike" noProof="0" dirty="0">
                          <a:effectLst/>
                          <a:latin typeface="Calibri"/>
                        </a:rPr>
                        <a:t>What is good mental health? Preparing for positive mental health at university and work</a:t>
                      </a:r>
                      <a:endParaRPr lang="en-US" dirty="0"/>
                    </a:p>
                  </a:txBody>
                  <a:tcPr marL="17946" marR="17946" marT="17946" marB="86144"/>
                </a:tc>
                <a:extLst>
                  <a:ext uri="{0D108BD9-81ED-4DB2-BD59-A6C34878D82A}">
                    <a16:rowId xmlns:a16="http://schemas.microsoft.com/office/drawing/2014/main" val="3217539132"/>
                  </a:ext>
                </a:extLst>
              </a:tr>
              <a:tr h="455700">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2100" dirty="0">
                          <a:effectLst/>
                        </a:rPr>
                        <a:t>Life Skills</a:t>
                      </a:r>
                      <a:endParaRPr lang="en-US" sz="2300" dirty="0"/>
                    </a:p>
                  </a:txBody>
                  <a:tcPr marL="17946" marR="17946" marT="17946" marB="86144"/>
                </a:tc>
                <a:tc>
                  <a:txBody>
                    <a:bodyPr/>
                    <a:lstStyle/>
                    <a:p>
                      <a:pPr lvl="0">
                        <a:buNone/>
                      </a:pPr>
                      <a:r>
                        <a:rPr lang="en-US" sz="2100" b="0" i="0" u="none" strike="noStrike" noProof="0" dirty="0">
                          <a:effectLst/>
                          <a:latin typeface="Calibri"/>
                        </a:rPr>
                        <a:t>How do I negotiate a pay rise?</a:t>
                      </a:r>
                      <a:endParaRPr lang="en-US" dirty="0"/>
                    </a:p>
                  </a:txBody>
                  <a:tcPr marL="17946" marR="17946" marT="17946" marB="86144"/>
                </a:tc>
                <a:extLst>
                  <a:ext uri="{0D108BD9-81ED-4DB2-BD59-A6C34878D82A}">
                    <a16:rowId xmlns:a16="http://schemas.microsoft.com/office/drawing/2014/main" val="566883953"/>
                  </a:ext>
                </a:extLst>
              </a:tr>
            </a:tbl>
          </a:graphicData>
        </a:graphic>
      </p:graphicFrame>
    </p:spTree>
    <p:extLst>
      <p:ext uri="{BB962C8B-B14F-4D97-AF65-F5344CB8AC3E}">
        <p14:creationId xmlns:p14="http://schemas.microsoft.com/office/powerpoint/2010/main" val="1204474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660400" y="681038"/>
            <a:ext cx="8280400" cy="2474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r>
              <a:rPr lang="en-US" sz="6100" b="1" kern="1200" dirty="0">
                <a:solidFill>
                  <a:schemeClr val="tx1"/>
                </a:solidFill>
                <a:latin typeface="+mj-lt"/>
                <a:ea typeface="+mj-ea"/>
                <a:cs typeface="+mj-cs"/>
              </a:rPr>
              <a:t>Year </a:t>
            </a:r>
            <a:r>
              <a:rPr lang="en-US" sz="6100" b="1" dirty="0">
                <a:solidFill>
                  <a:schemeClr val="tx1"/>
                </a:solidFill>
                <a:latin typeface="+mj-lt"/>
                <a:ea typeface="+mj-ea"/>
                <a:cs typeface="+mj-cs"/>
              </a:rPr>
              <a:t>12</a:t>
            </a:r>
            <a:r>
              <a:rPr lang="en-US" sz="6100" b="1" kern="1200" dirty="0">
                <a:solidFill>
                  <a:schemeClr val="tx1"/>
                </a:solidFill>
                <a:latin typeface="+mj-lt"/>
                <a:ea typeface="+mj-ea"/>
                <a:cs typeface="+mj-cs"/>
              </a:rPr>
              <a:t> Topics Tier </a:t>
            </a:r>
            <a:r>
              <a:rPr lang="en-US" sz="6100" b="1" dirty="0">
                <a:solidFill>
                  <a:schemeClr val="tx1"/>
                </a:solidFill>
                <a:latin typeface="+mj-lt"/>
                <a:ea typeface="+mj-ea"/>
                <a:cs typeface="+mj-cs"/>
              </a:rPr>
              <a:t>4</a:t>
            </a:r>
          </a:p>
          <a:p>
            <a:pPr defTabSz="639965">
              <a:spcAft>
                <a:spcPts val="600"/>
              </a:spcAft>
            </a:pPr>
            <a:r>
              <a:rPr lang="en-US" sz="6100" b="1" dirty="0">
                <a:solidFill>
                  <a:schemeClr val="tx1"/>
                </a:solidFill>
                <a:latin typeface="+mj-lt"/>
                <a:ea typeface="+mj-ea"/>
                <a:cs typeface="Calibri"/>
              </a:rPr>
              <a:t>Extended Assemblies</a:t>
            </a:r>
          </a:p>
        </p:txBody>
      </p:sp>
      <p:graphicFrame>
        <p:nvGraphicFramePr>
          <p:cNvPr id="4" name="Table 3">
            <a:extLst>
              <a:ext uri="{FF2B5EF4-FFF2-40B4-BE49-F238E27FC236}">
                <a16:creationId xmlns:a16="http://schemas.microsoft.com/office/drawing/2014/main" id="{03E872E0-A198-1F5E-21EC-7C6B7FAC52CA}"/>
              </a:ext>
            </a:extLst>
          </p:cNvPr>
          <p:cNvGraphicFramePr>
            <a:graphicFrameLocks noGrp="1"/>
          </p:cNvGraphicFramePr>
          <p:nvPr>
            <p:extLst>
              <p:ext uri="{D42A27DB-BD31-4B8C-83A1-F6EECF244321}">
                <p14:modId xmlns:p14="http://schemas.microsoft.com/office/powerpoint/2010/main" val="3889782823"/>
              </p:ext>
            </p:extLst>
          </p:nvPr>
        </p:nvGraphicFramePr>
        <p:xfrm>
          <a:off x="660400" y="3509308"/>
          <a:ext cx="8280401" cy="6859951"/>
        </p:xfrm>
        <a:graphic>
          <a:graphicData uri="http://schemas.openxmlformats.org/drawingml/2006/table">
            <a:tbl>
              <a:tblPr firstRow="1" bandRow="1"/>
              <a:tblGrid>
                <a:gridCol w="1816773">
                  <a:extLst>
                    <a:ext uri="{9D8B030D-6E8A-4147-A177-3AD203B41FA5}">
                      <a16:colId xmlns:a16="http://schemas.microsoft.com/office/drawing/2014/main" val="1974536517"/>
                    </a:ext>
                  </a:extLst>
                </a:gridCol>
                <a:gridCol w="1720296">
                  <a:extLst>
                    <a:ext uri="{9D8B030D-6E8A-4147-A177-3AD203B41FA5}">
                      <a16:colId xmlns:a16="http://schemas.microsoft.com/office/drawing/2014/main" val="2997203945"/>
                    </a:ext>
                  </a:extLst>
                </a:gridCol>
                <a:gridCol w="4743332">
                  <a:extLst>
                    <a:ext uri="{9D8B030D-6E8A-4147-A177-3AD203B41FA5}">
                      <a16:colId xmlns:a16="http://schemas.microsoft.com/office/drawing/2014/main" val="1155565176"/>
                    </a:ext>
                  </a:extLst>
                </a:gridCol>
              </a:tblGrid>
              <a:tr h="672569">
                <a:tc>
                  <a:txBody>
                    <a:bodyPr/>
                    <a:lstStyle/>
                    <a:p>
                      <a:pPr lvl="0" algn="l">
                        <a:buNone/>
                      </a:pPr>
                      <a:r>
                        <a:rPr lang="en-US" sz="1800" b="1" dirty="0">
                          <a:effectLst/>
                        </a:rPr>
                        <a:t>Term</a:t>
                      </a:r>
                    </a:p>
                  </a:txBody>
                  <a:tcPr marL="16025" marR="16025" marT="16025" marB="76923">
                    <a:solidFill>
                      <a:schemeClr val="accent3">
                        <a:lumMod val="20000"/>
                        <a:lumOff val="80000"/>
                      </a:schemeClr>
                    </a:solidFill>
                  </a:tcPr>
                </a:tc>
                <a:tc>
                  <a:txBody>
                    <a:bodyPr/>
                    <a:lstStyle/>
                    <a:p>
                      <a:pPr lvl="0" algn="l">
                        <a:buNone/>
                      </a:pPr>
                      <a:r>
                        <a:rPr lang="en-US" sz="1800" b="1" dirty="0">
                          <a:effectLst/>
                        </a:rPr>
                        <a:t>Theme</a:t>
                      </a:r>
                    </a:p>
                  </a:txBody>
                  <a:tcPr marL="16025" marR="16025" marT="16025" marB="76923"/>
                </a:tc>
                <a:tc>
                  <a:txBody>
                    <a:bodyPr/>
                    <a:lstStyle/>
                    <a:p>
                      <a:pPr lvl="0" algn="l">
                        <a:lnSpc>
                          <a:spcPct val="100000"/>
                        </a:lnSpc>
                        <a:spcBef>
                          <a:spcPts val="0"/>
                        </a:spcBef>
                        <a:spcAft>
                          <a:spcPts val="0"/>
                        </a:spcAft>
                        <a:buNone/>
                      </a:pPr>
                      <a:r>
                        <a:rPr lang="en-US" sz="1800" b="1" i="0" u="none" strike="noStrike" noProof="0" dirty="0">
                          <a:effectLst/>
                          <a:latin typeface="Calibri"/>
                        </a:rPr>
                        <a:t>PSHE Topic Foci Question</a:t>
                      </a:r>
                    </a:p>
                    <a:p>
                      <a:pPr lvl="0" algn="l">
                        <a:buNone/>
                      </a:pPr>
                      <a:endParaRPr lang="en-US" sz="1800" b="1" dirty="0">
                        <a:effectLst/>
                      </a:endParaRPr>
                    </a:p>
                  </a:txBody>
                  <a:tcPr marL="16025" marR="16025" marT="16025" marB="76923"/>
                </a:tc>
                <a:extLst>
                  <a:ext uri="{0D108BD9-81ED-4DB2-BD59-A6C34878D82A}">
                    <a16:rowId xmlns:a16="http://schemas.microsoft.com/office/drawing/2014/main" val="3271657837"/>
                  </a:ext>
                </a:extLst>
              </a:tr>
              <a:tr h="672569">
                <a:tc rowSpan="3">
                  <a:txBody>
                    <a:bodyPr/>
                    <a:lstStyle/>
                    <a:p>
                      <a:pPr algn="ctr" fontAlgn="ctr"/>
                      <a:r>
                        <a:rPr lang="en-US" sz="2200" dirty="0">
                          <a:effectLst/>
                        </a:rPr>
                        <a:t>Autumn</a:t>
                      </a:r>
                    </a:p>
                  </a:txBody>
                  <a:tcPr marL="16025" marR="16025" marT="16025" marB="76923" anchor="ctr">
                    <a:solidFill>
                      <a:schemeClr val="accent6">
                        <a:lumMod val="20000"/>
                        <a:lumOff val="80000"/>
                      </a:schemeClr>
                    </a:solidFill>
                  </a:tcPr>
                </a:tc>
                <a:tc>
                  <a:txBody>
                    <a:bodyPr/>
                    <a:lstStyle/>
                    <a:p>
                      <a:pPr algn="l" fontAlgn="t"/>
                      <a:r>
                        <a:rPr lang="en-US" sz="1800" dirty="0">
                          <a:effectLst/>
                        </a:rPr>
                        <a:t>SRE</a:t>
                      </a:r>
                    </a:p>
                  </a:txBody>
                  <a:tcPr marL="16025" marR="16025" marT="16025" marB="76923"/>
                </a:tc>
                <a:tc>
                  <a:txBody>
                    <a:bodyPr/>
                    <a:lstStyle/>
                    <a:p>
                      <a:pPr fontAlgn="t"/>
                      <a:r>
                        <a:rPr lang="en-US" sz="1800" dirty="0">
                          <a:effectLst/>
                        </a:rPr>
                        <a:t>What is sexual health and how can I take responsibility?</a:t>
                      </a:r>
                    </a:p>
                  </a:txBody>
                  <a:tcPr marL="16025" marR="16025" marT="16025" marB="76923"/>
                </a:tc>
                <a:extLst>
                  <a:ext uri="{0D108BD9-81ED-4DB2-BD59-A6C34878D82A}">
                    <a16:rowId xmlns:a16="http://schemas.microsoft.com/office/drawing/2014/main" val="3715039474"/>
                  </a:ext>
                </a:extLst>
              </a:tr>
              <a:tr h="410241">
                <a:tc vMerge="1">
                  <a:txBody>
                    <a:bodyPr/>
                    <a:lstStyle/>
                    <a:p>
                      <a:endParaRPr lang="en-US"/>
                    </a:p>
                  </a:txBody>
                  <a:tcPr marL="0" marR="0" marT="0" marB="0" horzOverflow="overflow"/>
                </a:tc>
                <a:tc>
                  <a:txBody>
                    <a:bodyPr/>
                    <a:lstStyle/>
                    <a:p>
                      <a:pPr lvl="0">
                        <a:buNone/>
                      </a:pPr>
                      <a:r>
                        <a:rPr lang="en-US" sz="1900" dirty="0">
                          <a:effectLst/>
                        </a:rPr>
                        <a:t>SRE</a:t>
                      </a:r>
                      <a:endParaRPr lang="en-US" sz="2000" dirty="0"/>
                    </a:p>
                  </a:txBody>
                  <a:tcPr marL="16025" marR="16025" marT="16025" marB="76923"/>
                </a:tc>
                <a:tc>
                  <a:txBody>
                    <a:bodyPr/>
                    <a:lstStyle/>
                    <a:p>
                      <a:pPr lvl="0">
                        <a:buNone/>
                      </a:pPr>
                      <a:r>
                        <a:rPr lang="en-US" sz="1900" dirty="0">
                          <a:effectLst/>
                        </a:rPr>
                        <a:t>Life choices and healthy decisions</a:t>
                      </a:r>
                      <a:endParaRPr lang="en-US" sz="2000" dirty="0"/>
                    </a:p>
                  </a:txBody>
                  <a:tcPr marL="16025" marR="16025" marT="16025" marB="76923"/>
                </a:tc>
                <a:extLst>
                  <a:ext uri="{0D108BD9-81ED-4DB2-BD59-A6C34878D82A}">
                    <a16:rowId xmlns:a16="http://schemas.microsoft.com/office/drawing/2014/main" val="4236890299"/>
                  </a:ext>
                </a:extLst>
              </a:tr>
              <a:tr h="1206895">
                <a:tc vMerge="1">
                  <a:txBody>
                    <a:bodyPr/>
                    <a:lstStyle/>
                    <a:p>
                      <a:endParaRPr lang="en-US"/>
                    </a:p>
                  </a:txBody>
                  <a:tcPr marL="0" marR="0" marT="0" marB="0" horzOverflow="overflow"/>
                </a:tc>
                <a:tc>
                  <a:txBody>
                    <a:bodyPr/>
                    <a:lstStyle/>
                    <a:p>
                      <a:pPr lvl="0">
                        <a:buNone/>
                      </a:pPr>
                      <a:r>
                        <a:rPr lang="en-US" sz="2000" dirty="0">
                          <a:effectLst/>
                        </a:rPr>
                        <a:t>SRE</a:t>
                      </a:r>
                      <a:endParaRPr lang="en-US" sz="2000" dirty="0"/>
                    </a:p>
                  </a:txBody>
                  <a:tcPr marL="16025" marR="16025" marT="16025" marB="76923"/>
                </a:tc>
                <a:tc>
                  <a:txBody>
                    <a:bodyPr/>
                    <a:lstStyle/>
                    <a:p>
                      <a:pPr lvl="0">
                        <a:buNone/>
                      </a:pPr>
                      <a:r>
                        <a:rPr lang="en-US" sz="2000" dirty="0">
                          <a:effectLst/>
                        </a:rPr>
                        <a:t>What are boundaries and what is being assertive?</a:t>
                      </a:r>
                      <a:endParaRPr lang="en-US" sz="2000" dirty="0"/>
                    </a:p>
                  </a:txBody>
                  <a:tcPr marL="16025" marR="16025" marT="16025" marB="76923"/>
                </a:tc>
                <a:extLst>
                  <a:ext uri="{0D108BD9-81ED-4DB2-BD59-A6C34878D82A}">
                    <a16:rowId xmlns:a16="http://schemas.microsoft.com/office/drawing/2014/main" val="44278051"/>
                  </a:ext>
                </a:extLst>
              </a:tr>
              <a:tr h="697552">
                <a:tc rowSpan="2">
                  <a:txBody>
                    <a:bodyPr/>
                    <a:lstStyle/>
                    <a:p>
                      <a:pPr lvl="0" algn="ctr">
                        <a:buNone/>
                      </a:pPr>
                      <a:r>
                        <a:rPr lang="en-US" sz="2200" dirty="0"/>
                        <a:t>Spring</a:t>
                      </a:r>
                    </a:p>
                  </a:txBody>
                  <a:tcPr marL="0" marR="0" marT="0" marB="0" anchor="ctr" horzOverflow="overflow">
                    <a:solidFill>
                      <a:schemeClr val="accent5">
                        <a:lumMod val="20000"/>
                        <a:lumOff val="80000"/>
                      </a:schemeClr>
                    </a:solidFill>
                  </a:tcPr>
                </a:tc>
                <a:tc>
                  <a:txBody>
                    <a:bodyPr/>
                    <a:lstStyle/>
                    <a:p>
                      <a:pPr lvl="0">
                        <a:buNone/>
                      </a:pPr>
                      <a:r>
                        <a:rPr lang="en-US" sz="1900" dirty="0">
                          <a:effectLst/>
                        </a:rPr>
                        <a:t>SRE/ESafety</a:t>
                      </a:r>
                      <a:endParaRPr lang="en-US" sz="2000" dirty="0"/>
                    </a:p>
                  </a:txBody>
                  <a:tcPr marL="16025" marR="16025" marT="16025" marB="76923"/>
                </a:tc>
                <a:tc>
                  <a:txBody>
                    <a:bodyPr/>
                    <a:lstStyle/>
                    <a:p>
                      <a:pPr lvl="0">
                        <a:buNone/>
                      </a:pPr>
                      <a:r>
                        <a:rPr lang="en-US" sz="1900" dirty="0">
                          <a:effectLst/>
                        </a:rPr>
                        <a:t>What are online dangers and the impact on futures?</a:t>
                      </a:r>
                    </a:p>
                  </a:txBody>
                  <a:tcPr marL="16025" marR="16025" marT="16025" marB="76923"/>
                </a:tc>
                <a:extLst>
                  <a:ext uri="{0D108BD9-81ED-4DB2-BD59-A6C34878D82A}">
                    <a16:rowId xmlns:a16="http://schemas.microsoft.com/office/drawing/2014/main" val="86380409"/>
                  </a:ext>
                </a:extLst>
              </a:tr>
              <a:tr h="886271">
                <a:tc vMerge="1">
                  <a:txBody>
                    <a:bodyPr/>
                    <a:lstStyle/>
                    <a:p>
                      <a:endParaRPr lang="en-US"/>
                    </a:p>
                  </a:txBody>
                  <a:tcPr marL="0" marR="0" marT="0" marB="0" horzOverflow="overflow"/>
                </a:tc>
                <a:tc>
                  <a:txBody>
                    <a:bodyPr/>
                    <a:lstStyle/>
                    <a:p>
                      <a:pPr lvl="0">
                        <a:buNone/>
                      </a:pPr>
                      <a:r>
                        <a:rPr lang="en-US" sz="1900" dirty="0">
                          <a:effectLst/>
                        </a:rPr>
                        <a:t>Safety</a:t>
                      </a:r>
                      <a:endParaRPr lang="en-US" sz="2000" dirty="0"/>
                    </a:p>
                  </a:txBody>
                  <a:tcPr marL="16025" marR="16025" marT="16025" marB="76923"/>
                </a:tc>
                <a:tc>
                  <a:txBody>
                    <a:bodyPr/>
                    <a:lstStyle/>
                    <a:p>
                      <a:pPr lvl="0">
                        <a:buNone/>
                      </a:pPr>
                      <a:r>
                        <a:rPr lang="en-US" sz="1900" dirty="0">
                          <a:effectLst/>
                        </a:rPr>
                        <a:t>What is extremism in all its forms?</a:t>
                      </a:r>
                      <a:endParaRPr lang="en-US" sz="2000" dirty="0"/>
                    </a:p>
                  </a:txBody>
                  <a:tcPr marL="16025" marR="16025" marT="16025" marB="76923"/>
                </a:tc>
                <a:extLst>
                  <a:ext uri="{0D108BD9-81ED-4DB2-BD59-A6C34878D82A}">
                    <a16:rowId xmlns:a16="http://schemas.microsoft.com/office/drawing/2014/main" val="1771856294"/>
                  </a:ext>
                </a:extLst>
              </a:tr>
              <a:tr h="697552">
                <a:tc rowSpan="2">
                  <a:txBody>
                    <a:bodyPr/>
                    <a:lstStyle/>
                    <a:p>
                      <a:pPr lvl="0" algn="ctr">
                        <a:buNone/>
                      </a:pPr>
                      <a:r>
                        <a:rPr lang="en-US" sz="2200" dirty="0">
                          <a:effectLst/>
                        </a:rPr>
                        <a:t>Summer</a:t>
                      </a:r>
                    </a:p>
                  </a:txBody>
                  <a:tcPr marL="16025" marR="16025" marT="16025" marB="76923" anchor="ctr">
                    <a:solidFill>
                      <a:schemeClr val="accent4">
                        <a:lumMod val="20000"/>
                        <a:lumOff val="80000"/>
                      </a:schemeClr>
                    </a:solidFill>
                  </a:tcPr>
                </a:tc>
                <a:tc>
                  <a:txBody>
                    <a:bodyPr/>
                    <a:lstStyle/>
                    <a:p>
                      <a:pPr lvl="0">
                        <a:buNone/>
                      </a:pPr>
                      <a:r>
                        <a:rPr lang="en-US" sz="1900" dirty="0">
                          <a:effectLst/>
                        </a:rPr>
                        <a:t>SRE</a:t>
                      </a:r>
                      <a:endParaRPr lang="en-US" sz="2000" dirty="0"/>
                    </a:p>
                  </a:txBody>
                  <a:tcPr marL="16025" marR="16025" marT="16025" marB="76923"/>
                </a:tc>
                <a:tc>
                  <a:txBody>
                    <a:bodyPr/>
                    <a:lstStyle/>
                    <a:p>
                      <a:pPr lvl="0">
                        <a:buNone/>
                      </a:pPr>
                      <a:r>
                        <a:rPr lang="en-US" sz="1900" dirty="0">
                          <a:effectLst/>
                        </a:rPr>
                        <a:t>What are loving long-lasting relationships and what is real intimacy? What is fertility?</a:t>
                      </a:r>
                      <a:endParaRPr lang="en-US" sz="2000" dirty="0"/>
                    </a:p>
                  </a:txBody>
                  <a:tcPr marL="16025" marR="16025" marT="16025" marB="76923"/>
                </a:tc>
                <a:extLst>
                  <a:ext uri="{0D108BD9-81ED-4DB2-BD59-A6C34878D82A}">
                    <a16:rowId xmlns:a16="http://schemas.microsoft.com/office/drawing/2014/main" val="1306945571"/>
                  </a:ext>
                </a:extLst>
              </a:tr>
              <a:tr h="1616302">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900" dirty="0">
                          <a:effectLst/>
                        </a:rPr>
                        <a:t>SRE</a:t>
                      </a:r>
                      <a:endParaRPr lang="en-US" sz="2000" dirty="0"/>
                    </a:p>
                  </a:txBody>
                  <a:tcPr marL="16025" marR="16025" marT="16025" marB="76923"/>
                </a:tc>
                <a:tc>
                  <a:txBody>
                    <a:bodyPr/>
                    <a:lstStyle/>
                    <a:p>
                      <a:pPr lvl="0">
                        <a:buNone/>
                      </a:pPr>
                      <a:r>
                        <a:rPr lang="en-US" sz="1900" dirty="0">
                          <a:effectLst/>
                        </a:rPr>
                        <a:t>What is consent and red and green flag </a:t>
                      </a:r>
                      <a:r>
                        <a:rPr lang="en-US" sz="1900" dirty="0" err="1">
                          <a:effectLst/>
                        </a:rPr>
                        <a:t>behaviour</a:t>
                      </a:r>
                      <a:r>
                        <a:rPr lang="en-US" sz="1900" dirty="0">
                          <a:effectLst/>
                        </a:rPr>
                        <a:t>?</a:t>
                      </a:r>
                      <a:endParaRPr lang="en-US" sz="2000" dirty="0">
                        <a:effectLst/>
                      </a:endParaRPr>
                    </a:p>
                    <a:p>
                      <a:pPr lvl="0">
                        <a:buNone/>
                      </a:pPr>
                      <a:endParaRPr lang="en-US" sz="1900" dirty="0">
                        <a:effectLst/>
                      </a:endParaRPr>
                    </a:p>
                    <a:p>
                      <a:pPr lvl="0" algn="l">
                        <a:lnSpc>
                          <a:spcPct val="100000"/>
                        </a:lnSpc>
                        <a:spcBef>
                          <a:spcPts val="0"/>
                        </a:spcBef>
                        <a:spcAft>
                          <a:spcPts val="0"/>
                        </a:spcAft>
                        <a:buNone/>
                      </a:pPr>
                      <a:r>
                        <a:rPr lang="en-US" sz="1900" b="0" i="0" u="none" strike="noStrike" noProof="0" dirty="0">
                          <a:effectLst/>
                          <a:latin typeface="Calibri"/>
                        </a:rPr>
                        <a:t>Cancer Self-Check Awareness</a:t>
                      </a:r>
                    </a:p>
                    <a:p>
                      <a:pPr lvl="0">
                        <a:buNone/>
                      </a:pPr>
                      <a:endParaRPr lang="en-US" sz="1900" dirty="0">
                        <a:effectLst/>
                      </a:endParaRPr>
                    </a:p>
                  </a:txBody>
                  <a:tcPr marL="16025" marR="16025" marT="16025" marB="76923"/>
                </a:tc>
                <a:extLst>
                  <a:ext uri="{0D108BD9-81ED-4DB2-BD59-A6C34878D82A}">
                    <a16:rowId xmlns:a16="http://schemas.microsoft.com/office/drawing/2014/main" val="828587536"/>
                  </a:ext>
                </a:extLst>
              </a:tr>
            </a:tbl>
          </a:graphicData>
        </a:graphic>
      </p:graphicFrame>
    </p:spTree>
    <p:extLst>
      <p:ext uri="{BB962C8B-B14F-4D97-AF65-F5344CB8AC3E}">
        <p14:creationId xmlns:p14="http://schemas.microsoft.com/office/powerpoint/2010/main" val="1741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660400" y="681038"/>
            <a:ext cx="8280400" cy="2474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r>
              <a:rPr lang="en-US" sz="6100" b="1" kern="1200" dirty="0">
                <a:solidFill>
                  <a:schemeClr val="tx1"/>
                </a:solidFill>
                <a:latin typeface="+mj-lt"/>
                <a:ea typeface="+mj-ea"/>
                <a:cs typeface="+mj-cs"/>
              </a:rPr>
              <a:t>Year </a:t>
            </a:r>
            <a:r>
              <a:rPr lang="en-US" sz="6100" b="1" kern="1200">
                <a:solidFill>
                  <a:schemeClr val="tx1"/>
                </a:solidFill>
                <a:latin typeface="+mj-lt"/>
                <a:ea typeface="+mj-ea"/>
                <a:cs typeface="+mj-cs"/>
              </a:rPr>
              <a:t>13 </a:t>
            </a:r>
            <a:r>
              <a:rPr lang="en-US" sz="6100" b="1" kern="1200" dirty="0">
                <a:solidFill>
                  <a:schemeClr val="tx1"/>
                </a:solidFill>
                <a:latin typeface="+mj-lt"/>
                <a:ea typeface="+mj-ea"/>
                <a:cs typeface="+mj-cs"/>
              </a:rPr>
              <a:t>Topics Tier 3</a:t>
            </a:r>
          </a:p>
          <a:p>
            <a:pPr defTabSz="639965"/>
            <a:r>
              <a:rPr lang="en-US" sz="6100" b="1" kern="1200">
                <a:solidFill>
                  <a:schemeClr val="tx1"/>
                </a:solidFill>
                <a:latin typeface="+mj-lt"/>
                <a:ea typeface="+mj-ea"/>
                <a:cs typeface="+mj-cs"/>
              </a:rPr>
              <a:t>Drop Down Mornings</a:t>
            </a:r>
            <a:endParaRPr lang="en-US" sz="6100" kern="1200">
              <a:solidFill>
                <a:schemeClr val="tx1"/>
              </a:solidFill>
              <a:latin typeface="+mj-lt"/>
              <a:ea typeface="+mj-ea"/>
              <a:cs typeface="+mj-cs"/>
            </a:endParaRPr>
          </a:p>
          <a:p>
            <a:pPr defTabSz="639965">
              <a:spcAft>
                <a:spcPts val="600"/>
              </a:spcAft>
            </a:pPr>
            <a:endParaRPr lang="en-US" sz="6100" b="1" kern="1200">
              <a:solidFill>
                <a:schemeClr val="tx1"/>
              </a:solidFill>
              <a:latin typeface="+mj-lt"/>
              <a:ea typeface="+mj-ea"/>
              <a:cs typeface="+mj-cs"/>
            </a:endParaRPr>
          </a:p>
        </p:txBody>
      </p:sp>
      <p:graphicFrame>
        <p:nvGraphicFramePr>
          <p:cNvPr id="13" name="Table 12">
            <a:extLst>
              <a:ext uri="{FF2B5EF4-FFF2-40B4-BE49-F238E27FC236}">
                <a16:creationId xmlns:a16="http://schemas.microsoft.com/office/drawing/2014/main" id="{9DE37EE1-FB5F-1144-604C-A9A0C315AB5E}"/>
              </a:ext>
            </a:extLst>
          </p:cNvPr>
          <p:cNvGraphicFramePr>
            <a:graphicFrameLocks noGrp="1"/>
          </p:cNvGraphicFramePr>
          <p:nvPr>
            <p:extLst>
              <p:ext uri="{D42A27DB-BD31-4B8C-83A1-F6EECF244321}">
                <p14:modId xmlns:p14="http://schemas.microsoft.com/office/powerpoint/2010/main" val="3444506946"/>
              </p:ext>
            </p:extLst>
          </p:nvPr>
        </p:nvGraphicFramePr>
        <p:xfrm>
          <a:off x="660400" y="3761003"/>
          <a:ext cx="8280401" cy="7416377"/>
        </p:xfrm>
        <a:graphic>
          <a:graphicData uri="http://schemas.openxmlformats.org/drawingml/2006/table">
            <a:tbl>
              <a:tblPr firstRow="1" bandRow="1"/>
              <a:tblGrid>
                <a:gridCol w="1809653">
                  <a:extLst>
                    <a:ext uri="{9D8B030D-6E8A-4147-A177-3AD203B41FA5}">
                      <a16:colId xmlns:a16="http://schemas.microsoft.com/office/drawing/2014/main" val="1974536517"/>
                    </a:ext>
                  </a:extLst>
                </a:gridCol>
                <a:gridCol w="1702001">
                  <a:extLst>
                    <a:ext uri="{9D8B030D-6E8A-4147-A177-3AD203B41FA5}">
                      <a16:colId xmlns:a16="http://schemas.microsoft.com/office/drawing/2014/main" val="2997203945"/>
                    </a:ext>
                  </a:extLst>
                </a:gridCol>
                <a:gridCol w="4768747">
                  <a:extLst>
                    <a:ext uri="{9D8B030D-6E8A-4147-A177-3AD203B41FA5}">
                      <a16:colId xmlns:a16="http://schemas.microsoft.com/office/drawing/2014/main" val="1155565176"/>
                    </a:ext>
                  </a:extLst>
                </a:gridCol>
              </a:tblGrid>
              <a:tr h="677440">
                <a:tc>
                  <a:txBody>
                    <a:bodyPr/>
                    <a:lstStyle/>
                    <a:p>
                      <a:pPr lvl="0" algn="l">
                        <a:buNone/>
                      </a:pPr>
                      <a:r>
                        <a:rPr lang="en-US" sz="1800">
                          <a:effectLst/>
                        </a:rPr>
                        <a:t>DDD Term</a:t>
                      </a:r>
                    </a:p>
                  </a:txBody>
                  <a:tcPr marL="15911" marR="15911" marT="15911" marB="76374">
                    <a:solidFill>
                      <a:schemeClr val="accent3">
                        <a:lumMod val="20000"/>
                        <a:lumOff val="80000"/>
                      </a:schemeClr>
                    </a:solidFill>
                  </a:tcPr>
                </a:tc>
                <a:tc>
                  <a:txBody>
                    <a:bodyPr/>
                    <a:lstStyle/>
                    <a:p>
                      <a:pPr lvl="0" algn="l">
                        <a:buNone/>
                      </a:pPr>
                      <a:r>
                        <a:rPr lang="en-US" sz="1800">
                          <a:effectLst/>
                        </a:rPr>
                        <a:t>Theme</a:t>
                      </a:r>
                    </a:p>
                  </a:txBody>
                  <a:tcPr marL="15911" marR="15911" marT="15911" marB="76374"/>
                </a:tc>
                <a:tc>
                  <a:txBody>
                    <a:bodyPr/>
                    <a:lstStyle/>
                    <a:p>
                      <a:pPr lvl="0" algn="l">
                        <a:lnSpc>
                          <a:spcPct val="100000"/>
                        </a:lnSpc>
                        <a:spcBef>
                          <a:spcPts val="0"/>
                        </a:spcBef>
                        <a:spcAft>
                          <a:spcPts val="0"/>
                        </a:spcAft>
                        <a:buNone/>
                      </a:pPr>
                      <a:r>
                        <a:rPr lang="en-US" sz="1800" b="0" i="0" u="none" strike="noStrike" noProof="0">
                          <a:effectLst/>
                          <a:latin typeface="Calibri"/>
                        </a:rPr>
                        <a:t>PSHE Topic Foci Question</a:t>
                      </a:r>
                    </a:p>
                    <a:p>
                      <a:pPr lvl="0" algn="l">
                        <a:buNone/>
                      </a:pPr>
                      <a:endParaRPr lang="en-US" sz="1800">
                        <a:effectLst/>
                      </a:endParaRPr>
                    </a:p>
                  </a:txBody>
                  <a:tcPr marL="15911" marR="15911" marT="15911" marB="76374"/>
                </a:tc>
                <a:extLst>
                  <a:ext uri="{0D108BD9-81ED-4DB2-BD59-A6C34878D82A}">
                    <a16:rowId xmlns:a16="http://schemas.microsoft.com/office/drawing/2014/main" val="3271657837"/>
                  </a:ext>
                </a:extLst>
              </a:tr>
              <a:tr h="677440">
                <a:tc rowSpan="4">
                  <a:txBody>
                    <a:bodyPr/>
                    <a:lstStyle/>
                    <a:p>
                      <a:pPr algn="ctr" fontAlgn="ctr"/>
                      <a:r>
                        <a:rPr lang="en-US" sz="2200">
                          <a:effectLst/>
                        </a:rPr>
                        <a:t>Autumn</a:t>
                      </a:r>
                    </a:p>
                  </a:txBody>
                  <a:tcPr marL="15911" marR="15911" marT="15911" marB="76374" anchor="ctr">
                    <a:solidFill>
                      <a:schemeClr val="accent6">
                        <a:lumMod val="20000"/>
                        <a:lumOff val="80000"/>
                      </a:schemeClr>
                    </a:solidFill>
                  </a:tcPr>
                </a:tc>
                <a:tc>
                  <a:txBody>
                    <a:bodyPr/>
                    <a:lstStyle/>
                    <a:p>
                      <a:pPr lvl="0">
                        <a:buNone/>
                      </a:pPr>
                      <a:r>
                        <a:rPr lang="en-US" sz="1800">
                          <a:effectLst/>
                        </a:rPr>
                        <a:t>SRE</a:t>
                      </a:r>
                      <a:endParaRPr lang="en-US" sz="2000"/>
                    </a:p>
                  </a:txBody>
                  <a:tcPr marL="15911" marR="15911" marT="15911" marB="76374"/>
                </a:tc>
                <a:tc>
                  <a:txBody>
                    <a:bodyPr/>
                    <a:lstStyle/>
                    <a:p>
                      <a:pPr lvl="0">
                        <a:buNone/>
                      </a:pPr>
                      <a:r>
                        <a:rPr lang="en-US" sz="1800" b="0" i="0" u="none" strike="noStrike" noProof="0">
                          <a:effectLst/>
                          <a:latin typeface="Calibri"/>
                        </a:rPr>
                        <a:t>What is consent and the 5Rs?</a:t>
                      </a:r>
                    </a:p>
                    <a:p>
                      <a:pPr lvl="0">
                        <a:buNone/>
                      </a:pPr>
                      <a:r>
                        <a:rPr lang="en-US" sz="1800" b="0" i="0" u="none" strike="noStrike" noProof="0">
                          <a:effectLst/>
                          <a:latin typeface="Calibri"/>
                        </a:rPr>
                        <a:t>Research project</a:t>
                      </a:r>
                    </a:p>
                  </a:txBody>
                  <a:tcPr marL="15911" marR="15911" marT="15911" marB="76374"/>
                </a:tc>
                <a:extLst>
                  <a:ext uri="{0D108BD9-81ED-4DB2-BD59-A6C34878D82A}">
                    <a16:rowId xmlns:a16="http://schemas.microsoft.com/office/drawing/2014/main" val="3715039474"/>
                  </a:ext>
                </a:extLst>
              </a:tr>
              <a:tr h="399371">
                <a:tc vMerge="1">
                  <a:txBody>
                    <a:bodyPr/>
                    <a:lstStyle/>
                    <a:p>
                      <a:endParaRPr lang="en-US"/>
                    </a:p>
                  </a:txBody>
                  <a:tcPr marL="0" marR="0" marT="0" marB="0" horzOverflow="overflow"/>
                </a:tc>
                <a:tc>
                  <a:txBody>
                    <a:bodyPr/>
                    <a:lstStyle/>
                    <a:p>
                      <a:pPr lvl="0">
                        <a:buNone/>
                      </a:pPr>
                      <a:r>
                        <a:rPr lang="en-US" sz="1800">
                          <a:effectLst/>
                        </a:rPr>
                        <a:t>ESafety</a:t>
                      </a:r>
                      <a:endParaRPr lang="en-US" sz="2000"/>
                    </a:p>
                  </a:txBody>
                  <a:tcPr marL="15911" marR="15911" marT="15911" marB="76374"/>
                </a:tc>
                <a:tc>
                  <a:txBody>
                    <a:bodyPr/>
                    <a:lstStyle/>
                    <a:p>
                      <a:pPr lvl="0">
                        <a:buNone/>
                      </a:pPr>
                      <a:r>
                        <a:rPr lang="en-US" sz="1800" b="0" i="0" u="none" strike="noStrike" noProof="0">
                          <a:effectLst/>
                          <a:latin typeface="Calibri"/>
                        </a:rPr>
                        <a:t>How do I behave online in the workplace? </a:t>
                      </a:r>
                      <a:endParaRPr lang="en-US" sz="2000"/>
                    </a:p>
                  </a:txBody>
                  <a:tcPr marL="15911" marR="15911" marT="15911" marB="76374"/>
                </a:tc>
                <a:extLst>
                  <a:ext uri="{0D108BD9-81ED-4DB2-BD59-A6C34878D82A}">
                    <a16:rowId xmlns:a16="http://schemas.microsoft.com/office/drawing/2014/main" val="4236890299"/>
                  </a:ext>
                </a:extLst>
              </a:tr>
              <a:tr h="399371">
                <a:tc vMerge="1">
                  <a:txBody>
                    <a:bodyPr/>
                    <a:lstStyle/>
                    <a:p>
                      <a:endParaRPr lang="en-US"/>
                    </a:p>
                  </a:txBody>
                  <a:tcPr marL="0" marR="0" marT="0" marB="0" horzOverflow="overflow"/>
                </a:tc>
                <a:tc>
                  <a:txBody>
                    <a:bodyPr/>
                    <a:lstStyle/>
                    <a:p>
                      <a:pPr lvl="0">
                        <a:buNone/>
                      </a:pPr>
                      <a:r>
                        <a:rPr lang="en-US" sz="1800">
                          <a:effectLst/>
                        </a:rPr>
                        <a:t>Health</a:t>
                      </a:r>
                      <a:endParaRPr lang="en-US" sz="2000"/>
                    </a:p>
                  </a:txBody>
                  <a:tcPr marL="15911" marR="15911" marT="15911" marB="76374"/>
                </a:tc>
                <a:tc>
                  <a:txBody>
                    <a:bodyPr/>
                    <a:lstStyle/>
                    <a:p>
                      <a:pPr lvl="0">
                        <a:buNone/>
                      </a:pPr>
                      <a:r>
                        <a:rPr lang="en-US" sz="1800" b="0" i="0" u="none" strike="noStrike" noProof="0">
                          <a:effectLst/>
                          <a:latin typeface="Calibri"/>
                        </a:rPr>
                        <a:t>What is the truth about cannabis and cocaine? </a:t>
                      </a:r>
                      <a:endParaRPr lang="en-US" sz="2000"/>
                    </a:p>
                  </a:txBody>
                  <a:tcPr marL="15911" marR="15911" marT="15911" marB="76374"/>
                </a:tc>
                <a:extLst>
                  <a:ext uri="{0D108BD9-81ED-4DB2-BD59-A6C34878D82A}">
                    <a16:rowId xmlns:a16="http://schemas.microsoft.com/office/drawing/2014/main" val="44278051"/>
                  </a:ext>
                </a:extLst>
              </a:tr>
              <a:tr h="399371">
                <a:tc vMerge="1">
                  <a:txBody>
                    <a:bodyPr/>
                    <a:lstStyle/>
                    <a:p>
                      <a:endParaRPr lang="en-US"/>
                    </a:p>
                  </a:txBody>
                  <a:tcPr marL="17500" marR="17500" marT="17500" marB="84000" anchor="ctr">
                    <a:solidFill>
                      <a:schemeClr val="accent3">
                        <a:lumMod val="20000"/>
                        <a:lumOff val="80000"/>
                      </a:schemeClr>
                    </a:solidFill>
                  </a:tcPr>
                </a:tc>
                <a:tc>
                  <a:txBody>
                    <a:bodyPr/>
                    <a:lstStyle/>
                    <a:p>
                      <a:pPr lvl="0">
                        <a:buNone/>
                      </a:pPr>
                      <a:r>
                        <a:rPr lang="en-US" sz="1800">
                          <a:effectLst/>
                        </a:rPr>
                        <a:t>Life Skills</a:t>
                      </a:r>
                      <a:endParaRPr lang="en-US" sz="2000"/>
                    </a:p>
                  </a:txBody>
                  <a:tcPr marL="15911" marR="15911" marT="15911" marB="76374"/>
                </a:tc>
                <a:tc>
                  <a:txBody>
                    <a:bodyPr/>
                    <a:lstStyle/>
                    <a:p>
                      <a:pPr lvl="0">
                        <a:buNone/>
                      </a:pPr>
                      <a:r>
                        <a:rPr lang="en-US" sz="1800" b="0" i="0" u="none" strike="noStrike" noProof="0">
                          <a:effectLst/>
                          <a:latin typeface="Calibri"/>
                        </a:rPr>
                        <a:t>How do I have financial security in my career?</a:t>
                      </a:r>
                      <a:endParaRPr lang="en-US" sz="2000"/>
                    </a:p>
                  </a:txBody>
                  <a:tcPr marL="15911" marR="15911" marT="15911" marB="76374"/>
                </a:tc>
                <a:extLst>
                  <a:ext uri="{0D108BD9-81ED-4DB2-BD59-A6C34878D82A}">
                    <a16:rowId xmlns:a16="http://schemas.microsoft.com/office/drawing/2014/main" val="907593418"/>
                  </a:ext>
                </a:extLst>
              </a:tr>
              <a:tr h="955510">
                <a:tc rowSpan="4">
                  <a:txBody>
                    <a:bodyPr/>
                    <a:lstStyle/>
                    <a:p>
                      <a:pPr lvl="0" algn="ctr">
                        <a:buNone/>
                      </a:pPr>
                      <a:r>
                        <a:rPr lang="en-US" sz="2200"/>
                        <a:t>Spring</a:t>
                      </a:r>
                    </a:p>
                  </a:txBody>
                  <a:tcPr marL="0" marR="0" marT="0" marB="0" anchor="ctr" horzOverflow="overflow">
                    <a:solidFill>
                      <a:schemeClr val="accent5">
                        <a:lumMod val="20000"/>
                        <a:lumOff val="80000"/>
                      </a:schemeClr>
                    </a:solidFill>
                  </a:tcPr>
                </a:tc>
                <a:tc>
                  <a:txBody>
                    <a:bodyPr/>
                    <a:lstStyle/>
                    <a:p>
                      <a:pPr lvl="0">
                        <a:buNone/>
                      </a:pPr>
                      <a:r>
                        <a:rPr lang="en-US" sz="1800">
                          <a:effectLst/>
                        </a:rPr>
                        <a:t>SRE</a:t>
                      </a:r>
                      <a:endParaRPr lang="en-US" sz="2000"/>
                    </a:p>
                  </a:txBody>
                  <a:tcPr marL="15911" marR="15911" marT="15911" marB="76374"/>
                </a:tc>
                <a:tc>
                  <a:txBody>
                    <a:bodyPr/>
                    <a:lstStyle/>
                    <a:p>
                      <a:pPr lvl="0">
                        <a:buNone/>
                      </a:pPr>
                      <a:r>
                        <a:rPr lang="en-US" sz="1800" b="0" i="0" u="none" strike="noStrike" noProof="0">
                          <a:effectLst/>
                          <a:latin typeface="Calibri"/>
                        </a:rPr>
                        <a:t>What are healthy relationships?</a:t>
                      </a:r>
                    </a:p>
                    <a:p>
                      <a:pPr lvl="0">
                        <a:buNone/>
                      </a:pPr>
                      <a:r>
                        <a:rPr lang="en-US" sz="1800" b="0" i="0" u="none" strike="noStrike" noProof="0">
                          <a:effectLst/>
                          <a:latin typeface="Calibri"/>
                        </a:rPr>
                        <a:t>What are different kinds of relationships in families and life?</a:t>
                      </a:r>
                      <a:endParaRPr lang="en-US" sz="2000"/>
                    </a:p>
                  </a:txBody>
                  <a:tcPr marL="15911" marR="15911" marT="15911" marB="76374"/>
                </a:tc>
                <a:extLst>
                  <a:ext uri="{0D108BD9-81ED-4DB2-BD59-A6C34878D82A}">
                    <a16:rowId xmlns:a16="http://schemas.microsoft.com/office/drawing/2014/main" val="86380409"/>
                  </a:ext>
                </a:extLst>
              </a:tr>
              <a:tr h="677440">
                <a:tc vMerge="1">
                  <a:txBody>
                    <a:bodyPr/>
                    <a:lstStyle/>
                    <a:p>
                      <a:endParaRPr lang="en-US"/>
                    </a:p>
                  </a:txBody>
                  <a:tcPr marL="0" marR="0" marT="0" marB="0" horzOverflow="overflow"/>
                </a:tc>
                <a:tc>
                  <a:txBody>
                    <a:bodyPr/>
                    <a:lstStyle/>
                    <a:p>
                      <a:pPr lvl="0">
                        <a:buNone/>
                      </a:pPr>
                      <a:r>
                        <a:rPr lang="en-US" sz="1800">
                          <a:effectLst/>
                        </a:rPr>
                        <a:t>ESafety</a:t>
                      </a:r>
                      <a:endParaRPr lang="en-US" sz="2000"/>
                    </a:p>
                  </a:txBody>
                  <a:tcPr marL="15911" marR="15911" marT="15911" marB="76374"/>
                </a:tc>
                <a:tc>
                  <a:txBody>
                    <a:bodyPr/>
                    <a:lstStyle/>
                    <a:p>
                      <a:pPr lvl="0">
                        <a:buNone/>
                      </a:pPr>
                      <a:r>
                        <a:rPr lang="en-US" sz="1800" b="0" i="0" u="none" strike="noStrike" noProof="0">
                          <a:effectLst/>
                          <a:latin typeface="Calibri"/>
                        </a:rPr>
                        <a:t>Do I need to be LinkedIn?</a:t>
                      </a:r>
                    </a:p>
                    <a:p>
                      <a:pPr lvl="0">
                        <a:buNone/>
                      </a:pPr>
                      <a:endParaRPr lang="en-US" sz="1800" b="0" i="0" u="none" strike="noStrike" noProof="0">
                        <a:effectLst/>
                        <a:latin typeface="Calibri"/>
                      </a:endParaRPr>
                    </a:p>
                  </a:txBody>
                  <a:tcPr marL="15911" marR="15911" marT="15911" marB="76374"/>
                </a:tc>
                <a:extLst>
                  <a:ext uri="{0D108BD9-81ED-4DB2-BD59-A6C34878D82A}">
                    <a16:rowId xmlns:a16="http://schemas.microsoft.com/office/drawing/2014/main" val="2388177941"/>
                  </a:ext>
                </a:extLst>
              </a:tr>
              <a:tr h="399371">
                <a:tc vMerge="1">
                  <a:txBody>
                    <a:bodyPr/>
                    <a:lstStyle/>
                    <a:p>
                      <a:endParaRPr lang="en-US"/>
                    </a:p>
                  </a:txBody>
                  <a:tcPr marL="0" marR="0" marT="0" marB="0" horzOverflow="overflow"/>
                </a:tc>
                <a:tc>
                  <a:txBody>
                    <a:bodyPr/>
                    <a:lstStyle/>
                    <a:p>
                      <a:pPr lvl="0">
                        <a:buNone/>
                      </a:pPr>
                      <a:r>
                        <a:rPr lang="en-US" sz="1800">
                          <a:effectLst/>
                        </a:rPr>
                        <a:t>Health</a:t>
                      </a:r>
                      <a:endParaRPr lang="en-US" sz="2000"/>
                    </a:p>
                  </a:txBody>
                  <a:tcPr marL="15911" marR="15911" marT="15911" marB="76374"/>
                </a:tc>
                <a:tc>
                  <a:txBody>
                    <a:bodyPr/>
                    <a:lstStyle/>
                    <a:p>
                      <a:pPr lvl="0">
                        <a:buNone/>
                      </a:pPr>
                      <a:r>
                        <a:rPr lang="en-US" sz="1800" b="0" i="0" u="none" strike="noStrike" noProof="0">
                          <a:effectLst/>
                          <a:latin typeface="Calibri"/>
                        </a:rPr>
                        <a:t>What is aging going to be like?</a:t>
                      </a:r>
                      <a:endParaRPr lang="en-US" sz="2000"/>
                    </a:p>
                  </a:txBody>
                  <a:tcPr marL="15911" marR="15911" marT="15911" marB="76374"/>
                </a:tc>
                <a:extLst>
                  <a:ext uri="{0D108BD9-81ED-4DB2-BD59-A6C34878D82A}">
                    <a16:rowId xmlns:a16="http://schemas.microsoft.com/office/drawing/2014/main" val="1771856294"/>
                  </a:ext>
                </a:extLst>
              </a:tr>
              <a:tr h="677440">
                <a:tc vMerge="1">
                  <a:txBody>
                    <a:bodyPr/>
                    <a:lstStyle/>
                    <a:p>
                      <a:endParaRPr lang="en-US"/>
                    </a:p>
                  </a:txBody>
                  <a:tcPr marL="0" marR="0" marT="0" marB="0"/>
                </a:tc>
                <a:tc>
                  <a:txBody>
                    <a:bodyPr/>
                    <a:lstStyle/>
                    <a:p>
                      <a:pPr lvl="0">
                        <a:buNone/>
                      </a:pPr>
                      <a:r>
                        <a:rPr lang="en-US" sz="1800">
                          <a:effectLst/>
                        </a:rPr>
                        <a:t>Life Skills</a:t>
                      </a:r>
                      <a:endParaRPr lang="en-US" sz="2000"/>
                    </a:p>
                  </a:txBody>
                  <a:tcPr marL="15911" marR="15911" marT="15911" marB="76374"/>
                </a:tc>
                <a:tc>
                  <a:txBody>
                    <a:bodyPr/>
                    <a:lstStyle/>
                    <a:p>
                      <a:pPr lvl="0">
                        <a:buNone/>
                      </a:pPr>
                      <a:r>
                        <a:rPr lang="en-US" sz="1800" b="0" i="0" u="none" strike="noStrike" noProof="0">
                          <a:effectLst/>
                          <a:latin typeface="Calibri"/>
                        </a:rPr>
                        <a:t>What financial planning do I need Post-18 at </a:t>
                      </a:r>
                      <a:r>
                        <a:rPr lang="en-US" sz="1800" b="0" i="0" u="none" strike="noStrike" noProof="0" err="1">
                          <a:effectLst/>
                          <a:latin typeface="Calibri"/>
                        </a:rPr>
                        <a:t>uni</a:t>
                      </a:r>
                      <a:r>
                        <a:rPr lang="en-US" sz="1800" b="0" i="0" u="none" strike="noStrike" noProof="0">
                          <a:effectLst/>
                          <a:latin typeface="Calibri"/>
                        </a:rPr>
                        <a:t>/apprenticeship or work?</a:t>
                      </a:r>
                      <a:endParaRPr lang="en-US" sz="2000"/>
                    </a:p>
                  </a:txBody>
                  <a:tcPr marL="15911" marR="15911" marT="15911" marB="76374"/>
                </a:tc>
                <a:extLst>
                  <a:ext uri="{0D108BD9-81ED-4DB2-BD59-A6C34878D82A}">
                    <a16:rowId xmlns:a16="http://schemas.microsoft.com/office/drawing/2014/main" val="2068202308"/>
                  </a:ext>
                </a:extLst>
              </a:tr>
              <a:tr h="955510">
                <a:tc rowSpan="4">
                  <a:txBody>
                    <a:bodyPr/>
                    <a:lstStyle/>
                    <a:p>
                      <a:pPr lvl="0" algn="ctr">
                        <a:buNone/>
                      </a:pPr>
                      <a:r>
                        <a:rPr lang="en-US" sz="2200">
                          <a:effectLst/>
                        </a:rPr>
                        <a:t>Summer</a:t>
                      </a:r>
                    </a:p>
                  </a:txBody>
                  <a:tcPr marL="15911" marR="15911" marT="15911" marB="76374" anchor="ctr">
                    <a:solidFill>
                      <a:schemeClr val="accent4">
                        <a:lumMod val="20000"/>
                        <a:lumOff val="80000"/>
                      </a:schemeClr>
                    </a:solidFill>
                  </a:tcPr>
                </a:tc>
                <a:tc>
                  <a:txBody>
                    <a:bodyPr/>
                    <a:lstStyle/>
                    <a:p>
                      <a:pPr lvl="0">
                        <a:buNone/>
                      </a:pPr>
                      <a:r>
                        <a:rPr lang="en-US" sz="1800">
                          <a:effectLst/>
                        </a:rPr>
                        <a:t>SRE</a:t>
                      </a:r>
                      <a:endParaRPr lang="en-US" sz="2000"/>
                    </a:p>
                  </a:txBody>
                  <a:tcPr marL="15911" marR="15911" marT="15911" marB="76374"/>
                </a:tc>
                <a:tc>
                  <a:txBody>
                    <a:bodyPr/>
                    <a:lstStyle/>
                    <a:p>
                      <a:pPr lvl="0">
                        <a:buNone/>
                      </a:pPr>
                      <a:r>
                        <a:rPr lang="en-US" sz="1800" b="0" i="0" u="none" strike="noStrike" noProof="0">
                          <a:effectLst/>
                          <a:latin typeface="Calibri"/>
                        </a:rPr>
                        <a:t>What are different kinds of love and relationships? What is safer sex and contraception?</a:t>
                      </a:r>
                      <a:endParaRPr lang="en-US" sz="2000"/>
                    </a:p>
                  </a:txBody>
                  <a:tcPr marL="15911" marR="15911" marT="15911" marB="76374"/>
                </a:tc>
                <a:extLst>
                  <a:ext uri="{0D108BD9-81ED-4DB2-BD59-A6C34878D82A}">
                    <a16:rowId xmlns:a16="http://schemas.microsoft.com/office/drawing/2014/main" val="1306945571"/>
                  </a:ext>
                </a:extLst>
              </a:tr>
              <a:tr h="399371">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800">
                          <a:effectLst/>
                        </a:rPr>
                        <a:t>ESafety</a:t>
                      </a:r>
                      <a:endParaRPr lang="en-US" sz="2000"/>
                    </a:p>
                  </a:txBody>
                  <a:tcPr marL="15911" marR="15911" marT="15911" marB="76374"/>
                </a:tc>
                <a:tc>
                  <a:txBody>
                    <a:bodyPr/>
                    <a:lstStyle/>
                    <a:p>
                      <a:pPr lvl="0">
                        <a:buNone/>
                      </a:pPr>
                      <a:r>
                        <a:rPr lang="en-US" sz="1800" b="0" i="0" u="none" strike="noStrike" noProof="0">
                          <a:effectLst/>
                          <a:latin typeface="Calibri"/>
                        </a:rPr>
                        <a:t>How do I keep my finances safe online?</a:t>
                      </a:r>
                      <a:endParaRPr lang="en-US" sz="2000"/>
                    </a:p>
                  </a:txBody>
                  <a:tcPr marL="15911" marR="15911" marT="15911" marB="76374"/>
                </a:tc>
                <a:extLst>
                  <a:ext uri="{0D108BD9-81ED-4DB2-BD59-A6C34878D82A}">
                    <a16:rowId xmlns:a16="http://schemas.microsoft.com/office/drawing/2014/main" val="828587536"/>
                  </a:ext>
                </a:extLst>
              </a:tr>
              <a:tr h="399371">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800">
                          <a:effectLst/>
                        </a:rPr>
                        <a:t>Health</a:t>
                      </a:r>
                      <a:endParaRPr lang="en-US" sz="2000"/>
                    </a:p>
                  </a:txBody>
                  <a:tcPr marL="15911" marR="15911" marT="15911" marB="76374"/>
                </a:tc>
                <a:tc>
                  <a:txBody>
                    <a:bodyPr/>
                    <a:lstStyle/>
                    <a:p>
                      <a:pPr lvl="0">
                        <a:buNone/>
                      </a:pPr>
                      <a:r>
                        <a:rPr lang="en-US" sz="1800" b="0" i="0" u="none" strike="noStrike" noProof="0">
                          <a:effectLst/>
                          <a:latin typeface="Calibri"/>
                        </a:rPr>
                        <a:t>What is good mental health for life?</a:t>
                      </a:r>
                      <a:endParaRPr lang="en-US" sz="2000"/>
                    </a:p>
                  </a:txBody>
                  <a:tcPr marL="15911" marR="15911" marT="15911" marB="76374"/>
                </a:tc>
                <a:extLst>
                  <a:ext uri="{0D108BD9-81ED-4DB2-BD59-A6C34878D82A}">
                    <a16:rowId xmlns:a16="http://schemas.microsoft.com/office/drawing/2014/main" val="3217539132"/>
                  </a:ext>
                </a:extLst>
              </a:tr>
              <a:tr h="399371">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800">
                          <a:effectLst/>
                        </a:rPr>
                        <a:t>Life Skills</a:t>
                      </a:r>
                      <a:endParaRPr lang="en-US" sz="2000"/>
                    </a:p>
                  </a:txBody>
                  <a:tcPr marL="15911" marR="15911" marT="15911" marB="76374"/>
                </a:tc>
                <a:tc>
                  <a:txBody>
                    <a:bodyPr/>
                    <a:lstStyle/>
                    <a:p>
                      <a:pPr lvl="0">
                        <a:buNone/>
                      </a:pPr>
                      <a:r>
                        <a:rPr lang="en-US" sz="1800" b="0" i="0" u="none" strike="noStrike" noProof="0">
                          <a:effectLst/>
                          <a:latin typeface="Calibri"/>
                        </a:rPr>
                        <a:t>What are investments?</a:t>
                      </a:r>
                      <a:endParaRPr lang="en-US" sz="2000"/>
                    </a:p>
                  </a:txBody>
                  <a:tcPr marL="15911" marR="15911" marT="15911" marB="76374"/>
                </a:tc>
                <a:extLst>
                  <a:ext uri="{0D108BD9-81ED-4DB2-BD59-A6C34878D82A}">
                    <a16:rowId xmlns:a16="http://schemas.microsoft.com/office/drawing/2014/main" val="566883953"/>
                  </a:ext>
                </a:extLst>
              </a:tr>
            </a:tbl>
          </a:graphicData>
        </a:graphic>
      </p:graphicFrame>
    </p:spTree>
    <p:extLst>
      <p:ext uri="{BB962C8B-B14F-4D97-AF65-F5344CB8AC3E}">
        <p14:creationId xmlns:p14="http://schemas.microsoft.com/office/powerpoint/2010/main" val="938629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A9A-EEF4-9D42-85A0-E975B5236F66}"/>
              </a:ext>
            </a:extLst>
          </p:cNvPr>
          <p:cNvSpPr txBox="1">
            <a:spLocks/>
          </p:cNvSpPr>
          <p:nvPr/>
        </p:nvSpPr>
        <p:spPr>
          <a:xfrm>
            <a:off x="660400" y="681038"/>
            <a:ext cx="8280400" cy="24749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39965">
              <a:spcAft>
                <a:spcPts val="600"/>
              </a:spcAft>
            </a:pPr>
            <a:r>
              <a:rPr lang="en-US" sz="6100" b="1" kern="1200" dirty="0">
                <a:solidFill>
                  <a:schemeClr val="tx1"/>
                </a:solidFill>
                <a:latin typeface="+mj-lt"/>
                <a:ea typeface="+mj-ea"/>
                <a:cs typeface="+mj-cs"/>
              </a:rPr>
              <a:t>Year </a:t>
            </a:r>
            <a:r>
              <a:rPr lang="en-US" sz="6100" b="1" dirty="0">
                <a:solidFill>
                  <a:schemeClr val="tx1"/>
                </a:solidFill>
                <a:latin typeface="+mj-lt"/>
                <a:ea typeface="+mj-ea"/>
                <a:cs typeface="+mj-cs"/>
              </a:rPr>
              <a:t>13 </a:t>
            </a:r>
            <a:r>
              <a:rPr lang="en-US" sz="6100" b="1" kern="1200" dirty="0">
                <a:solidFill>
                  <a:schemeClr val="tx1"/>
                </a:solidFill>
                <a:latin typeface="+mj-lt"/>
                <a:ea typeface="+mj-ea"/>
                <a:cs typeface="+mj-cs"/>
              </a:rPr>
              <a:t>Topics Tier </a:t>
            </a:r>
            <a:r>
              <a:rPr lang="en-US" sz="6100" b="1" dirty="0">
                <a:solidFill>
                  <a:schemeClr val="tx1"/>
                </a:solidFill>
                <a:latin typeface="+mj-lt"/>
                <a:ea typeface="+mj-ea"/>
                <a:cs typeface="+mj-cs"/>
              </a:rPr>
              <a:t>4</a:t>
            </a:r>
          </a:p>
          <a:p>
            <a:pPr defTabSz="639965">
              <a:spcAft>
                <a:spcPts val="600"/>
              </a:spcAft>
            </a:pPr>
            <a:r>
              <a:rPr lang="en-US" sz="6100" b="1" dirty="0">
                <a:solidFill>
                  <a:schemeClr val="tx1"/>
                </a:solidFill>
                <a:latin typeface="+mj-lt"/>
                <a:ea typeface="+mj-ea"/>
                <a:cs typeface="Calibri"/>
              </a:rPr>
              <a:t>Extended Assemblies</a:t>
            </a:r>
          </a:p>
        </p:txBody>
      </p:sp>
      <p:graphicFrame>
        <p:nvGraphicFramePr>
          <p:cNvPr id="4" name="Table 3">
            <a:extLst>
              <a:ext uri="{FF2B5EF4-FFF2-40B4-BE49-F238E27FC236}">
                <a16:creationId xmlns:a16="http://schemas.microsoft.com/office/drawing/2014/main" id="{07C163AD-53CD-0E99-9AE2-51D93C18D2FD}"/>
              </a:ext>
            </a:extLst>
          </p:cNvPr>
          <p:cNvGraphicFramePr>
            <a:graphicFrameLocks noGrp="1"/>
          </p:cNvGraphicFramePr>
          <p:nvPr>
            <p:extLst>
              <p:ext uri="{D42A27DB-BD31-4B8C-83A1-F6EECF244321}">
                <p14:modId xmlns:p14="http://schemas.microsoft.com/office/powerpoint/2010/main" val="2936131023"/>
              </p:ext>
            </p:extLst>
          </p:nvPr>
        </p:nvGraphicFramePr>
        <p:xfrm>
          <a:off x="660400" y="3509308"/>
          <a:ext cx="8280401" cy="6859951"/>
        </p:xfrm>
        <a:graphic>
          <a:graphicData uri="http://schemas.openxmlformats.org/drawingml/2006/table">
            <a:tbl>
              <a:tblPr firstRow="1" bandRow="1"/>
              <a:tblGrid>
                <a:gridCol w="1816773">
                  <a:extLst>
                    <a:ext uri="{9D8B030D-6E8A-4147-A177-3AD203B41FA5}">
                      <a16:colId xmlns:a16="http://schemas.microsoft.com/office/drawing/2014/main" val="1974536517"/>
                    </a:ext>
                  </a:extLst>
                </a:gridCol>
                <a:gridCol w="1720296">
                  <a:extLst>
                    <a:ext uri="{9D8B030D-6E8A-4147-A177-3AD203B41FA5}">
                      <a16:colId xmlns:a16="http://schemas.microsoft.com/office/drawing/2014/main" val="2997203945"/>
                    </a:ext>
                  </a:extLst>
                </a:gridCol>
                <a:gridCol w="4743332">
                  <a:extLst>
                    <a:ext uri="{9D8B030D-6E8A-4147-A177-3AD203B41FA5}">
                      <a16:colId xmlns:a16="http://schemas.microsoft.com/office/drawing/2014/main" val="1155565176"/>
                    </a:ext>
                  </a:extLst>
                </a:gridCol>
              </a:tblGrid>
              <a:tr h="672569">
                <a:tc>
                  <a:txBody>
                    <a:bodyPr/>
                    <a:lstStyle/>
                    <a:p>
                      <a:pPr lvl="0" algn="l">
                        <a:buNone/>
                      </a:pPr>
                      <a:r>
                        <a:rPr lang="en-US" sz="1800" b="1" dirty="0">
                          <a:effectLst/>
                        </a:rPr>
                        <a:t>Term</a:t>
                      </a:r>
                    </a:p>
                  </a:txBody>
                  <a:tcPr marL="16025" marR="16025" marT="16025" marB="76923">
                    <a:solidFill>
                      <a:schemeClr val="accent3">
                        <a:lumMod val="20000"/>
                        <a:lumOff val="80000"/>
                      </a:schemeClr>
                    </a:solidFill>
                  </a:tcPr>
                </a:tc>
                <a:tc>
                  <a:txBody>
                    <a:bodyPr/>
                    <a:lstStyle/>
                    <a:p>
                      <a:pPr lvl="0" algn="l">
                        <a:buNone/>
                      </a:pPr>
                      <a:r>
                        <a:rPr lang="en-US" sz="1800" b="1" dirty="0">
                          <a:effectLst/>
                        </a:rPr>
                        <a:t>Theme</a:t>
                      </a:r>
                    </a:p>
                  </a:txBody>
                  <a:tcPr marL="16025" marR="16025" marT="16025" marB="76923"/>
                </a:tc>
                <a:tc>
                  <a:txBody>
                    <a:bodyPr/>
                    <a:lstStyle/>
                    <a:p>
                      <a:pPr lvl="0" algn="l">
                        <a:lnSpc>
                          <a:spcPct val="100000"/>
                        </a:lnSpc>
                        <a:spcBef>
                          <a:spcPts val="0"/>
                        </a:spcBef>
                        <a:spcAft>
                          <a:spcPts val="0"/>
                        </a:spcAft>
                        <a:buNone/>
                      </a:pPr>
                      <a:r>
                        <a:rPr lang="en-US" sz="1800" b="1" i="0" u="none" strike="noStrike" noProof="0" dirty="0">
                          <a:effectLst/>
                          <a:latin typeface="Calibri"/>
                        </a:rPr>
                        <a:t>PSHE Topic Foci Question</a:t>
                      </a:r>
                    </a:p>
                    <a:p>
                      <a:pPr lvl="0" algn="l">
                        <a:buNone/>
                      </a:pPr>
                      <a:endParaRPr lang="en-US" sz="1800" b="1" dirty="0">
                        <a:effectLst/>
                      </a:endParaRPr>
                    </a:p>
                  </a:txBody>
                  <a:tcPr marL="16025" marR="16025" marT="16025" marB="76923"/>
                </a:tc>
                <a:extLst>
                  <a:ext uri="{0D108BD9-81ED-4DB2-BD59-A6C34878D82A}">
                    <a16:rowId xmlns:a16="http://schemas.microsoft.com/office/drawing/2014/main" val="3271657837"/>
                  </a:ext>
                </a:extLst>
              </a:tr>
              <a:tr h="672569">
                <a:tc rowSpan="3">
                  <a:txBody>
                    <a:bodyPr/>
                    <a:lstStyle/>
                    <a:p>
                      <a:pPr algn="ctr" fontAlgn="ctr"/>
                      <a:r>
                        <a:rPr lang="en-US" sz="2200" dirty="0">
                          <a:effectLst/>
                        </a:rPr>
                        <a:t>Autumn</a:t>
                      </a:r>
                    </a:p>
                  </a:txBody>
                  <a:tcPr marL="16025" marR="16025" marT="16025" marB="76923" anchor="ctr">
                    <a:solidFill>
                      <a:schemeClr val="accent6">
                        <a:lumMod val="20000"/>
                        <a:lumOff val="80000"/>
                      </a:schemeClr>
                    </a:solidFill>
                  </a:tcPr>
                </a:tc>
                <a:tc>
                  <a:txBody>
                    <a:bodyPr/>
                    <a:lstStyle/>
                    <a:p>
                      <a:pPr algn="l" fontAlgn="t"/>
                      <a:r>
                        <a:rPr lang="en-US" sz="1800" dirty="0">
                          <a:effectLst/>
                        </a:rPr>
                        <a:t>SRE</a:t>
                      </a:r>
                    </a:p>
                  </a:txBody>
                  <a:tcPr marL="16025" marR="16025" marT="16025" marB="76923"/>
                </a:tc>
                <a:tc>
                  <a:txBody>
                    <a:bodyPr/>
                    <a:lstStyle/>
                    <a:p>
                      <a:pPr fontAlgn="t"/>
                      <a:r>
                        <a:rPr lang="en-US" sz="1800" dirty="0">
                          <a:effectLst/>
                        </a:rPr>
                        <a:t>What is sexual health and how can I take responsibility?</a:t>
                      </a:r>
                    </a:p>
                  </a:txBody>
                  <a:tcPr marL="16025" marR="16025" marT="16025" marB="76923"/>
                </a:tc>
                <a:extLst>
                  <a:ext uri="{0D108BD9-81ED-4DB2-BD59-A6C34878D82A}">
                    <a16:rowId xmlns:a16="http://schemas.microsoft.com/office/drawing/2014/main" val="3715039474"/>
                  </a:ext>
                </a:extLst>
              </a:tr>
              <a:tr h="410241">
                <a:tc vMerge="1">
                  <a:txBody>
                    <a:bodyPr/>
                    <a:lstStyle/>
                    <a:p>
                      <a:endParaRPr lang="en-US"/>
                    </a:p>
                  </a:txBody>
                  <a:tcPr marL="0" marR="0" marT="0" marB="0" horzOverflow="overflow"/>
                </a:tc>
                <a:tc>
                  <a:txBody>
                    <a:bodyPr/>
                    <a:lstStyle/>
                    <a:p>
                      <a:pPr lvl="0">
                        <a:buNone/>
                      </a:pPr>
                      <a:r>
                        <a:rPr lang="en-US" sz="1900" dirty="0">
                          <a:effectLst/>
                        </a:rPr>
                        <a:t>SRE</a:t>
                      </a:r>
                      <a:endParaRPr lang="en-US" sz="2000" dirty="0"/>
                    </a:p>
                  </a:txBody>
                  <a:tcPr marL="16025" marR="16025" marT="16025" marB="76923"/>
                </a:tc>
                <a:tc>
                  <a:txBody>
                    <a:bodyPr/>
                    <a:lstStyle/>
                    <a:p>
                      <a:pPr lvl="0">
                        <a:buNone/>
                      </a:pPr>
                      <a:r>
                        <a:rPr lang="en-US" sz="1900" dirty="0">
                          <a:effectLst/>
                        </a:rPr>
                        <a:t>Life choices and healthy decisions</a:t>
                      </a:r>
                      <a:endParaRPr lang="en-US" sz="2000" dirty="0"/>
                    </a:p>
                  </a:txBody>
                  <a:tcPr marL="16025" marR="16025" marT="16025" marB="76923"/>
                </a:tc>
                <a:extLst>
                  <a:ext uri="{0D108BD9-81ED-4DB2-BD59-A6C34878D82A}">
                    <a16:rowId xmlns:a16="http://schemas.microsoft.com/office/drawing/2014/main" val="4236890299"/>
                  </a:ext>
                </a:extLst>
              </a:tr>
              <a:tr h="1206895">
                <a:tc vMerge="1">
                  <a:txBody>
                    <a:bodyPr/>
                    <a:lstStyle/>
                    <a:p>
                      <a:endParaRPr lang="en-US"/>
                    </a:p>
                  </a:txBody>
                  <a:tcPr marL="0" marR="0" marT="0" marB="0" horzOverflow="overflow"/>
                </a:tc>
                <a:tc>
                  <a:txBody>
                    <a:bodyPr/>
                    <a:lstStyle/>
                    <a:p>
                      <a:pPr lvl="0">
                        <a:buNone/>
                      </a:pPr>
                      <a:r>
                        <a:rPr lang="en-US" sz="2000" dirty="0">
                          <a:effectLst/>
                        </a:rPr>
                        <a:t>SRE</a:t>
                      </a:r>
                      <a:endParaRPr lang="en-US" sz="2000" dirty="0"/>
                    </a:p>
                  </a:txBody>
                  <a:tcPr marL="16025" marR="16025" marT="16025" marB="76923"/>
                </a:tc>
                <a:tc>
                  <a:txBody>
                    <a:bodyPr/>
                    <a:lstStyle/>
                    <a:p>
                      <a:pPr lvl="0">
                        <a:buNone/>
                      </a:pPr>
                      <a:r>
                        <a:rPr lang="en-US" sz="2000" dirty="0">
                          <a:effectLst/>
                        </a:rPr>
                        <a:t>What are boundaries and what is being assertive?</a:t>
                      </a:r>
                      <a:endParaRPr lang="en-US" sz="2000" dirty="0"/>
                    </a:p>
                  </a:txBody>
                  <a:tcPr marL="16025" marR="16025" marT="16025" marB="76923"/>
                </a:tc>
                <a:extLst>
                  <a:ext uri="{0D108BD9-81ED-4DB2-BD59-A6C34878D82A}">
                    <a16:rowId xmlns:a16="http://schemas.microsoft.com/office/drawing/2014/main" val="44278051"/>
                  </a:ext>
                </a:extLst>
              </a:tr>
              <a:tr h="697552">
                <a:tc rowSpan="2">
                  <a:txBody>
                    <a:bodyPr/>
                    <a:lstStyle/>
                    <a:p>
                      <a:pPr lvl="0" algn="ctr">
                        <a:buNone/>
                      </a:pPr>
                      <a:r>
                        <a:rPr lang="en-US" sz="2200" dirty="0"/>
                        <a:t>Spring</a:t>
                      </a:r>
                    </a:p>
                  </a:txBody>
                  <a:tcPr marL="0" marR="0" marT="0" marB="0" anchor="ctr" horzOverflow="overflow">
                    <a:solidFill>
                      <a:schemeClr val="accent5">
                        <a:lumMod val="20000"/>
                        <a:lumOff val="80000"/>
                      </a:schemeClr>
                    </a:solidFill>
                  </a:tcPr>
                </a:tc>
                <a:tc>
                  <a:txBody>
                    <a:bodyPr/>
                    <a:lstStyle/>
                    <a:p>
                      <a:pPr lvl="0">
                        <a:buNone/>
                      </a:pPr>
                      <a:r>
                        <a:rPr lang="en-US" sz="1900" dirty="0">
                          <a:effectLst/>
                        </a:rPr>
                        <a:t>SRE/ESafety</a:t>
                      </a:r>
                      <a:endParaRPr lang="en-US" sz="2000" dirty="0"/>
                    </a:p>
                  </a:txBody>
                  <a:tcPr marL="16025" marR="16025" marT="16025" marB="76923"/>
                </a:tc>
                <a:tc>
                  <a:txBody>
                    <a:bodyPr/>
                    <a:lstStyle/>
                    <a:p>
                      <a:pPr lvl="0">
                        <a:buNone/>
                      </a:pPr>
                      <a:r>
                        <a:rPr lang="en-US" sz="1900" dirty="0">
                          <a:effectLst/>
                        </a:rPr>
                        <a:t>What are online dangers and the impact on futures?</a:t>
                      </a:r>
                    </a:p>
                  </a:txBody>
                  <a:tcPr marL="16025" marR="16025" marT="16025" marB="76923"/>
                </a:tc>
                <a:extLst>
                  <a:ext uri="{0D108BD9-81ED-4DB2-BD59-A6C34878D82A}">
                    <a16:rowId xmlns:a16="http://schemas.microsoft.com/office/drawing/2014/main" val="86380409"/>
                  </a:ext>
                </a:extLst>
              </a:tr>
              <a:tr h="886271">
                <a:tc vMerge="1">
                  <a:txBody>
                    <a:bodyPr/>
                    <a:lstStyle/>
                    <a:p>
                      <a:endParaRPr lang="en-US"/>
                    </a:p>
                  </a:txBody>
                  <a:tcPr marL="0" marR="0" marT="0" marB="0" horzOverflow="overflow"/>
                </a:tc>
                <a:tc>
                  <a:txBody>
                    <a:bodyPr/>
                    <a:lstStyle/>
                    <a:p>
                      <a:pPr lvl="0">
                        <a:buNone/>
                      </a:pPr>
                      <a:r>
                        <a:rPr lang="en-US" sz="1900" dirty="0">
                          <a:effectLst/>
                        </a:rPr>
                        <a:t>Safety</a:t>
                      </a:r>
                      <a:endParaRPr lang="en-US" sz="2000" dirty="0"/>
                    </a:p>
                  </a:txBody>
                  <a:tcPr marL="16025" marR="16025" marT="16025" marB="76923"/>
                </a:tc>
                <a:tc>
                  <a:txBody>
                    <a:bodyPr/>
                    <a:lstStyle/>
                    <a:p>
                      <a:pPr lvl="0">
                        <a:buNone/>
                      </a:pPr>
                      <a:r>
                        <a:rPr lang="en-US" sz="1900" dirty="0">
                          <a:effectLst/>
                        </a:rPr>
                        <a:t>What is extremism in all its forms?</a:t>
                      </a:r>
                      <a:endParaRPr lang="en-US" sz="2000" dirty="0"/>
                    </a:p>
                  </a:txBody>
                  <a:tcPr marL="16025" marR="16025" marT="16025" marB="76923"/>
                </a:tc>
                <a:extLst>
                  <a:ext uri="{0D108BD9-81ED-4DB2-BD59-A6C34878D82A}">
                    <a16:rowId xmlns:a16="http://schemas.microsoft.com/office/drawing/2014/main" val="1771856294"/>
                  </a:ext>
                </a:extLst>
              </a:tr>
              <a:tr h="697552">
                <a:tc rowSpan="2">
                  <a:txBody>
                    <a:bodyPr/>
                    <a:lstStyle/>
                    <a:p>
                      <a:pPr lvl="0" algn="ctr">
                        <a:buNone/>
                      </a:pPr>
                      <a:r>
                        <a:rPr lang="en-US" sz="2200" dirty="0">
                          <a:effectLst/>
                        </a:rPr>
                        <a:t>Summer</a:t>
                      </a:r>
                    </a:p>
                  </a:txBody>
                  <a:tcPr marL="16025" marR="16025" marT="16025" marB="76923" anchor="ctr">
                    <a:solidFill>
                      <a:schemeClr val="accent4">
                        <a:lumMod val="20000"/>
                        <a:lumOff val="80000"/>
                      </a:schemeClr>
                    </a:solidFill>
                  </a:tcPr>
                </a:tc>
                <a:tc>
                  <a:txBody>
                    <a:bodyPr/>
                    <a:lstStyle/>
                    <a:p>
                      <a:pPr lvl="0">
                        <a:buNone/>
                      </a:pPr>
                      <a:r>
                        <a:rPr lang="en-US" sz="1900" dirty="0">
                          <a:effectLst/>
                        </a:rPr>
                        <a:t>SRE</a:t>
                      </a:r>
                      <a:endParaRPr lang="en-US" sz="2000" dirty="0"/>
                    </a:p>
                  </a:txBody>
                  <a:tcPr marL="16025" marR="16025" marT="16025" marB="76923"/>
                </a:tc>
                <a:tc>
                  <a:txBody>
                    <a:bodyPr/>
                    <a:lstStyle/>
                    <a:p>
                      <a:pPr lvl="0">
                        <a:buNone/>
                      </a:pPr>
                      <a:r>
                        <a:rPr lang="en-US" sz="1900" dirty="0">
                          <a:effectLst/>
                        </a:rPr>
                        <a:t>What are loving long-lasting relationships and what is real intimacy? What is fertility?</a:t>
                      </a:r>
                      <a:endParaRPr lang="en-US" sz="2000" dirty="0"/>
                    </a:p>
                  </a:txBody>
                  <a:tcPr marL="16025" marR="16025" marT="16025" marB="76923"/>
                </a:tc>
                <a:extLst>
                  <a:ext uri="{0D108BD9-81ED-4DB2-BD59-A6C34878D82A}">
                    <a16:rowId xmlns:a16="http://schemas.microsoft.com/office/drawing/2014/main" val="1306945571"/>
                  </a:ext>
                </a:extLst>
              </a:tr>
              <a:tr h="1616302">
                <a:tc vMerge="1">
                  <a:txBody>
                    <a:bodyPr/>
                    <a:lstStyle/>
                    <a:p>
                      <a:endParaRPr lang="en-US"/>
                    </a:p>
                  </a:txBody>
                  <a:tcPr marL="17500" marR="17500" marT="17500" marB="84000" anchor="ctr">
                    <a:solidFill>
                      <a:schemeClr val="accent5">
                        <a:lumMod val="20000"/>
                        <a:lumOff val="80000"/>
                      </a:schemeClr>
                    </a:solidFill>
                  </a:tcPr>
                </a:tc>
                <a:tc>
                  <a:txBody>
                    <a:bodyPr/>
                    <a:lstStyle/>
                    <a:p>
                      <a:pPr lvl="0">
                        <a:buNone/>
                      </a:pPr>
                      <a:r>
                        <a:rPr lang="en-US" sz="1900" dirty="0">
                          <a:effectLst/>
                        </a:rPr>
                        <a:t>SRE</a:t>
                      </a:r>
                    </a:p>
                    <a:p>
                      <a:pPr lvl="0">
                        <a:buNone/>
                      </a:pPr>
                      <a:endParaRPr lang="en-US" sz="1900" dirty="0">
                        <a:effectLst/>
                      </a:endParaRPr>
                    </a:p>
                    <a:p>
                      <a:pPr lvl="0">
                        <a:buNone/>
                      </a:pPr>
                      <a:endParaRPr lang="en-US" sz="1900" dirty="0">
                        <a:effectLst/>
                      </a:endParaRPr>
                    </a:p>
                    <a:p>
                      <a:pPr lvl="0">
                        <a:buNone/>
                      </a:pPr>
                      <a:r>
                        <a:rPr lang="en-US" sz="1900" dirty="0">
                          <a:effectLst/>
                        </a:rPr>
                        <a:t>Health</a:t>
                      </a:r>
                    </a:p>
                  </a:txBody>
                  <a:tcPr marL="16025" marR="16025" marT="16025" marB="76923"/>
                </a:tc>
                <a:tc>
                  <a:txBody>
                    <a:bodyPr/>
                    <a:lstStyle/>
                    <a:p>
                      <a:pPr lvl="0">
                        <a:buNone/>
                      </a:pPr>
                      <a:r>
                        <a:rPr lang="en-US" sz="1900" dirty="0">
                          <a:effectLst/>
                        </a:rPr>
                        <a:t>What is consent and red and green flag </a:t>
                      </a:r>
                      <a:r>
                        <a:rPr lang="en-US" sz="1900" dirty="0" err="1">
                          <a:effectLst/>
                        </a:rPr>
                        <a:t>behaviour</a:t>
                      </a:r>
                      <a:r>
                        <a:rPr lang="en-US" sz="1900" dirty="0">
                          <a:effectLst/>
                        </a:rPr>
                        <a:t>?</a:t>
                      </a:r>
                    </a:p>
                    <a:p>
                      <a:pPr lvl="0">
                        <a:buNone/>
                      </a:pPr>
                      <a:endParaRPr lang="en-US" sz="1900" dirty="0">
                        <a:effectLst/>
                      </a:endParaRPr>
                    </a:p>
                    <a:p>
                      <a:pPr lvl="0">
                        <a:buNone/>
                      </a:pPr>
                      <a:r>
                        <a:rPr lang="en-US" sz="1900" dirty="0">
                          <a:effectLst/>
                        </a:rPr>
                        <a:t>Cancer Self-Check Awareness</a:t>
                      </a:r>
                    </a:p>
                  </a:txBody>
                  <a:tcPr marL="16025" marR="16025" marT="16025" marB="76923"/>
                </a:tc>
                <a:extLst>
                  <a:ext uri="{0D108BD9-81ED-4DB2-BD59-A6C34878D82A}">
                    <a16:rowId xmlns:a16="http://schemas.microsoft.com/office/drawing/2014/main" val="828587536"/>
                  </a:ext>
                </a:extLst>
              </a:tr>
            </a:tbl>
          </a:graphicData>
        </a:graphic>
      </p:graphicFrame>
    </p:spTree>
    <p:extLst>
      <p:ext uri="{BB962C8B-B14F-4D97-AF65-F5344CB8AC3E}">
        <p14:creationId xmlns:p14="http://schemas.microsoft.com/office/powerpoint/2010/main" val="4013070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7BC4-5B42-C012-A467-8B99707028F5}"/>
              </a:ext>
            </a:extLst>
          </p:cNvPr>
          <p:cNvSpPr>
            <a:spLocks noGrp="1"/>
          </p:cNvSpPr>
          <p:nvPr>
            <p:ph type="title"/>
          </p:nvPr>
        </p:nvSpPr>
        <p:spPr>
          <a:ln>
            <a:solidFill>
              <a:schemeClr val="bg1"/>
            </a:solidFill>
          </a:ln>
        </p:spPr>
        <p:style>
          <a:lnRef idx="1">
            <a:schemeClr val="accent3"/>
          </a:lnRef>
          <a:fillRef idx="2">
            <a:schemeClr val="accent3"/>
          </a:fillRef>
          <a:effectRef idx="1">
            <a:schemeClr val="accent3"/>
          </a:effectRef>
          <a:fontRef idx="minor">
            <a:schemeClr val="dk1"/>
          </a:fontRef>
        </p:style>
        <p:txBody>
          <a:bodyPr/>
          <a:lstStyle/>
          <a:p>
            <a:r>
              <a:rPr lang="en-US" dirty="0">
                <a:cs typeface="Calibri"/>
              </a:rPr>
              <a:t>Student Voice </a:t>
            </a:r>
            <a:endParaRPr lang="en-US" dirty="0"/>
          </a:p>
        </p:txBody>
      </p:sp>
      <p:sp>
        <p:nvSpPr>
          <p:cNvPr id="3" name="Content Placeholder 2">
            <a:extLst>
              <a:ext uri="{FF2B5EF4-FFF2-40B4-BE49-F238E27FC236}">
                <a16:creationId xmlns:a16="http://schemas.microsoft.com/office/drawing/2014/main" id="{E04B8B51-EA18-6212-31F1-DBCFD96678FE}"/>
              </a:ext>
            </a:extLst>
          </p:cNvPr>
          <p:cNvSpPr>
            <a:spLocks noGrp="1"/>
          </p:cNvSpPr>
          <p:nvPr>
            <p:ph idx="1"/>
          </p:nvPr>
        </p:nvSpPr>
        <p:spPr/>
        <p:txBody>
          <a:bodyPr vert="horz" lIns="91440" tIns="45720" rIns="91440" bIns="45720" rtlCol="0" anchor="t">
            <a:normAutofit/>
          </a:bodyPr>
          <a:lstStyle/>
          <a:p>
            <a:pPr marL="0" indent="0" algn="just">
              <a:buNone/>
            </a:pPr>
            <a:r>
              <a:rPr lang="en-US" sz="4400" dirty="0">
                <a:ea typeface="+mn-lt"/>
                <a:cs typeface="+mn-lt"/>
              </a:rPr>
              <a:t>To monitor PSHE and student voice, we use surveys to show progression within topics assessing attitudes, skills and knowledge.</a:t>
            </a:r>
          </a:p>
          <a:p>
            <a:pPr marL="0" indent="0" algn="just">
              <a:buNone/>
            </a:pPr>
            <a:endParaRPr lang="en-US" sz="4400" dirty="0">
              <a:cs typeface="Calibri"/>
            </a:endParaRPr>
          </a:p>
          <a:p>
            <a:pPr marL="0" indent="0" algn="just">
              <a:buNone/>
            </a:pPr>
            <a:r>
              <a:rPr lang="en-US" sz="4400" dirty="0">
                <a:cs typeface="Calibri"/>
              </a:rPr>
              <a:t>Responses that contain safeguarding concerns are followed up and surveys are also used for wellbeing checks at different points of the year. </a:t>
            </a:r>
          </a:p>
        </p:txBody>
      </p:sp>
      <p:pic>
        <p:nvPicPr>
          <p:cNvPr id="5" name="Picture 7" descr="Logo, company name&#10;&#10;Description automatically generated">
            <a:extLst>
              <a:ext uri="{FF2B5EF4-FFF2-40B4-BE49-F238E27FC236}">
                <a16:creationId xmlns:a16="http://schemas.microsoft.com/office/drawing/2014/main" id="{82D6DB2C-4986-6936-C8CA-84AE48B57074}"/>
              </a:ext>
            </a:extLst>
          </p:cNvPr>
          <p:cNvPicPr>
            <a:picLocks noChangeAspect="1"/>
          </p:cNvPicPr>
          <p:nvPr/>
        </p:nvPicPr>
        <p:blipFill>
          <a:blip r:embed="rId2"/>
          <a:stretch>
            <a:fillRect/>
          </a:stretch>
        </p:blipFill>
        <p:spPr>
          <a:xfrm>
            <a:off x="6306615" y="9836355"/>
            <a:ext cx="2409825" cy="2428875"/>
          </a:xfrm>
          <a:prstGeom prst="rect">
            <a:avLst/>
          </a:prstGeom>
        </p:spPr>
      </p:pic>
      <p:pic>
        <p:nvPicPr>
          <p:cNvPr id="9" name="Picture 9" descr="A picture containing logo&#10;&#10;Description automatically generated">
            <a:extLst>
              <a:ext uri="{FF2B5EF4-FFF2-40B4-BE49-F238E27FC236}">
                <a16:creationId xmlns:a16="http://schemas.microsoft.com/office/drawing/2014/main" id="{87336530-B41A-D3F9-B44C-B5F125D1D73F}"/>
              </a:ext>
            </a:extLst>
          </p:cNvPr>
          <p:cNvPicPr>
            <a:picLocks noChangeAspect="1"/>
          </p:cNvPicPr>
          <p:nvPr/>
        </p:nvPicPr>
        <p:blipFill>
          <a:blip r:embed="rId3"/>
          <a:stretch>
            <a:fillRect/>
          </a:stretch>
        </p:blipFill>
        <p:spPr>
          <a:xfrm>
            <a:off x="2818784" y="9833386"/>
            <a:ext cx="1666875" cy="2133600"/>
          </a:xfrm>
          <a:prstGeom prst="rect">
            <a:avLst/>
          </a:prstGeom>
        </p:spPr>
      </p:pic>
    </p:spTree>
    <p:extLst>
      <p:ext uri="{BB962C8B-B14F-4D97-AF65-F5344CB8AC3E}">
        <p14:creationId xmlns:p14="http://schemas.microsoft.com/office/powerpoint/2010/main" val="332572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1098-587E-8660-96D9-0B886CC64B8E}"/>
              </a:ext>
            </a:extLst>
          </p:cNvPr>
          <p:cNvSpPr>
            <a:spLocks noGrp="1"/>
          </p:cNvSpPr>
          <p:nvPr>
            <p:ph type="title"/>
          </p:nvPr>
        </p:nvSpPr>
        <p:spPr>
          <a:xfrm>
            <a:off x="479425" y="512763"/>
            <a:ext cx="8642350" cy="2133600"/>
          </a:xfrm>
        </p:spPr>
        <p:txBody>
          <a:bodyPr anchor="ctr">
            <a:normAutofit/>
          </a:bodyPr>
          <a:lstStyle/>
          <a:p>
            <a:r>
              <a:rPr lang="en-GB"/>
              <a:t>Vision and Values</a:t>
            </a:r>
            <a:endParaRPr lang="en-US"/>
          </a:p>
        </p:txBody>
      </p:sp>
      <p:pic>
        <p:nvPicPr>
          <p:cNvPr id="10" name="Picture 9" descr="A picture containing text&#10;&#10;Description automatically generated">
            <a:extLst>
              <a:ext uri="{FF2B5EF4-FFF2-40B4-BE49-F238E27FC236}">
                <a16:creationId xmlns:a16="http://schemas.microsoft.com/office/drawing/2014/main" id="{99EA4269-405C-4C34-AF9B-EBC836F71FF2}"/>
              </a:ext>
            </a:extLst>
          </p:cNvPr>
          <p:cNvPicPr>
            <a:picLocks noChangeAspect="1"/>
          </p:cNvPicPr>
          <p:nvPr/>
        </p:nvPicPr>
        <p:blipFill>
          <a:blip r:embed="rId2"/>
          <a:stretch>
            <a:fillRect/>
          </a:stretch>
        </p:blipFill>
        <p:spPr>
          <a:xfrm>
            <a:off x="2916509" y="8337504"/>
            <a:ext cx="3382691" cy="1531725"/>
          </a:xfrm>
          <a:prstGeom prst="rect">
            <a:avLst/>
          </a:prstGeom>
        </p:spPr>
      </p:pic>
      <p:pic>
        <p:nvPicPr>
          <p:cNvPr id="12" name="Picture 11">
            <a:extLst>
              <a:ext uri="{FF2B5EF4-FFF2-40B4-BE49-F238E27FC236}">
                <a16:creationId xmlns:a16="http://schemas.microsoft.com/office/drawing/2014/main" id="{95ECD086-EDED-4683-B6B3-865EE522845C}"/>
              </a:ext>
            </a:extLst>
          </p:cNvPr>
          <p:cNvPicPr>
            <a:picLocks noChangeAspect="1"/>
          </p:cNvPicPr>
          <p:nvPr/>
        </p:nvPicPr>
        <p:blipFill rotWithShape="1">
          <a:blip r:embed="rId3">
            <a:extLst>
              <a:ext uri="{28A0092B-C50C-407E-A947-70E740481C1C}">
                <a14:useLocalDpi xmlns:a14="http://schemas.microsoft.com/office/drawing/2010/main" val="0"/>
              </a:ext>
            </a:extLst>
          </a:blip>
          <a:srcRect r="54984" b="4213"/>
          <a:stretch/>
        </p:blipFill>
        <p:spPr bwMode="auto">
          <a:xfrm>
            <a:off x="3599420" y="11011170"/>
            <a:ext cx="2016868" cy="693467"/>
          </a:xfrm>
          <a:prstGeom prst="rect">
            <a:avLst/>
          </a:prstGeom>
          <a:noFill/>
          <a:ln>
            <a:noFill/>
          </a:ln>
        </p:spPr>
      </p:pic>
      <p:pic>
        <p:nvPicPr>
          <p:cNvPr id="4" name="Picture 3" descr="A blue and green text box&#10;&#10;Description automatically generated with medium confidence">
            <a:extLst>
              <a:ext uri="{FF2B5EF4-FFF2-40B4-BE49-F238E27FC236}">
                <a16:creationId xmlns:a16="http://schemas.microsoft.com/office/drawing/2014/main" id="{31784FD1-D70F-4715-8553-93AA71466826}"/>
              </a:ext>
            </a:extLst>
          </p:cNvPr>
          <p:cNvPicPr>
            <a:picLocks noChangeAspect="1"/>
          </p:cNvPicPr>
          <p:nvPr/>
        </p:nvPicPr>
        <p:blipFill>
          <a:blip r:embed="rId4"/>
          <a:stretch>
            <a:fillRect/>
          </a:stretch>
        </p:blipFill>
        <p:spPr>
          <a:xfrm>
            <a:off x="715617" y="2646363"/>
            <a:ext cx="8249479" cy="5126107"/>
          </a:xfrm>
          <a:prstGeom prst="rect">
            <a:avLst/>
          </a:prstGeom>
        </p:spPr>
      </p:pic>
    </p:spTree>
    <p:extLst>
      <p:ext uri="{BB962C8B-B14F-4D97-AF65-F5344CB8AC3E}">
        <p14:creationId xmlns:p14="http://schemas.microsoft.com/office/powerpoint/2010/main" val="44480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7BC4-5B42-C012-A467-8B99707028F5}"/>
              </a:ext>
            </a:extLst>
          </p:cNvPr>
          <p:cNvSpPr>
            <a:spLocks noGrp="1"/>
          </p:cNvSpPr>
          <p:nvPr>
            <p:ph type="title"/>
          </p:nvPr>
        </p:nvSpPr>
        <p:spPr>
          <a:ln>
            <a:solidFill>
              <a:schemeClr val="bg1"/>
            </a:solidFill>
          </a:ln>
        </p:spPr>
        <p:style>
          <a:lnRef idx="1">
            <a:schemeClr val="accent3"/>
          </a:lnRef>
          <a:fillRef idx="2">
            <a:schemeClr val="accent3"/>
          </a:fillRef>
          <a:effectRef idx="1">
            <a:schemeClr val="accent3"/>
          </a:effectRef>
          <a:fontRef idx="minor">
            <a:schemeClr val="dk1"/>
          </a:fontRef>
        </p:style>
        <p:txBody>
          <a:bodyPr/>
          <a:lstStyle/>
          <a:p>
            <a:r>
              <a:rPr lang="en-US" dirty="0">
                <a:ea typeface="Calibri"/>
                <a:cs typeface="Calibri"/>
              </a:rPr>
              <a:t>Community Arts Projects</a:t>
            </a:r>
            <a:endParaRPr lang="en-US" dirty="0"/>
          </a:p>
        </p:txBody>
      </p:sp>
      <p:sp>
        <p:nvSpPr>
          <p:cNvPr id="3" name="Content Placeholder 2">
            <a:extLst>
              <a:ext uri="{FF2B5EF4-FFF2-40B4-BE49-F238E27FC236}">
                <a16:creationId xmlns:a16="http://schemas.microsoft.com/office/drawing/2014/main" id="{E04B8B51-EA18-6212-31F1-DBCFD96678FE}"/>
              </a:ext>
            </a:extLst>
          </p:cNvPr>
          <p:cNvSpPr>
            <a:spLocks noGrp="1"/>
          </p:cNvSpPr>
          <p:nvPr>
            <p:ph idx="1"/>
          </p:nvPr>
        </p:nvSpPr>
        <p:spPr/>
        <p:txBody>
          <a:bodyPr vert="horz" lIns="91440" tIns="45720" rIns="91440" bIns="45720" rtlCol="0" anchor="t">
            <a:normAutofit/>
          </a:bodyPr>
          <a:lstStyle/>
          <a:p>
            <a:pPr marL="0" indent="0" algn="just">
              <a:buNone/>
            </a:pPr>
            <a:r>
              <a:rPr lang="en-US" sz="4400" dirty="0">
                <a:ea typeface="+mn-lt"/>
                <a:cs typeface="+mn-lt"/>
              </a:rPr>
              <a:t>To enhance the learning experience of PSHE, students partake in Community Arts Projects to express outwardly their inward thoughts, feelings and knowledge of important topics. An example of this is the wooden hearts Equality lesson – where students design their hearts following a lesson on protected characteristics. </a:t>
            </a:r>
            <a:endParaRPr lang="en-US" sz="4400">
              <a:cs typeface="Calibri"/>
            </a:endParaRPr>
          </a:p>
        </p:txBody>
      </p:sp>
      <p:pic>
        <p:nvPicPr>
          <p:cNvPr id="4" name="Picture 4" descr="A picture containing text&#10;&#10;Description automatically generated">
            <a:extLst>
              <a:ext uri="{FF2B5EF4-FFF2-40B4-BE49-F238E27FC236}">
                <a16:creationId xmlns:a16="http://schemas.microsoft.com/office/drawing/2014/main" id="{1C103241-0E02-EBFF-F33C-94A35482AA04}"/>
              </a:ext>
            </a:extLst>
          </p:cNvPr>
          <p:cNvPicPr>
            <a:picLocks noChangeAspect="1"/>
          </p:cNvPicPr>
          <p:nvPr/>
        </p:nvPicPr>
        <p:blipFill>
          <a:blip r:embed="rId2"/>
          <a:stretch>
            <a:fillRect/>
          </a:stretch>
        </p:blipFill>
        <p:spPr>
          <a:xfrm>
            <a:off x="6840071" y="10247555"/>
            <a:ext cx="2133600" cy="2133600"/>
          </a:xfrm>
          <a:prstGeom prst="rect">
            <a:avLst/>
          </a:prstGeom>
        </p:spPr>
      </p:pic>
      <p:pic>
        <p:nvPicPr>
          <p:cNvPr id="6" name="Picture 6" descr="A picture containing text, orange&#10;&#10;Description automatically generated">
            <a:extLst>
              <a:ext uri="{FF2B5EF4-FFF2-40B4-BE49-F238E27FC236}">
                <a16:creationId xmlns:a16="http://schemas.microsoft.com/office/drawing/2014/main" id="{2CE1C496-EB1F-CE5C-D540-9B4FDAE87A79}"/>
              </a:ext>
            </a:extLst>
          </p:cNvPr>
          <p:cNvPicPr>
            <a:picLocks noChangeAspect="1"/>
          </p:cNvPicPr>
          <p:nvPr/>
        </p:nvPicPr>
        <p:blipFill>
          <a:blip r:embed="rId3"/>
          <a:stretch>
            <a:fillRect/>
          </a:stretch>
        </p:blipFill>
        <p:spPr>
          <a:xfrm>
            <a:off x="3809103" y="10256856"/>
            <a:ext cx="2133600" cy="2152650"/>
          </a:xfrm>
          <a:prstGeom prst="rect">
            <a:avLst/>
          </a:prstGeom>
        </p:spPr>
      </p:pic>
      <p:pic>
        <p:nvPicPr>
          <p:cNvPr id="7" name="Picture 7" descr="A picture containing text, painted&#10;&#10;Description automatically generated">
            <a:extLst>
              <a:ext uri="{FF2B5EF4-FFF2-40B4-BE49-F238E27FC236}">
                <a16:creationId xmlns:a16="http://schemas.microsoft.com/office/drawing/2014/main" id="{37FBC53F-7E13-F1BE-4EB8-9385613FE44E}"/>
              </a:ext>
            </a:extLst>
          </p:cNvPr>
          <p:cNvPicPr>
            <a:picLocks noChangeAspect="1"/>
          </p:cNvPicPr>
          <p:nvPr/>
        </p:nvPicPr>
        <p:blipFill>
          <a:blip r:embed="rId4"/>
          <a:stretch>
            <a:fillRect/>
          </a:stretch>
        </p:blipFill>
        <p:spPr>
          <a:xfrm>
            <a:off x="768835" y="10256408"/>
            <a:ext cx="2039247" cy="2153547"/>
          </a:xfrm>
          <a:prstGeom prst="rect">
            <a:avLst/>
          </a:prstGeom>
        </p:spPr>
      </p:pic>
    </p:spTree>
    <p:extLst>
      <p:ext uri="{BB962C8B-B14F-4D97-AF65-F5344CB8AC3E}">
        <p14:creationId xmlns:p14="http://schemas.microsoft.com/office/powerpoint/2010/main" val="3789810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7BC4-5B42-C012-A467-8B99707028F5}"/>
              </a:ext>
            </a:extLst>
          </p:cNvPr>
          <p:cNvSpPr>
            <a:spLocks noGrp="1"/>
          </p:cNvSpPr>
          <p:nvPr>
            <p:ph type="title"/>
          </p:nvPr>
        </p:nvSpPr>
        <p:spPr>
          <a:ln>
            <a:solidFill>
              <a:schemeClr val="bg1"/>
            </a:solidFill>
          </a:ln>
        </p:spPr>
        <p:style>
          <a:lnRef idx="1">
            <a:schemeClr val="accent3"/>
          </a:lnRef>
          <a:fillRef idx="2">
            <a:schemeClr val="accent3"/>
          </a:fillRef>
          <a:effectRef idx="1">
            <a:schemeClr val="accent3"/>
          </a:effectRef>
          <a:fontRef idx="minor">
            <a:schemeClr val="dk1"/>
          </a:fontRef>
        </p:style>
        <p:txBody>
          <a:bodyPr/>
          <a:lstStyle/>
          <a:p>
            <a:r>
              <a:rPr lang="en-US" dirty="0">
                <a:cs typeface="Calibri"/>
              </a:rPr>
              <a:t>Safe Spaces</a:t>
            </a:r>
            <a:endParaRPr lang="en-US" dirty="0"/>
          </a:p>
        </p:txBody>
      </p:sp>
      <p:sp>
        <p:nvSpPr>
          <p:cNvPr id="3" name="Content Placeholder 2">
            <a:extLst>
              <a:ext uri="{FF2B5EF4-FFF2-40B4-BE49-F238E27FC236}">
                <a16:creationId xmlns:a16="http://schemas.microsoft.com/office/drawing/2014/main" id="{E04B8B51-EA18-6212-31F1-DBCFD96678FE}"/>
              </a:ext>
            </a:extLst>
          </p:cNvPr>
          <p:cNvSpPr>
            <a:spLocks noGrp="1"/>
          </p:cNvSpPr>
          <p:nvPr>
            <p:ph idx="1"/>
          </p:nvPr>
        </p:nvSpPr>
        <p:spPr/>
        <p:txBody>
          <a:bodyPr vert="horz" lIns="91440" tIns="45720" rIns="91440" bIns="45720" rtlCol="0" anchor="t">
            <a:normAutofit/>
          </a:bodyPr>
          <a:lstStyle/>
          <a:p>
            <a:pPr marL="0" indent="0" algn="just">
              <a:buNone/>
            </a:pPr>
            <a:r>
              <a:rPr lang="en-US" sz="4400" dirty="0">
                <a:ea typeface="+mn-lt"/>
                <a:cs typeface="+mn-lt"/>
              </a:rPr>
              <a:t>Each school provides a safe space, trigger warnings and pastoral support for all students. </a:t>
            </a:r>
            <a:endParaRPr lang="en-US">
              <a:ea typeface="+mn-lt"/>
              <a:cs typeface="+mn-lt"/>
            </a:endParaRPr>
          </a:p>
          <a:p>
            <a:pPr marL="0" indent="0" algn="just">
              <a:buNone/>
            </a:pPr>
            <a:r>
              <a:rPr lang="en-US" sz="4400" dirty="0">
                <a:ea typeface="+mn-lt"/>
                <a:cs typeface="+mn-lt"/>
              </a:rPr>
              <a:t>.</a:t>
            </a:r>
            <a:endParaRPr lang="en-US" dirty="0">
              <a:cs typeface="Calibri"/>
            </a:endParaRPr>
          </a:p>
        </p:txBody>
      </p:sp>
      <p:pic>
        <p:nvPicPr>
          <p:cNvPr id="4" name="Picture 4" descr="A picture containing calendar&#10;&#10;Description automatically generated">
            <a:extLst>
              <a:ext uri="{FF2B5EF4-FFF2-40B4-BE49-F238E27FC236}">
                <a16:creationId xmlns:a16="http://schemas.microsoft.com/office/drawing/2014/main" id="{2896CBA7-082D-1E88-10CA-3F7F9FD00150}"/>
              </a:ext>
            </a:extLst>
          </p:cNvPr>
          <p:cNvPicPr>
            <a:picLocks noChangeAspect="1"/>
          </p:cNvPicPr>
          <p:nvPr/>
        </p:nvPicPr>
        <p:blipFill>
          <a:blip r:embed="rId2"/>
          <a:stretch>
            <a:fillRect/>
          </a:stretch>
        </p:blipFill>
        <p:spPr>
          <a:xfrm>
            <a:off x="2621896" y="5630677"/>
            <a:ext cx="4620969" cy="6340848"/>
          </a:xfrm>
          <a:prstGeom prst="rect">
            <a:avLst/>
          </a:prstGeom>
        </p:spPr>
      </p:pic>
    </p:spTree>
    <p:extLst>
      <p:ext uri="{BB962C8B-B14F-4D97-AF65-F5344CB8AC3E}">
        <p14:creationId xmlns:p14="http://schemas.microsoft.com/office/powerpoint/2010/main" val="3176746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CCC9-21B6-88C7-DFAC-BA7D7DC09A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B044ED-4F77-98F7-9B9A-BEF0C209BE11}"/>
              </a:ext>
            </a:extLst>
          </p:cNvPr>
          <p:cNvSpPr>
            <a:spLocks noGrp="1"/>
          </p:cNvSpPr>
          <p:nvPr>
            <p:ph idx="1"/>
          </p:nvPr>
        </p:nvSpPr>
        <p:spPr/>
        <p:txBody>
          <a:bodyPr vert="horz" lIns="91440" tIns="45720" rIns="91440" bIns="45720" rtlCol="0" anchor="t">
            <a:noAutofit/>
          </a:bodyPr>
          <a:lstStyle/>
          <a:p>
            <a:pPr marL="479425" indent="-479425">
              <a:buNone/>
            </a:pPr>
            <a:r>
              <a:rPr lang="en-GB" sz="1400" b="1" dirty="0">
                <a:ea typeface="+mn-lt"/>
                <a:cs typeface="+mn-lt"/>
              </a:rPr>
              <a:t>PSHE Support and Guidance for Parents, Carers and Young People</a:t>
            </a:r>
            <a:endParaRPr lang="en-US" sz="1400" dirty="0">
              <a:ea typeface="+mn-lt"/>
              <a:cs typeface="+mn-lt"/>
            </a:endParaRPr>
          </a:p>
          <a:p>
            <a:pPr marL="479425" indent="-479425">
              <a:buNone/>
            </a:pPr>
            <a:r>
              <a:rPr lang="en-GB" sz="1400" b="1" dirty="0">
                <a:ea typeface="+mn-lt"/>
                <a:cs typeface="+mn-lt"/>
              </a:rPr>
              <a:t>Guides for Parents/Carers</a:t>
            </a:r>
            <a:endParaRPr lang="en-US" sz="1400" dirty="0">
              <a:ea typeface="+mn-lt"/>
              <a:cs typeface="+mn-lt"/>
            </a:endParaRPr>
          </a:p>
          <a:p>
            <a:pPr marL="479425" indent="-479425">
              <a:buNone/>
            </a:pPr>
            <a:r>
              <a:rPr lang="en-GB" sz="1400" u="sng" dirty="0">
                <a:ea typeface="+mn-lt"/>
                <a:cs typeface="+mn-lt"/>
                <a:hlinkClick r:id="rId2"/>
              </a:rPr>
              <a:t>www.youngminds.org.uk/find-help/for-parents/parents-survival-guide/</a:t>
            </a:r>
            <a:endParaRPr lang="en-US" sz="1400" dirty="0">
              <a:ea typeface="+mn-lt"/>
              <a:cs typeface="+mn-lt"/>
            </a:endParaRPr>
          </a:p>
          <a:p>
            <a:pPr marL="479425" indent="-479425">
              <a:buNone/>
            </a:pPr>
            <a:r>
              <a:rPr lang="en-GB" sz="1400" u="sng" dirty="0">
                <a:ea typeface="+mn-lt"/>
                <a:cs typeface="+mn-lt"/>
                <a:hlinkClick r:id="rId3"/>
              </a:rPr>
              <a:t>www.pshe-association.org.uk/pshe-education-guide-parents</a:t>
            </a:r>
            <a:endParaRPr lang="en-US" sz="1400" dirty="0">
              <a:ea typeface="+mn-lt"/>
              <a:cs typeface="+mn-lt"/>
            </a:endParaRPr>
          </a:p>
          <a:p>
            <a:pPr marL="479425" indent="-479425">
              <a:buNone/>
            </a:pPr>
            <a:r>
              <a:rPr lang="en-GB" sz="1400" u="sng" dirty="0">
                <a:ea typeface="+mn-lt"/>
                <a:cs typeface="+mn-lt"/>
                <a:hlinkClick r:id="rId4"/>
              </a:rPr>
              <a:t>www.nspcc.org.uk/keeping-children-safe/support-for-parents/talking-about-difficult-topics/</a:t>
            </a:r>
            <a:endParaRPr lang="en-US" sz="1400" dirty="0">
              <a:ea typeface="+mn-lt"/>
              <a:cs typeface="+mn-lt"/>
            </a:endParaRPr>
          </a:p>
          <a:p>
            <a:pPr marL="479425" indent="-479425">
              <a:buNone/>
            </a:pPr>
            <a:endParaRPr lang="en-GB" sz="1400" u="sng" dirty="0">
              <a:ea typeface="+mn-lt"/>
              <a:cs typeface="+mn-lt"/>
            </a:endParaRPr>
          </a:p>
          <a:p>
            <a:pPr marL="479425" indent="-479425">
              <a:buNone/>
            </a:pPr>
            <a:r>
              <a:rPr lang="en-GB" sz="1400" b="1" dirty="0">
                <a:ea typeface="+mn-lt"/>
                <a:cs typeface="+mn-lt"/>
              </a:rPr>
              <a:t>Health and Wellbeing</a:t>
            </a:r>
            <a:endParaRPr lang="en-US" sz="1400" dirty="0">
              <a:ea typeface="+mn-lt"/>
              <a:cs typeface="+mn-lt"/>
            </a:endParaRPr>
          </a:p>
          <a:p>
            <a:pPr marL="479425" indent="-479425">
              <a:buNone/>
            </a:pPr>
            <a:r>
              <a:rPr lang="en-GB" sz="1400" b="1" dirty="0">
                <a:ea typeface="+mn-lt"/>
                <a:cs typeface="+mn-lt"/>
              </a:rPr>
              <a:t>Self concept</a:t>
            </a:r>
            <a:endParaRPr lang="en-US" sz="1400" dirty="0">
              <a:ea typeface="+mn-lt"/>
              <a:cs typeface="+mn-lt"/>
            </a:endParaRPr>
          </a:p>
          <a:p>
            <a:pPr marL="479425" indent="-479425">
              <a:buNone/>
            </a:pPr>
            <a:r>
              <a:rPr lang="en-GB" sz="1400" u="sng" dirty="0">
                <a:ea typeface="+mn-lt"/>
                <a:cs typeface="+mn-lt"/>
                <a:hlinkClick r:id="rId5"/>
              </a:rPr>
              <a:t>www.cambslearntogether.co.uk/home-learning/wellbeing/cyp</a:t>
            </a:r>
            <a:endParaRPr lang="en-US" sz="1400" dirty="0">
              <a:ea typeface="+mn-lt"/>
              <a:cs typeface="+mn-lt"/>
            </a:endParaRPr>
          </a:p>
          <a:p>
            <a:pPr marL="479425" indent="-479425">
              <a:buNone/>
            </a:pPr>
            <a:endParaRPr lang="en-GB" sz="1400" u="sng" dirty="0">
              <a:ea typeface="+mn-lt"/>
              <a:cs typeface="+mn-lt"/>
            </a:endParaRPr>
          </a:p>
          <a:p>
            <a:pPr marL="479425" indent="-479425">
              <a:buNone/>
            </a:pPr>
            <a:r>
              <a:rPr lang="en-GB" sz="1400" b="1" dirty="0">
                <a:ea typeface="+mn-lt"/>
                <a:cs typeface="+mn-lt"/>
              </a:rPr>
              <a:t>Mental health &amp; emotional wellbeing</a:t>
            </a:r>
            <a:endParaRPr lang="en-US" sz="1400" dirty="0">
              <a:ea typeface="+mn-lt"/>
              <a:cs typeface="+mn-lt"/>
            </a:endParaRPr>
          </a:p>
          <a:p>
            <a:pPr marL="479425" indent="-479425">
              <a:buNone/>
            </a:pPr>
            <a:r>
              <a:rPr lang="en-GB" sz="1400" u="sng" dirty="0">
                <a:ea typeface="+mn-lt"/>
                <a:cs typeface="+mn-lt"/>
                <a:hlinkClick r:id="rId6"/>
              </a:rPr>
              <a:t>www.youngminds.org.uk/find-help/for-parents/parents-helpline/</a:t>
            </a:r>
            <a:endParaRPr lang="en-US" sz="1400" dirty="0">
              <a:ea typeface="+mn-lt"/>
              <a:cs typeface="+mn-lt"/>
            </a:endParaRPr>
          </a:p>
          <a:p>
            <a:pPr marL="479425" indent="-479425">
              <a:buNone/>
            </a:pPr>
            <a:r>
              <a:rPr lang="en-GB" sz="1400" u="sng" dirty="0">
                <a:ea typeface="+mn-lt"/>
                <a:cs typeface="+mn-lt"/>
                <a:hlinkClick r:id="rId7"/>
              </a:rPr>
              <a:t>www.kooth.com</a:t>
            </a:r>
            <a:endParaRPr lang="en-US" sz="1400" dirty="0">
              <a:ea typeface="+mn-lt"/>
              <a:cs typeface="+mn-lt"/>
            </a:endParaRPr>
          </a:p>
          <a:p>
            <a:pPr marL="479425" indent="-479425">
              <a:buNone/>
            </a:pPr>
            <a:r>
              <a:rPr lang="en-GB" sz="1400" u="sng" dirty="0">
                <a:ea typeface="+mn-lt"/>
                <a:cs typeface="+mn-lt"/>
                <a:hlinkClick r:id="rId8"/>
              </a:rPr>
              <a:t>www.nspcc.org.uk/keeping-children-safe/childrens-mental-health/depression-anxiety-mental-health/</a:t>
            </a:r>
            <a:endParaRPr lang="en-US" sz="1400" dirty="0">
              <a:ea typeface="+mn-lt"/>
              <a:cs typeface="+mn-lt"/>
            </a:endParaRPr>
          </a:p>
          <a:p>
            <a:pPr marL="479425" indent="-479425">
              <a:buNone/>
            </a:pPr>
            <a:r>
              <a:rPr lang="en-GB" sz="1400" u="sng" dirty="0">
                <a:ea typeface="+mn-lt"/>
                <a:cs typeface="+mn-lt"/>
                <a:hlinkClick r:id="rId9"/>
              </a:rPr>
              <a:t>www.nspcc.org.uk/keeping-children-safe/childrens-mental-health/self-harm/</a:t>
            </a:r>
            <a:endParaRPr lang="en-US" sz="1400" dirty="0">
              <a:ea typeface="+mn-lt"/>
              <a:cs typeface="+mn-lt"/>
            </a:endParaRPr>
          </a:p>
          <a:p>
            <a:pPr marL="479425" indent="-479425">
              <a:buNone/>
            </a:pPr>
            <a:endParaRPr lang="en-GB" sz="1400" u="sng" dirty="0">
              <a:ea typeface="+mn-lt"/>
              <a:cs typeface="+mn-lt"/>
            </a:endParaRPr>
          </a:p>
          <a:p>
            <a:pPr marL="479425" indent="-479425">
              <a:buNone/>
            </a:pPr>
            <a:r>
              <a:rPr lang="en-GB" sz="1400" b="1" dirty="0">
                <a:ea typeface="+mn-lt"/>
                <a:cs typeface="+mn-lt"/>
              </a:rPr>
              <a:t>Healthy lifestyles &amp; health-related decisions</a:t>
            </a:r>
            <a:endParaRPr lang="en-US" sz="1400" dirty="0">
              <a:ea typeface="+mn-lt"/>
              <a:cs typeface="+mn-lt"/>
            </a:endParaRPr>
          </a:p>
          <a:p>
            <a:pPr marL="479425" indent="-479425">
              <a:buNone/>
            </a:pPr>
            <a:r>
              <a:rPr lang="en-GB" sz="1400" u="sng" dirty="0">
                <a:ea typeface="+mn-lt"/>
                <a:cs typeface="+mn-lt"/>
                <a:hlinkClick r:id="rId10"/>
              </a:rPr>
              <a:t>www.itsontheball.org/testicular-cancer-information</a:t>
            </a:r>
            <a:endParaRPr lang="en-US" sz="1400" dirty="0">
              <a:ea typeface="+mn-lt"/>
              <a:cs typeface="+mn-lt"/>
            </a:endParaRPr>
          </a:p>
          <a:p>
            <a:pPr marL="479425" indent="-479425">
              <a:buNone/>
            </a:pPr>
            <a:r>
              <a:rPr lang="en-GB" sz="1400" u="sng" dirty="0">
                <a:ea typeface="+mn-lt"/>
                <a:cs typeface="+mn-lt"/>
                <a:hlinkClick r:id="rId11"/>
              </a:rPr>
              <a:t>www.coppafeel.org</a:t>
            </a:r>
            <a:endParaRPr lang="en-US" sz="1400" dirty="0">
              <a:ea typeface="+mn-lt"/>
              <a:cs typeface="+mn-lt"/>
            </a:endParaRPr>
          </a:p>
          <a:p>
            <a:pPr marL="479425" indent="-479425">
              <a:buNone/>
            </a:pPr>
            <a:endParaRPr lang="en-GB" sz="1400" u="sng" dirty="0">
              <a:ea typeface="+mn-lt"/>
              <a:cs typeface="+mn-lt"/>
            </a:endParaRPr>
          </a:p>
          <a:p>
            <a:pPr marL="479425" indent="-479425">
              <a:buNone/>
            </a:pPr>
            <a:r>
              <a:rPr lang="en-GB" sz="1400" b="1" dirty="0">
                <a:ea typeface="+mn-lt"/>
                <a:cs typeface="+mn-lt"/>
              </a:rPr>
              <a:t>Drugs, alcohol &amp; tobacco</a:t>
            </a:r>
            <a:endParaRPr lang="en-US" sz="1400" dirty="0">
              <a:ea typeface="+mn-lt"/>
              <a:cs typeface="+mn-lt"/>
            </a:endParaRPr>
          </a:p>
          <a:p>
            <a:pPr marL="479425" indent="-479425">
              <a:buNone/>
            </a:pPr>
            <a:r>
              <a:rPr lang="en-GB" sz="1400" u="sng" dirty="0">
                <a:ea typeface="+mn-lt"/>
                <a:cs typeface="+mn-lt"/>
                <a:hlinkClick r:id="rId12"/>
              </a:rPr>
              <a:t>www.talktofrank.com/get-help/worried-about-a-child</a:t>
            </a:r>
            <a:endParaRPr lang="en-US" sz="1400" dirty="0">
              <a:ea typeface="+mn-lt"/>
              <a:cs typeface="+mn-lt"/>
            </a:endParaRPr>
          </a:p>
          <a:p>
            <a:pPr marL="479425" indent="-479425">
              <a:buNone/>
            </a:pPr>
            <a:r>
              <a:rPr lang="en-GB" sz="1400" dirty="0">
                <a:ea typeface="+mn-lt"/>
                <a:cs typeface="+mn-lt"/>
              </a:rPr>
              <a:t>Drink Aware Website</a:t>
            </a:r>
            <a:endParaRPr lang="en-US" sz="1400" dirty="0">
              <a:ea typeface="+mn-lt"/>
              <a:cs typeface="+mn-lt"/>
            </a:endParaRPr>
          </a:p>
          <a:p>
            <a:pPr marL="479425" indent="-479425">
              <a:buNone/>
            </a:pPr>
            <a:r>
              <a:rPr lang="en-GB" sz="1400" u="sng" dirty="0">
                <a:ea typeface="+mn-lt"/>
                <a:cs typeface="+mn-lt"/>
                <a:hlinkClick r:id="rId13"/>
              </a:rPr>
              <a:t>www.nspcc.org.uk/keeping-children-safe/talking-drugs-alcohol/</a:t>
            </a:r>
            <a:endParaRPr lang="en-US" sz="1400" dirty="0">
              <a:ea typeface="+mn-lt"/>
              <a:cs typeface="+mn-lt"/>
            </a:endParaRPr>
          </a:p>
          <a:p>
            <a:pPr marL="479425" indent="-479425">
              <a:buNone/>
            </a:pPr>
            <a:endParaRPr lang="en-GB" sz="1400" u="sng" dirty="0">
              <a:ea typeface="+mn-lt"/>
              <a:cs typeface="+mn-lt"/>
            </a:endParaRPr>
          </a:p>
          <a:p>
            <a:pPr marL="479425" indent="-479425">
              <a:buNone/>
            </a:pPr>
            <a:r>
              <a:rPr lang="en-GB" sz="1400" b="1" dirty="0">
                <a:ea typeface="+mn-lt"/>
                <a:cs typeface="+mn-lt"/>
              </a:rPr>
              <a:t>Managing risk &amp; personal safety</a:t>
            </a:r>
            <a:endParaRPr lang="en-US" sz="1400" dirty="0">
              <a:ea typeface="+mn-lt"/>
              <a:cs typeface="+mn-lt"/>
            </a:endParaRPr>
          </a:p>
          <a:p>
            <a:pPr marL="479425" indent="-479425">
              <a:buNone/>
            </a:pPr>
            <a:r>
              <a:rPr lang="en-GB" sz="1400" u="sng" dirty="0">
                <a:ea typeface="+mn-lt"/>
                <a:cs typeface="+mn-lt"/>
                <a:hlinkClick r:id="rId14"/>
              </a:rPr>
              <a:t>www.ygam.org</a:t>
            </a:r>
            <a:r>
              <a:rPr lang="en-GB" sz="1400" dirty="0">
                <a:ea typeface="+mn-lt"/>
                <a:cs typeface="+mn-lt"/>
              </a:rPr>
              <a:t> </a:t>
            </a:r>
            <a:endParaRPr lang="en-US" sz="1400" dirty="0">
              <a:ea typeface="+mn-lt"/>
              <a:cs typeface="+mn-lt"/>
            </a:endParaRPr>
          </a:p>
          <a:p>
            <a:pPr marL="479425" indent="-479425">
              <a:buNone/>
            </a:pPr>
            <a:endParaRPr lang="en-GB" sz="1400" dirty="0">
              <a:ea typeface="+mn-lt"/>
              <a:cs typeface="+mn-lt"/>
            </a:endParaRPr>
          </a:p>
          <a:p>
            <a:pPr marL="479425" indent="-479425">
              <a:buNone/>
            </a:pPr>
            <a:r>
              <a:rPr lang="en-GB" sz="1400" b="1" dirty="0">
                <a:ea typeface="+mn-lt"/>
                <a:cs typeface="+mn-lt"/>
              </a:rPr>
              <a:t>Puberty, sexual health &amp; fertility</a:t>
            </a:r>
            <a:endParaRPr lang="en-US" sz="1400" dirty="0">
              <a:ea typeface="+mn-lt"/>
              <a:cs typeface="+mn-lt"/>
            </a:endParaRPr>
          </a:p>
          <a:p>
            <a:pPr marL="479425" indent="-479425">
              <a:buNone/>
            </a:pPr>
            <a:r>
              <a:rPr lang="en-GB" sz="1400" u="sng" dirty="0">
                <a:ea typeface="+mn-lt"/>
                <a:cs typeface="+mn-lt"/>
                <a:hlinkClick r:id="rId15"/>
              </a:rPr>
              <a:t>www.kidshealth.org/en/parents/talk-about-puberty.html</a:t>
            </a:r>
            <a:endParaRPr lang="en-US" sz="1400" dirty="0">
              <a:ea typeface="+mn-lt"/>
              <a:cs typeface="+mn-lt"/>
            </a:endParaRPr>
          </a:p>
          <a:p>
            <a:pPr marL="479425" indent="-479425">
              <a:buNone/>
            </a:pPr>
            <a:r>
              <a:rPr lang="en-GB" sz="1400" u="sng" dirty="0">
                <a:ea typeface="+mn-lt"/>
                <a:cs typeface="+mn-lt"/>
                <a:hlinkClick r:id="rId16"/>
              </a:rPr>
              <a:t>www.childline.org.uk/info-advice/you-your-body/</a:t>
            </a:r>
            <a:endParaRPr lang="en-US" sz="1400" dirty="0">
              <a:ea typeface="+mn-lt"/>
              <a:cs typeface="+mn-lt"/>
            </a:endParaRPr>
          </a:p>
          <a:p>
            <a:pPr marL="479425" indent="-479425">
              <a:buNone/>
            </a:pPr>
            <a:r>
              <a:rPr lang="en-GB" sz="1400" u="sng" dirty="0">
                <a:ea typeface="+mn-lt"/>
                <a:cs typeface="+mn-lt"/>
                <a:hlinkClick r:id="rId17"/>
              </a:rPr>
              <a:t>www.gires.org.uk/wp-content/uploads/2016/07/Information-and-support-for-families-of-adult-transgender-non-binary-and-non-gender-people.pdf</a:t>
            </a:r>
            <a:endParaRPr lang="en-US" sz="1400" dirty="0">
              <a:ea typeface="+mn-lt"/>
              <a:cs typeface="+mn-lt"/>
            </a:endParaRPr>
          </a:p>
          <a:p>
            <a:pPr marL="479425" indent="-479425">
              <a:buNone/>
            </a:pPr>
            <a:r>
              <a:rPr lang="en-GB" sz="1400" u="sng" dirty="0">
                <a:ea typeface="+mn-lt"/>
                <a:cs typeface="+mn-lt"/>
                <a:hlinkClick r:id="rId18"/>
              </a:rPr>
              <a:t>www.bodyform.co.uk/myths-and-facts/puberty/puberty-talk-with-daughter/</a:t>
            </a:r>
            <a:endParaRPr lang="en-US" sz="1400" dirty="0">
              <a:ea typeface="+mn-lt"/>
              <a:cs typeface="+mn-lt"/>
            </a:endParaRPr>
          </a:p>
          <a:p>
            <a:pPr marL="479425" indent="-479425">
              <a:buNone/>
            </a:pPr>
            <a:r>
              <a:rPr lang="en-GB" sz="1400" u="sng" dirty="0">
                <a:ea typeface="+mn-lt"/>
                <a:cs typeface="+mn-lt"/>
                <a:hlinkClick r:id="rId19"/>
              </a:rPr>
              <a:t>www.wearebetty.com/pages/parent-hub-landing-page</a:t>
            </a:r>
            <a:endParaRPr lang="en-US" sz="1400" dirty="0">
              <a:ea typeface="+mn-lt"/>
              <a:cs typeface="+mn-lt"/>
            </a:endParaRPr>
          </a:p>
          <a:p>
            <a:pPr marL="479425" indent="-479425">
              <a:buNone/>
            </a:pPr>
            <a:r>
              <a:rPr lang="en-GB" sz="1400" u="sng" dirty="0">
                <a:ea typeface="+mn-lt"/>
                <a:cs typeface="+mn-lt"/>
                <a:hlinkClick r:id="rId20"/>
              </a:rPr>
              <a:t>www.always.co.uk/en-gb/tips-and-advice-for-women/parents-and-carers</a:t>
            </a:r>
            <a:endParaRPr lang="en-US" sz="1400" dirty="0">
              <a:ea typeface="+mn-lt"/>
              <a:cs typeface="+mn-lt"/>
            </a:endParaRPr>
          </a:p>
          <a:p>
            <a:pPr marL="479425" indent="-479425">
              <a:buNone/>
            </a:pPr>
            <a:r>
              <a:rPr lang="en-GB" sz="1400" u="sng" dirty="0">
                <a:ea typeface="+mn-lt"/>
                <a:cs typeface="+mn-lt"/>
                <a:hlinkClick r:id="rId21"/>
              </a:rPr>
              <a:t>www.always.co.uk/en-gb/tips-and-advice-for-women/parents-and-carers/how-to-raise-a-daughter-guide-for-dads</a:t>
            </a:r>
            <a:endParaRPr lang="en-US" sz="1400" dirty="0">
              <a:ea typeface="+mn-lt"/>
              <a:cs typeface="+mn-lt"/>
            </a:endParaRPr>
          </a:p>
          <a:p>
            <a:pPr marL="479425" indent="-479425">
              <a:buNone/>
            </a:pPr>
            <a:endParaRPr lang="en-US" sz="1400" dirty="0">
              <a:ea typeface="+mn-lt"/>
              <a:cs typeface="+mn-lt"/>
            </a:endParaRPr>
          </a:p>
        </p:txBody>
      </p:sp>
      <p:sp>
        <p:nvSpPr>
          <p:cNvPr id="5" name="Title 1">
            <a:extLst>
              <a:ext uri="{FF2B5EF4-FFF2-40B4-BE49-F238E27FC236}">
                <a16:creationId xmlns:a16="http://schemas.microsoft.com/office/drawing/2014/main" id="{63E0869D-96D7-2319-F220-2F258323779F}"/>
              </a:ext>
            </a:extLst>
          </p:cNvPr>
          <p:cNvSpPr txBox="1">
            <a:spLocks/>
          </p:cNvSpPr>
          <p:nvPr/>
        </p:nvSpPr>
        <p:spPr>
          <a:xfrm>
            <a:off x="631825" y="665163"/>
            <a:ext cx="8642350" cy="2133600"/>
          </a:xfrm>
          <a:prstGeom prst="rect">
            <a:avLst/>
          </a:prstGeom>
          <a:ln w="9525" cap="flat" cmpd="sng" algn="ctr">
            <a:solidFill>
              <a:schemeClr val="bg1"/>
            </a:solidFill>
            <a:prstDash val="solid"/>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639965" rtl="0" eaLnBrk="1" latinLnBrk="0" hangingPunct="1">
              <a:spcBef>
                <a:spcPct val="0"/>
              </a:spcBef>
              <a:buNone/>
              <a:defRPr sz="61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cs typeface="Calibri"/>
              </a:rPr>
              <a:t>Signposting for Extra Support</a:t>
            </a:r>
            <a:endParaRPr lang="en-US" dirty="0"/>
          </a:p>
        </p:txBody>
      </p:sp>
    </p:spTree>
    <p:extLst>
      <p:ext uri="{BB962C8B-B14F-4D97-AF65-F5344CB8AC3E}">
        <p14:creationId xmlns:p14="http://schemas.microsoft.com/office/powerpoint/2010/main" val="3957869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CCC9-21B6-88C7-DFAC-BA7D7DC09A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B044ED-4F77-98F7-9B9A-BEF0C209BE11}"/>
              </a:ext>
            </a:extLst>
          </p:cNvPr>
          <p:cNvSpPr>
            <a:spLocks noGrp="1"/>
          </p:cNvSpPr>
          <p:nvPr>
            <p:ph idx="1"/>
          </p:nvPr>
        </p:nvSpPr>
        <p:spPr/>
        <p:txBody>
          <a:bodyPr vert="horz" lIns="91440" tIns="45720" rIns="91440" bIns="45720" rtlCol="0" anchor="t">
            <a:noAutofit/>
          </a:bodyPr>
          <a:lstStyle/>
          <a:p>
            <a:pPr marL="479425" indent="-479425">
              <a:buNone/>
            </a:pPr>
            <a:r>
              <a:rPr lang="en-GB" sz="2000" b="1" dirty="0">
                <a:ea typeface="+mn-lt"/>
                <a:cs typeface="+mn-lt"/>
              </a:rPr>
              <a:t>PSHE Support and Guidance for Parents, Carers and Young People</a:t>
            </a:r>
            <a:endParaRPr lang="en-US" sz="2000" dirty="0">
              <a:ea typeface="+mn-lt"/>
              <a:cs typeface="+mn-lt"/>
            </a:endParaRPr>
          </a:p>
          <a:p>
            <a:pPr marL="479425" indent="-479425">
              <a:buNone/>
            </a:pPr>
            <a:r>
              <a:rPr lang="en-GB" sz="2000" b="1" dirty="0">
                <a:ea typeface="+mn-lt"/>
                <a:cs typeface="+mn-lt"/>
              </a:rPr>
              <a:t>Guides for Parents/Carers</a:t>
            </a:r>
            <a:endParaRPr lang="en-US" sz="2000" dirty="0">
              <a:ea typeface="+mn-lt"/>
              <a:cs typeface="+mn-lt"/>
            </a:endParaRPr>
          </a:p>
          <a:p>
            <a:pPr marL="479425" indent="-479425">
              <a:buNone/>
            </a:pPr>
            <a:r>
              <a:rPr lang="en-GB" sz="2000" u="sng" dirty="0">
                <a:ea typeface="+mn-lt"/>
                <a:cs typeface="+mn-lt"/>
                <a:hlinkClick r:id="rId2"/>
              </a:rPr>
              <a:t>www.youngminds.org.uk/find-help/for-parents/parents-survival-guide/</a:t>
            </a:r>
            <a:endParaRPr lang="en-US" sz="2000" dirty="0">
              <a:ea typeface="+mn-lt"/>
              <a:cs typeface="+mn-lt"/>
            </a:endParaRPr>
          </a:p>
          <a:p>
            <a:pPr marL="479425" indent="-479425">
              <a:buNone/>
            </a:pPr>
            <a:r>
              <a:rPr lang="en-GB" sz="2000" u="sng" dirty="0">
                <a:ea typeface="+mn-lt"/>
                <a:cs typeface="+mn-lt"/>
                <a:hlinkClick r:id="rId3"/>
              </a:rPr>
              <a:t>www.pshe-association.org.uk/pshe-education-guide-parents</a:t>
            </a:r>
            <a:endParaRPr lang="en-US" sz="2000" dirty="0">
              <a:ea typeface="+mn-lt"/>
              <a:cs typeface="+mn-lt"/>
            </a:endParaRPr>
          </a:p>
          <a:p>
            <a:pPr marL="479425" indent="-479425">
              <a:buNone/>
            </a:pPr>
            <a:r>
              <a:rPr lang="en-GB" sz="2000" u="sng" dirty="0">
                <a:ea typeface="+mn-lt"/>
                <a:cs typeface="+mn-lt"/>
                <a:hlinkClick r:id="rId4"/>
              </a:rPr>
              <a:t>www.nspcc.org.uk/keeping-children-safe/support-for-parents/talking-about-difficult-topics/</a:t>
            </a:r>
            <a:endParaRPr lang="en-US" sz="2000" dirty="0">
              <a:ea typeface="+mn-lt"/>
              <a:cs typeface="+mn-lt"/>
            </a:endParaRPr>
          </a:p>
          <a:p>
            <a:pPr marL="479425" indent="-479425">
              <a:buNone/>
            </a:pPr>
            <a:endParaRPr lang="en-GB" sz="2000" u="sng" dirty="0">
              <a:ea typeface="+mn-lt"/>
              <a:cs typeface="+mn-lt"/>
            </a:endParaRPr>
          </a:p>
          <a:p>
            <a:pPr marL="479425" indent="-479425">
              <a:buNone/>
            </a:pPr>
            <a:r>
              <a:rPr lang="en-GB" sz="2000" b="1" dirty="0">
                <a:ea typeface="+mn-lt"/>
                <a:cs typeface="+mn-lt"/>
              </a:rPr>
              <a:t>Health and Wellbeing</a:t>
            </a:r>
            <a:endParaRPr lang="en-US" sz="2000" dirty="0">
              <a:ea typeface="+mn-lt"/>
              <a:cs typeface="+mn-lt"/>
            </a:endParaRPr>
          </a:p>
          <a:p>
            <a:pPr marL="479425" indent="-479425">
              <a:buNone/>
            </a:pPr>
            <a:r>
              <a:rPr lang="en-GB" sz="2000" b="1" dirty="0">
                <a:ea typeface="+mn-lt"/>
                <a:cs typeface="+mn-lt"/>
              </a:rPr>
              <a:t>Self concept</a:t>
            </a:r>
            <a:endParaRPr lang="en-US" sz="2000" dirty="0">
              <a:ea typeface="+mn-lt"/>
              <a:cs typeface="+mn-lt"/>
            </a:endParaRPr>
          </a:p>
          <a:p>
            <a:pPr marL="479425" indent="-479425">
              <a:buNone/>
            </a:pPr>
            <a:r>
              <a:rPr lang="en-GB" sz="2000" u="sng" dirty="0">
                <a:ea typeface="+mn-lt"/>
                <a:cs typeface="+mn-lt"/>
                <a:hlinkClick r:id="rId5"/>
              </a:rPr>
              <a:t>www.cambslearntogether.co.uk/home-learning/wellbeing/cyp</a:t>
            </a:r>
            <a:endParaRPr lang="en-US" sz="2000" dirty="0">
              <a:ea typeface="+mn-lt"/>
              <a:cs typeface="+mn-lt"/>
            </a:endParaRPr>
          </a:p>
          <a:p>
            <a:pPr marL="479425" indent="-479425">
              <a:buNone/>
            </a:pPr>
            <a:endParaRPr lang="en-GB" sz="2000" u="sng" dirty="0">
              <a:ea typeface="+mn-lt"/>
              <a:cs typeface="+mn-lt"/>
            </a:endParaRPr>
          </a:p>
          <a:p>
            <a:pPr marL="479425" indent="-479425">
              <a:buNone/>
            </a:pPr>
            <a:r>
              <a:rPr lang="en-GB" sz="2000" b="1" dirty="0">
                <a:ea typeface="+mn-lt"/>
                <a:cs typeface="+mn-lt"/>
              </a:rPr>
              <a:t>Mental health &amp; emotional wellbeing</a:t>
            </a:r>
            <a:endParaRPr lang="en-US" sz="2000" dirty="0">
              <a:ea typeface="+mn-lt"/>
              <a:cs typeface="+mn-lt"/>
            </a:endParaRPr>
          </a:p>
          <a:p>
            <a:pPr marL="479425" indent="-479425">
              <a:buNone/>
            </a:pPr>
            <a:r>
              <a:rPr lang="en-GB" sz="2000" u="sng" dirty="0">
                <a:ea typeface="+mn-lt"/>
                <a:cs typeface="+mn-lt"/>
                <a:hlinkClick r:id="rId6"/>
              </a:rPr>
              <a:t>www.youngminds.org.uk/find-help/for-parents/parents-helpline/</a:t>
            </a:r>
            <a:endParaRPr lang="en-US" sz="2000" dirty="0">
              <a:ea typeface="+mn-lt"/>
              <a:cs typeface="+mn-lt"/>
            </a:endParaRPr>
          </a:p>
          <a:p>
            <a:pPr marL="479425" indent="-479425">
              <a:buNone/>
            </a:pPr>
            <a:r>
              <a:rPr lang="en-GB" sz="2000" u="sng" dirty="0">
                <a:ea typeface="+mn-lt"/>
                <a:cs typeface="+mn-lt"/>
                <a:hlinkClick r:id="rId7"/>
              </a:rPr>
              <a:t>www.kooth.com</a:t>
            </a:r>
            <a:endParaRPr lang="en-US" sz="2000" dirty="0">
              <a:ea typeface="+mn-lt"/>
              <a:cs typeface="+mn-lt"/>
            </a:endParaRPr>
          </a:p>
          <a:p>
            <a:pPr marL="479425" indent="-479425">
              <a:buNone/>
            </a:pPr>
            <a:r>
              <a:rPr lang="en-GB" sz="2000" u="sng" dirty="0">
                <a:ea typeface="+mn-lt"/>
                <a:cs typeface="+mn-lt"/>
                <a:hlinkClick r:id="rId8"/>
              </a:rPr>
              <a:t>www.nspcc.org.uk/keeping-children-safe/childrens-mental-health/depression-anxiety-mental-health/</a:t>
            </a:r>
            <a:endParaRPr lang="en-US" sz="2000" dirty="0">
              <a:ea typeface="+mn-lt"/>
              <a:cs typeface="+mn-lt"/>
            </a:endParaRPr>
          </a:p>
          <a:p>
            <a:pPr marL="479425" indent="-479425">
              <a:buNone/>
            </a:pPr>
            <a:r>
              <a:rPr lang="en-GB" sz="2000" u="sng" dirty="0">
                <a:ea typeface="+mn-lt"/>
                <a:cs typeface="+mn-lt"/>
                <a:hlinkClick r:id="rId9"/>
              </a:rPr>
              <a:t>www.nspcc.org.uk/keeping-children-safe/childrens-mental-health/self-harm/</a:t>
            </a:r>
            <a:endParaRPr lang="en-US" sz="2000" dirty="0">
              <a:ea typeface="+mn-lt"/>
              <a:cs typeface="+mn-lt"/>
            </a:endParaRPr>
          </a:p>
          <a:p>
            <a:pPr marL="479425" indent="-479425">
              <a:buNone/>
            </a:pPr>
            <a:endParaRPr lang="en-GB" sz="2000" u="sng" dirty="0">
              <a:ea typeface="+mn-lt"/>
              <a:cs typeface="+mn-lt"/>
            </a:endParaRPr>
          </a:p>
          <a:p>
            <a:pPr marL="479425" indent="-479425">
              <a:buNone/>
            </a:pPr>
            <a:r>
              <a:rPr lang="en-GB" sz="2000" b="1" dirty="0">
                <a:ea typeface="+mn-lt"/>
                <a:cs typeface="+mn-lt"/>
              </a:rPr>
              <a:t>Healthy lifestyles &amp; health-related decisions</a:t>
            </a:r>
            <a:endParaRPr lang="en-US" sz="2000" dirty="0">
              <a:ea typeface="+mn-lt"/>
              <a:cs typeface="+mn-lt"/>
            </a:endParaRPr>
          </a:p>
          <a:p>
            <a:pPr marL="479425" indent="-479425">
              <a:buNone/>
            </a:pPr>
            <a:r>
              <a:rPr lang="en-GB" sz="2000" u="sng" dirty="0">
                <a:ea typeface="+mn-lt"/>
                <a:cs typeface="+mn-lt"/>
                <a:hlinkClick r:id="rId10"/>
              </a:rPr>
              <a:t>www.itsontheball.org/testicular-cancer-information</a:t>
            </a:r>
            <a:endParaRPr lang="en-US" sz="2000" dirty="0">
              <a:ea typeface="+mn-lt"/>
              <a:cs typeface="+mn-lt"/>
            </a:endParaRPr>
          </a:p>
          <a:p>
            <a:pPr marL="479425" indent="-479425">
              <a:buNone/>
            </a:pPr>
            <a:r>
              <a:rPr lang="en-GB" sz="2000" u="sng" dirty="0">
                <a:ea typeface="+mn-lt"/>
                <a:cs typeface="+mn-lt"/>
                <a:hlinkClick r:id="rId11"/>
              </a:rPr>
              <a:t>www.coppafeel.org</a:t>
            </a:r>
            <a:endParaRPr lang="en-US" sz="2000" dirty="0">
              <a:ea typeface="+mn-lt"/>
              <a:cs typeface="+mn-lt"/>
            </a:endParaRPr>
          </a:p>
          <a:p>
            <a:pPr marL="479425" indent="-479425">
              <a:buNone/>
            </a:pPr>
            <a:endParaRPr lang="en-GB" sz="2000" u="sng" dirty="0">
              <a:ea typeface="+mn-lt"/>
              <a:cs typeface="+mn-lt"/>
            </a:endParaRPr>
          </a:p>
          <a:p>
            <a:pPr marL="479425" indent="-479425">
              <a:buNone/>
            </a:pPr>
            <a:endParaRPr lang="en-US" sz="2000" dirty="0">
              <a:ea typeface="+mn-lt"/>
              <a:cs typeface="+mn-lt"/>
            </a:endParaRPr>
          </a:p>
        </p:txBody>
      </p:sp>
      <p:sp>
        <p:nvSpPr>
          <p:cNvPr id="5" name="Title 1">
            <a:extLst>
              <a:ext uri="{FF2B5EF4-FFF2-40B4-BE49-F238E27FC236}">
                <a16:creationId xmlns:a16="http://schemas.microsoft.com/office/drawing/2014/main" id="{63E0869D-96D7-2319-F220-2F258323779F}"/>
              </a:ext>
            </a:extLst>
          </p:cNvPr>
          <p:cNvSpPr txBox="1">
            <a:spLocks/>
          </p:cNvSpPr>
          <p:nvPr/>
        </p:nvSpPr>
        <p:spPr>
          <a:xfrm>
            <a:off x="631825" y="665163"/>
            <a:ext cx="8642350" cy="2133600"/>
          </a:xfrm>
          <a:prstGeom prst="rect">
            <a:avLst/>
          </a:prstGeom>
          <a:ln w="9525" cap="flat" cmpd="sng" algn="ctr">
            <a:solidFill>
              <a:schemeClr val="bg1"/>
            </a:solidFill>
            <a:prstDash val="solid"/>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639965" rtl="0" eaLnBrk="1" latinLnBrk="0" hangingPunct="1">
              <a:spcBef>
                <a:spcPct val="0"/>
              </a:spcBef>
              <a:buNone/>
              <a:defRPr sz="61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cs typeface="Calibri"/>
              </a:rPr>
              <a:t>Extra Support</a:t>
            </a:r>
            <a:endParaRPr lang="en-US" dirty="0"/>
          </a:p>
        </p:txBody>
      </p:sp>
    </p:spTree>
    <p:extLst>
      <p:ext uri="{BB962C8B-B14F-4D97-AF65-F5344CB8AC3E}">
        <p14:creationId xmlns:p14="http://schemas.microsoft.com/office/powerpoint/2010/main" val="2707797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CCC9-21B6-88C7-DFAC-BA7D7DC09A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B044ED-4F77-98F7-9B9A-BEF0C209BE11}"/>
              </a:ext>
            </a:extLst>
          </p:cNvPr>
          <p:cNvSpPr>
            <a:spLocks noGrp="1"/>
          </p:cNvSpPr>
          <p:nvPr>
            <p:ph idx="1"/>
          </p:nvPr>
        </p:nvSpPr>
        <p:spPr/>
        <p:txBody>
          <a:bodyPr vert="horz" lIns="91440" tIns="45720" rIns="91440" bIns="45720" rtlCol="0" anchor="t">
            <a:noAutofit/>
          </a:bodyPr>
          <a:lstStyle/>
          <a:p>
            <a:pPr marL="479425" indent="-479425">
              <a:buNone/>
            </a:pPr>
            <a:endParaRPr lang="en-GB" sz="2000" u="sng" dirty="0">
              <a:ea typeface="+mn-lt"/>
              <a:cs typeface="+mn-lt"/>
            </a:endParaRPr>
          </a:p>
          <a:p>
            <a:pPr marL="479425" indent="-479425">
              <a:buNone/>
            </a:pPr>
            <a:r>
              <a:rPr lang="en-GB" sz="2000" b="1" dirty="0">
                <a:ea typeface="+mn-lt"/>
                <a:cs typeface="+mn-lt"/>
              </a:rPr>
              <a:t>Drugs, alcohol &amp; tobacco</a:t>
            </a:r>
            <a:endParaRPr lang="en-US" sz="2000" dirty="0">
              <a:ea typeface="+mn-lt"/>
              <a:cs typeface="+mn-lt"/>
            </a:endParaRPr>
          </a:p>
          <a:p>
            <a:pPr marL="479425" indent="-479425">
              <a:buNone/>
            </a:pPr>
            <a:r>
              <a:rPr lang="en-GB" sz="2000" u="sng" dirty="0">
                <a:ea typeface="+mn-lt"/>
                <a:cs typeface="+mn-lt"/>
                <a:hlinkClick r:id="rId2"/>
              </a:rPr>
              <a:t>www.talktofrank.com/get-help/worried-about-a-child</a:t>
            </a:r>
            <a:endParaRPr lang="en-US" sz="2000" dirty="0">
              <a:ea typeface="+mn-lt"/>
              <a:cs typeface="+mn-lt"/>
            </a:endParaRPr>
          </a:p>
          <a:p>
            <a:pPr marL="479425" indent="-479425">
              <a:buNone/>
            </a:pPr>
            <a:r>
              <a:rPr lang="en-GB" sz="2000" dirty="0">
                <a:ea typeface="+mn-lt"/>
                <a:cs typeface="+mn-lt"/>
              </a:rPr>
              <a:t>Drink Aware Website</a:t>
            </a:r>
            <a:endParaRPr lang="en-US" sz="2000" dirty="0">
              <a:ea typeface="+mn-lt"/>
              <a:cs typeface="+mn-lt"/>
            </a:endParaRPr>
          </a:p>
          <a:p>
            <a:pPr marL="479425" indent="-479425">
              <a:buNone/>
            </a:pPr>
            <a:r>
              <a:rPr lang="en-GB" sz="2000" u="sng" dirty="0">
                <a:ea typeface="+mn-lt"/>
                <a:cs typeface="+mn-lt"/>
                <a:hlinkClick r:id="rId3"/>
              </a:rPr>
              <a:t>www.nspcc.org.uk/keeping-children-safe/talking-drugs-alcohol/</a:t>
            </a:r>
            <a:endParaRPr lang="en-US" sz="2000" dirty="0">
              <a:ea typeface="+mn-lt"/>
              <a:cs typeface="+mn-lt"/>
            </a:endParaRPr>
          </a:p>
          <a:p>
            <a:pPr marL="479425" indent="-479425">
              <a:buNone/>
            </a:pPr>
            <a:endParaRPr lang="en-GB" sz="2000" u="sng" dirty="0">
              <a:ea typeface="+mn-lt"/>
              <a:cs typeface="+mn-lt"/>
            </a:endParaRPr>
          </a:p>
          <a:p>
            <a:pPr marL="479425" indent="-479425">
              <a:buNone/>
            </a:pPr>
            <a:r>
              <a:rPr lang="en-GB" sz="2000" b="1" dirty="0">
                <a:ea typeface="+mn-lt"/>
                <a:cs typeface="+mn-lt"/>
              </a:rPr>
              <a:t>Managing risk &amp; personal safety</a:t>
            </a:r>
            <a:endParaRPr lang="en-US" sz="2000" dirty="0">
              <a:ea typeface="+mn-lt"/>
              <a:cs typeface="+mn-lt"/>
            </a:endParaRPr>
          </a:p>
          <a:p>
            <a:pPr marL="479425" indent="-479425">
              <a:buNone/>
            </a:pPr>
            <a:r>
              <a:rPr lang="en-GB" sz="2000" u="sng" dirty="0">
                <a:ea typeface="+mn-lt"/>
                <a:cs typeface="+mn-lt"/>
                <a:hlinkClick r:id="rId4"/>
              </a:rPr>
              <a:t>www.ygam.org</a:t>
            </a:r>
            <a:r>
              <a:rPr lang="en-GB" sz="2000" dirty="0">
                <a:ea typeface="+mn-lt"/>
                <a:cs typeface="+mn-lt"/>
              </a:rPr>
              <a:t> </a:t>
            </a:r>
            <a:endParaRPr lang="en-US" sz="2000" dirty="0">
              <a:ea typeface="+mn-lt"/>
              <a:cs typeface="+mn-lt"/>
            </a:endParaRPr>
          </a:p>
          <a:p>
            <a:pPr marL="479425" indent="-479425">
              <a:buNone/>
            </a:pPr>
            <a:endParaRPr lang="en-GB" sz="2000" dirty="0">
              <a:ea typeface="+mn-lt"/>
              <a:cs typeface="+mn-lt"/>
            </a:endParaRPr>
          </a:p>
          <a:p>
            <a:pPr marL="479425" indent="-479425">
              <a:buNone/>
            </a:pPr>
            <a:r>
              <a:rPr lang="en-GB" sz="2000" b="1" dirty="0">
                <a:ea typeface="+mn-lt"/>
                <a:cs typeface="+mn-lt"/>
              </a:rPr>
              <a:t>Puberty, sexual health &amp; fertility</a:t>
            </a:r>
            <a:endParaRPr lang="en-US" sz="2000" dirty="0">
              <a:ea typeface="+mn-lt"/>
              <a:cs typeface="+mn-lt"/>
            </a:endParaRPr>
          </a:p>
          <a:p>
            <a:pPr marL="479425" indent="-479425">
              <a:buNone/>
            </a:pPr>
            <a:r>
              <a:rPr lang="en-GB" sz="2000" u="sng" dirty="0">
                <a:ea typeface="+mn-lt"/>
                <a:cs typeface="+mn-lt"/>
                <a:hlinkClick r:id="rId5"/>
              </a:rPr>
              <a:t>www.kidshealth.org/en/parents/talk-about-puberty.html</a:t>
            </a:r>
            <a:endParaRPr lang="en-US" sz="2000" dirty="0">
              <a:ea typeface="+mn-lt"/>
              <a:cs typeface="+mn-lt"/>
            </a:endParaRPr>
          </a:p>
          <a:p>
            <a:pPr marL="479425" indent="-479425">
              <a:buNone/>
            </a:pPr>
            <a:r>
              <a:rPr lang="en-GB" sz="2000" u="sng" dirty="0">
                <a:ea typeface="+mn-lt"/>
                <a:cs typeface="+mn-lt"/>
                <a:hlinkClick r:id="rId6"/>
              </a:rPr>
              <a:t>www.childline.org.uk/info-advice/you-your-body/</a:t>
            </a:r>
            <a:endParaRPr lang="en-US" sz="2000" dirty="0">
              <a:ea typeface="+mn-lt"/>
              <a:cs typeface="+mn-lt"/>
            </a:endParaRPr>
          </a:p>
          <a:p>
            <a:pPr marL="479425" indent="-479425">
              <a:buNone/>
            </a:pPr>
            <a:r>
              <a:rPr lang="en-GB" sz="2000" u="sng" dirty="0">
                <a:ea typeface="+mn-lt"/>
                <a:cs typeface="+mn-lt"/>
                <a:hlinkClick r:id="rId7"/>
              </a:rPr>
              <a:t>www.gires.org.uk/wp-content/uploads/2016/07/Information-and-support-for-families-of-adult-transgender-non-binary-and-non-gender-people.pdf</a:t>
            </a:r>
            <a:endParaRPr lang="en-US" sz="2000" dirty="0">
              <a:ea typeface="+mn-lt"/>
              <a:cs typeface="+mn-lt"/>
            </a:endParaRPr>
          </a:p>
          <a:p>
            <a:pPr marL="479425" indent="-479425">
              <a:buNone/>
            </a:pPr>
            <a:r>
              <a:rPr lang="en-GB" sz="2000" u="sng" dirty="0">
                <a:ea typeface="+mn-lt"/>
                <a:cs typeface="+mn-lt"/>
                <a:hlinkClick r:id="rId8"/>
              </a:rPr>
              <a:t>www.bodyform.co.uk/myths-and-facts/puberty/puberty-talk-with-daughter/</a:t>
            </a:r>
            <a:endParaRPr lang="en-US" sz="2000" dirty="0">
              <a:ea typeface="+mn-lt"/>
              <a:cs typeface="+mn-lt"/>
            </a:endParaRPr>
          </a:p>
          <a:p>
            <a:pPr marL="479425" indent="-479425">
              <a:buNone/>
            </a:pPr>
            <a:r>
              <a:rPr lang="en-GB" sz="2000" u="sng" dirty="0">
                <a:ea typeface="+mn-lt"/>
                <a:cs typeface="+mn-lt"/>
                <a:hlinkClick r:id="rId9"/>
              </a:rPr>
              <a:t>www.wearebetty.com/pages/parent-hub-landing-page</a:t>
            </a:r>
            <a:endParaRPr lang="en-US" sz="2000" dirty="0">
              <a:ea typeface="+mn-lt"/>
              <a:cs typeface="+mn-lt"/>
            </a:endParaRPr>
          </a:p>
          <a:p>
            <a:pPr marL="479425" indent="-479425">
              <a:buNone/>
            </a:pPr>
            <a:r>
              <a:rPr lang="en-GB" sz="2000" u="sng" dirty="0">
                <a:ea typeface="+mn-lt"/>
                <a:cs typeface="+mn-lt"/>
                <a:hlinkClick r:id="rId10"/>
              </a:rPr>
              <a:t>www.always.co.uk/en-gb/tips-and-advice-for-women/parents-and-carers</a:t>
            </a:r>
            <a:endParaRPr lang="en-US" sz="2000" dirty="0">
              <a:ea typeface="+mn-lt"/>
              <a:cs typeface="+mn-lt"/>
            </a:endParaRPr>
          </a:p>
          <a:p>
            <a:pPr marL="479425" indent="-479425">
              <a:buNone/>
            </a:pPr>
            <a:r>
              <a:rPr lang="en-GB" sz="2000" u="sng" dirty="0">
                <a:ea typeface="+mn-lt"/>
                <a:cs typeface="+mn-lt"/>
                <a:hlinkClick r:id="rId11"/>
              </a:rPr>
              <a:t>www.always.co.uk/en-gb/tips-and-advice-for-women/parents-and-carers/how-to-raise-a-daughter-guide-for-dads</a:t>
            </a:r>
            <a:endParaRPr lang="en-US" sz="2000" dirty="0">
              <a:ea typeface="+mn-lt"/>
              <a:cs typeface="+mn-lt"/>
            </a:endParaRPr>
          </a:p>
          <a:p>
            <a:pPr marL="479425" indent="-479425">
              <a:buNone/>
            </a:pPr>
            <a:endParaRPr lang="en-US" sz="2000" dirty="0">
              <a:ea typeface="+mn-lt"/>
              <a:cs typeface="+mn-lt"/>
            </a:endParaRPr>
          </a:p>
        </p:txBody>
      </p:sp>
      <p:sp>
        <p:nvSpPr>
          <p:cNvPr id="5" name="Title 1">
            <a:extLst>
              <a:ext uri="{FF2B5EF4-FFF2-40B4-BE49-F238E27FC236}">
                <a16:creationId xmlns:a16="http://schemas.microsoft.com/office/drawing/2014/main" id="{63E0869D-96D7-2319-F220-2F258323779F}"/>
              </a:ext>
            </a:extLst>
          </p:cNvPr>
          <p:cNvSpPr txBox="1">
            <a:spLocks/>
          </p:cNvSpPr>
          <p:nvPr/>
        </p:nvSpPr>
        <p:spPr>
          <a:xfrm>
            <a:off x="631825" y="665163"/>
            <a:ext cx="8642350" cy="2133600"/>
          </a:xfrm>
          <a:prstGeom prst="rect">
            <a:avLst/>
          </a:prstGeom>
          <a:ln w="9525" cap="flat" cmpd="sng" algn="ctr">
            <a:solidFill>
              <a:schemeClr val="bg1"/>
            </a:solidFill>
            <a:prstDash val="solid"/>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639965" rtl="0" eaLnBrk="1" latinLnBrk="0" hangingPunct="1">
              <a:spcBef>
                <a:spcPct val="0"/>
              </a:spcBef>
              <a:buNone/>
              <a:defRPr sz="61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cs typeface="Calibri"/>
              </a:rPr>
              <a:t>Extra Support</a:t>
            </a:r>
            <a:endParaRPr lang="en-US" dirty="0"/>
          </a:p>
        </p:txBody>
      </p:sp>
    </p:spTree>
    <p:extLst>
      <p:ext uri="{BB962C8B-B14F-4D97-AF65-F5344CB8AC3E}">
        <p14:creationId xmlns:p14="http://schemas.microsoft.com/office/powerpoint/2010/main" val="1089542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CCC9-21B6-88C7-DFAC-BA7D7DC09A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B044ED-4F77-98F7-9B9A-BEF0C209BE11}"/>
              </a:ext>
            </a:extLst>
          </p:cNvPr>
          <p:cNvSpPr>
            <a:spLocks noGrp="1"/>
          </p:cNvSpPr>
          <p:nvPr>
            <p:ph idx="1"/>
          </p:nvPr>
        </p:nvSpPr>
        <p:spPr/>
        <p:txBody>
          <a:bodyPr vert="horz" lIns="91440" tIns="45720" rIns="91440" bIns="45720" rtlCol="0" anchor="t">
            <a:normAutofit fontScale="47500" lnSpcReduction="20000"/>
          </a:bodyPr>
          <a:lstStyle/>
          <a:p>
            <a:pPr marL="479425" indent="-479425">
              <a:buNone/>
            </a:pPr>
            <a:r>
              <a:rPr lang="en-GB" b="1" dirty="0">
                <a:ea typeface="+mn-lt"/>
                <a:cs typeface="+mn-lt"/>
              </a:rPr>
              <a:t>Relationships</a:t>
            </a:r>
            <a:endParaRPr lang="en-US" dirty="0">
              <a:ea typeface="+mn-lt"/>
              <a:cs typeface="+mn-lt"/>
            </a:endParaRPr>
          </a:p>
          <a:p>
            <a:pPr marL="479425" indent="-479425">
              <a:buNone/>
            </a:pPr>
            <a:r>
              <a:rPr lang="en-GB" b="1" dirty="0">
                <a:ea typeface="+mn-lt"/>
                <a:cs typeface="+mn-lt"/>
              </a:rPr>
              <a:t>Positive relationships</a:t>
            </a:r>
            <a:endParaRPr lang="en-US" dirty="0">
              <a:ea typeface="+mn-lt"/>
              <a:cs typeface="+mn-lt"/>
            </a:endParaRPr>
          </a:p>
          <a:p>
            <a:pPr marL="479425" indent="-479425">
              <a:buNone/>
            </a:pPr>
            <a:r>
              <a:rPr lang="en-GB" u="sng" dirty="0">
                <a:ea typeface="+mn-lt"/>
                <a:cs typeface="+mn-lt"/>
                <a:hlinkClick r:id="rId2"/>
              </a:rPr>
              <a:t>www.theguardian.com/lifeandstyle/2018/dec/29/how-to-talk-about-sex-education-with-children</a:t>
            </a:r>
            <a:endParaRPr lang="en-US" dirty="0">
              <a:ea typeface="+mn-lt"/>
              <a:cs typeface="+mn-lt"/>
            </a:endParaRPr>
          </a:p>
          <a:p>
            <a:pPr marL="479425" indent="-479425">
              <a:buNone/>
            </a:pPr>
            <a:r>
              <a:rPr lang="en-GB" u="sng" dirty="0">
                <a:ea typeface="+mn-lt"/>
                <a:cs typeface="+mn-lt"/>
                <a:hlinkClick r:id="rId3"/>
              </a:rPr>
              <a:t>www.internetmatters.org/issues/online-pornography/protect-your-child</a:t>
            </a:r>
            <a:endParaRPr lang="en-US" dirty="0">
              <a:ea typeface="+mn-lt"/>
              <a:cs typeface="+mn-lt"/>
            </a:endParaRPr>
          </a:p>
          <a:p>
            <a:pPr marL="479425" indent="-479425">
              <a:buNone/>
            </a:pPr>
            <a:r>
              <a:rPr lang="en-GB" u="sng" dirty="0">
                <a:ea typeface="+mn-lt"/>
                <a:cs typeface="+mn-lt"/>
                <a:hlinkClick r:id="rId4"/>
              </a:rPr>
              <a:t>www.healthline.com/health/healthy-sex/parents-talking-to-their-kids-about-porn</a:t>
            </a:r>
            <a:endParaRPr lang="en-US" dirty="0">
              <a:ea typeface="+mn-lt"/>
              <a:cs typeface="+mn-lt"/>
            </a:endParaRPr>
          </a:p>
          <a:p>
            <a:pPr marL="479425" indent="-479425">
              <a:buNone/>
            </a:pPr>
            <a:r>
              <a:rPr lang="en-GB" u="sng" dirty="0">
                <a:ea typeface="+mn-lt"/>
                <a:cs typeface="+mn-lt"/>
                <a:hlinkClick r:id="rId5"/>
              </a:rPr>
              <a:t>www.brook.org.uk</a:t>
            </a:r>
            <a:endParaRPr lang="en-US" dirty="0">
              <a:ea typeface="+mn-lt"/>
              <a:cs typeface="+mn-lt"/>
            </a:endParaRPr>
          </a:p>
          <a:p>
            <a:pPr marL="479425" indent="-479425">
              <a:buNone/>
            </a:pPr>
            <a:endParaRPr lang="en-GB" u="sng" dirty="0">
              <a:ea typeface="+mn-lt"/>
              <a:cs typeface="+mn-lt"/>
            </a:endParaRPr>
          </a:p>
          <a:p>
            <a:pPr marL="479425" indent="-479425">
              <a:buNone/>
            </a:pPr>
            <a:r>
              <a:rPr lang="en-GB" b="1" dirty="0">
                <a:ea typeface="+mn-lt"/>
                <a:cs typeface="+mn-lt"/>
              </a:rPr>
              <a:t>Relationship values</a:t>
            </a:r>
            <a:endParaRPr lang="en-US" dirty="0">
              <a:ea typeface="+mn-lt"/>
              <a:cs typeface="+mn-lt"/>
            </a:endParaRPr>
          </a:p>
          <a:p>
            <a:pPr marL="479425" indent="-479425">
              <a:buNone/>
            </a:pPr>
            <a:r>
              <a:rPr lang="en-GB" u="sng" dirty="0">
                <a:ea typeface="+mn-lt"/>
                <a:cs typeface="+mn-lt"/>
                <a:hlinkClick r:id="rId6"/>
              </a:rPr>
              <a:t>www.childline.org.uk/info-advice/friends-relationships-sex/</a:t>
            </a:r>
            <a:endParaRPr lang="en-US" dirty="0">
              <a:ea typeface="+mn-lt"/>
              <a:cs typeface="+mn-lt"/>
            </a:endParaRPr>
          </a:p>
          <a:p>
            <a:pPr marL="479425" indent="-479425">
              <a:buNone/>
            </a:pPr>
            <a:r>
              <a:rPr lang="en-GB" u="sng" dirty="0">
                <a:ea typeface="+mn-lt"/>
                <a:cs typeface="+mn-lt"/>
                <a:hlinkClick r:id="rId7"/>
              </a:rPr>
              <a:t>www.disrespectnobody.co.uk</a:t>
            </a:r>
            <a:endParaRPr lang="en-US" dirty="0">
              <a:ea typeface="+mn-lt"/>
              <a:cs typeface="+mn-lt"/>
            </a:endParaRPr>
          </a:p>
          <a:p>
            <a:pPr marL="479425" indent="-479425">
              <a:buNone/>
            </a:pPr>
            <a:r>
              <a:rPr lang="en-GB" u="sng" dirty="0">
                <a:ea typeface="+mn-lt"/>
                <a:cs typeface="+mn-lt"/>
                <a:hlinkClick r:id="rId8"/>
              </a:rPr>
              <a:t>www.theproudtrust.org</a:t>
            </a:r>
            <a:endParaRPr lang="en-US" dirty="0">
              <a:ea typeface="+mn-lt"/>
              <a:cs typeface="+mn-lt"/>
            </a:endParaRPr>
          </a:p>
          <a:p>
            <a:pPr marL="479425" indent="-479425">
              <a:buNone/>
            </a:pPr>
            <a:r>
              <a:rPr lang="en-GB" u="sng" dirty="0">
                <a:ea typeface="+mn-lt"/>
                <a:cs typeface="+mn-lt"/>
                <a:hlinkClick r:id="rId9"/>
              </a:rPr>
              <a:t>www.stonewall.org.uk/our-work/campaigns/supporting-trans-young-people</a:t>
            </a:r>
            <a:endParaRPr lang="en-US" dirty="0">
              <a:ea typeface="+mn-lt"/>
              <a:cs typeface="+mn-lt"/>
            </a:endParaRPr>
          </a:p>
          <a:p>
            <a:pPr marL="479425" indent="-479425">
              <a:buNone/>
            </a:pPr>
            <a:r>
              <a:rPr lang="en-GB" u="sng" dirty="0">
                <a:ea typeface="+mn-lt"/>
                <a:cs typeface="+mn-lt"/>
                <a:hlinkClick r:id="rId10"/>
              </a:rPr>
              <a:t>www.loveisrespect.org</a:t>
            </a:r>
            <a:endParaRPr lang="en-US" dirty="0">
              <a:ea typeface="+mn-lt"/>
              <a:cs typeface="+mn-lt"/>
            </a:endParaRPr>
          </a:p>
          <a:p>
            <a:pPr marL="479425" indent="-479425">
              <a:buNone/>
            </a:pPr>
            <a:endParaRPr lang="en-GB" u="sng" dirty="0">
              <a:ea typeface="+mn-lt"/>
              <a:cs typeface="+mn-lt"/>
            </a:endParaRPr>
          </a:p>
          <a:p>
            <a:pPr marL="479425" indent="-479425">
              <a:buNone/>
            </a:pPr>
            <a:r>
              <a:rPr lang="en-GB" b="1" dirty="0">
                <a:ea typeface="+mn-lt"/>
                <a:cs typeface="+mn-lt"/>
              </a:rPr>
              <a:t>Forming &amp; maintaining respectful relationships</a:t>
            </a:r>
            <a:endParaRPr lang="en-US" dirty="0">
              <a:ea typeface="+mn-lt"/>
              <a:cs typeface="+mn-lt"/>
            </a:endParaRPr>
          </a:p>
          <a:p>
            <a:pPr marL="479425" indent="-479425">
              <a:buNone/>
            </a:pPr>
            <a:r>
              <a:rPr lang="en-GB" u="sng" dirty="0">
                <a:ea typeface="+mn-lt"/>
                <a:cs typeface="+mn-lt"/>
                <a:hlinkClick r:id="rId11"/>
              </a:rPr>
              <a:t>www.relate.org.uk/relationship-help/help-separation-and-divorce/talking-about-separation/telling-children</a:t>
            </a:r>
            <a:endParaRPr lang="en-US" dirty="0">
              <a:ea typeface="+mn-lt"/>
              <a:cs typeface="+mn-lt"/>
            </a:endParaRPr>
          </a:p>
          <a:p>
            <a:pPr marL="479425" indent="-479425">
              <a:buNone/>
            </a:pPr>
            <a:r>
              <a:rPr lang="en-GB" u="sng" dirty="0">
                <a:ea typeface="+mn-lt"/>
                <a:cs typeface="+mn-lt"/>
                <a:hlinkClick r:id="rId12"/>
              </a:rPr>
              <a:t>www.nspcc.org.uk/keeping-children-safe/support-for-parents/separation-and-divorce</a:t>
            </a:r>
            <a:endParaRPr lang="en-US" dirty="0">
              <a:ea typeface="+mn-lt"/>
              <a:cs typeface="+mn-lt"/>
            </a:endParaRPr>
          </a:p>
          <a:p>
            <a:pPr marL="479425" indent="-479425">
              <a:buNone/>
            </a:pPr>
            <a:endParaRPr lang="en-GB" u="sng" dirty="0">
              <a:ea typeface="+mn-lt"/>
              <a:cs typeface="+mn-lt"/>
            </a:endParaRPr>
          </a:p>
          <a:p>
            <a:pPr marL="479425" indent="-479425">
              <a:buNone/>
            </a:pPr>
            <a:r>
              <a:rPr lang="en-GB" b="1" dirty="0">
                <a:ea typeface="+mn-lt"/>
                <a:cs typeface="+mn-lt"/>
              </a:rPr>
              <a:t>Consent</a:t>
            </a:r>
            <a:endParaRPr lang="en-US" dirty="0">
              <a:ea typeface="+mn-lt"/>
              <a:cs typeface="+mn-lt"/>
            </a:endParaRPr>
          </a:p>
          <a:p>
            <a:pPr marL="479425" indent="-479425">
              <a:buNone/>
            </a:pPr>
            <a:r>
              <a:rPr lang="en-GB" u="sng" dirty="0">
                <a:ea typeface="+mn-lt"/>
                <a:cs typeface="+mn-lt"/>
                <a:hlinkClick r:id="rId13"/>
              </a:rPr>
              <a:t>www.disrespectnobody.co.uk</a:t>
            </a:r>
            <a:endParaRPr lang="en-US" dirty="0">
              <a:ea typeface="+mn-lt"/>
              <a:cs typeface="+mn-lt"/>
            </a:endParaRPr>
          </a:p>
          <a:p>
            <a:pPr marL="479425" indent="-479425">
              <a:buNone/>
            </a:pPr>
            <a:r>
              <a:rPr lang="en-GB" u="sng" dirty="0">
                <a:ea typeface="+mn-lt"/>
                <a:cs typeface="+mn-lt"/>
                <a:hlinkClick r:id="rId14"/>
              </a:rPr>
              <a:t>www.loveisrespect.org</a:t>
            </a:r>
            <a:endParaRPr lang="en-US" dirty="0">
              <a:ea typeface="+mn-lt"/>
              <a:cs typeface="+mn-lt"/>
            </a:endParaRPr>
          </a:p>
          <a:p>
            <a:pPr marL="479425" indent="-479425">
              <a:buNone/>
            </a:pPr>
            <a:r>
              <a:rPr lang="en-GB" u="sng" dirty="0">
                <a:ea typeface="+mn-lt"/>
                <a:cs typeface="+mn-lt"/>
                <a:hlinkClick r:id="rId15"/>
              </a:rPr>
              <a:t>www.brook.org.uk</a:t>
            </a:r>
            <a:endParaRPr lang="en-US" dirty="0">
              <a:ea typeface="+mn-lt"/>
              <a:cs typeface="+mn-lt"/>
            </a:endParaRPr>
          </a:p>
          <a:p>
            <a:pPr marL="479425" indent="-479425">
              <a:buNone/>
            </a:pPr>
            <a:r>
              <a:rPr lang="en-GB" u="sng" dirty="0">
                <a:ea typeface="+mn-lt"/>
                <a:cs typeface="+mn-lt"/>
                <a:hlinkClick r:id="rId16"/>
              </a:rPr>
              <a:t>www.parentinfo.org/article/if-your-teen-is-sexually-active</a:t>
            </a:r>
            <a:endParaRPr lang="en-US" dirty="0">
              <a:ea typeface="+mn-lt"/>
              <a:cs typeface="+mn-lt"/>
            </a:endParaRPr>
          </a:p>
          <a:p>
            <a:pPr marL="479425" indent="-479425">
              <a:buNone/>
            </a:pPr>
            <a:endParaRPr lang="en-US" dirty="0">
              <a:ea typeface="+mn-lt"/>
              <a:cs typeface="+mn-lt"/>
            </a:endParaRPr>
          </a:p>
          <a:p>
            <a:pPr marL="479425" indent="-479425">
              <a:buNone/>
            </a:pPr>
            <a:endParaRPr lang="en-GB" b="1" dirty="0">
              <a:ea typeface="+mn-lt"/>
              <a:cs typeface="+mn-lt"/>
            </a:endParaRPr>
          </a:p>
          <a:p>
            <a:pPr marL="0" indent="0">
              <a:buNone/>
            </a:pPr>
            <a:endParaRPr lang="en-US" dirty="0">
              <a:cs typeface="Calibri"/>
            </a:endParaRPr>
          </a:p>
        </p:txBody>
      </p:sp>
      <p:sp>
        <p:nvSpPr>
          <p:cNvPr id="5" name="Title 1">
            <a:extLst>
              <a:ext uri="{FF2B5EF4-FFF2-40B4-BE49-F238E27FC236}">
                <a16:creationId xmlns:a16="http://schemas.microsoft.com/office/drawing/2014/main" id="{63E0869D-96D7-2319-F220-2F258323779F}"/>
              </a:ext>
            </a:extLst>
          </p:cNvPr>
          <p:cNvSpPr txBox="1">
            <a:spLocks/>
          </p:cNvSpPr>
          <p:nvPr/>
        </p:nvSpPr>
        <p:spPr>
          <a:xfrm>
            <a:off x="631825" y="665163"/>
            <a:ext cx="8642350" cy="2133600"/>
          </a:xfrm>
          <a:prstGeom prst="rect">
            <a:avLst/>
          </a:prstGeom>
          <a:ln w="9525" cap="flat" cmpd="sng" algn="ctr">
            <a:solidFill>
              <a:schemeClr val="bg1"/>
            </a:solidFill>
            <a:prstDash val="solid"/>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639965" rtl="0" eaLnBrk="1" latinLnBrk="0" hangingPunct="1">
              <a:spcBef>
                <a:spcPct val="0"/>
              </a:spcBef>
              <a:buNone/>
              <a:defRPr sz="61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cs typeface="Calibri"/>
              </a:rPr>
              <a:t>Extra Support</a:t>
            </a:r>
            <a:endParaRPr lang="en-US" dirty="0"/>
          </a:p>
        </p:txBody>
      </p:sp>
    </p:spTree>
    <p:extLst>
      <p:ext uri="{BB962C8B-B14F-4D97-AF65-F5344CB8AC3E}">
        <p14:creationId xmlns:p14="http://schemas.microsoft.com/office/powerpoint/2010/main" val="484699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CCC9-21B6-88C7-DFAC-BA7D7DC09A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B044ED-4F77-98F7-9B9A-BEF0C209BE11}"/>
              </a:ext>
            </a:extLst>
          </p:cNvPr>
          <p:cNvSpPr>
            <a:spLocks noGrp="1"/>
          </p:cNvSpPr>
          <p:nvPr>
            <p:ph idx="1"/>
          </p:nvPr>
        </p:nvSpPr>
        <p:spPr/>
        <p:txBody>
          <a:bodyPr vert="horz" lIns="91440" tIns="45720" rIns="91440" bIns="45720" rtlCol="0" anchor="t">
            <a:normAutofit fontScale="40000" lnSpcReduction="20000"/>
          </a:bodyPr>
          <a:lstStyle/>
          <a:p>
            <a:pPr marL="479425" indent="-479425">
              <a:buNone/>
            </a:pPr>
            <a:endParaRPr lang="en-US" dirty="0">
              <a:ea typeface="+mn-lt"/>
              <a:cs typeface="+mn-lt"/>
            </a:endParaRPr>
          </a:p>
          <a:p>
            <a:pPr marL="479425" indent="-479425">
              <a:buNone/>
            </a:pPr>
            <a:r>
              <a:rPr lang="en-GB" b="1" dirty="0">
                <a:ea typeface="+mn-lt"/>
                <a:cs typeface="+mn-lt"/>
              </a:rPr>
              <a:t>Contraception &amp; parenthood</a:t>
            </a:r>
            <a:endParaRPr lang="en-US" dirty="0">
              <a:ea typeface="+mn-lt"/>
              <a:cs typeface="+mn-lt"/>
            </a:endParaRPr>
          </a:p>
          <a:p>
            <a:pPr marL="479425" indent="-479425">
              <a:buNone/>
            </a:pPr>
            <a:r>
              <a:rPr lang="en-GB" u="sng" dirty="0">
                <a:ea typeface="+mn-lt"/>
                <a:cs typeface="+mn-lt"/>
                <a:hlinkClick r:id="rId2"/>
              </a:rPr>
              <a:t>www.brook.org.uk</a:t>
            </a:r>
            <a:endParaRPr lang="en-US" dirty="0">
              <a:ea typeface="+mn-lt"/>
              <a:cs typeface="+mn-lt"/>
            </a:endParaRPr>
          </a:p>
          <a:p>
            <a:pPr marL="479425" indent="-479425">
              <a:buNone/>
            </a:pPr>
            <a:r>
              <a:rPr lang="en-GB" u="sng" dirty="0">
                <a:ea typeface="+mn-lt"/>
                <a:cs typeface="+mn-lt"/>
                <a:hlinkClick r:id="rId3"/>
              </a:rPr>
              <a:t>www.bigtalkeducation.co.uk/parents</a:t>
            </a:r>
            <a:endParaRPr lang="en-US" dirty="0">
              <a:ea typeface="+mn-lt"/>
              <a:cs typeface="+mn-lt"/>
            </a:endParaRPr>
          </a:p>
          <a:p>
            <a:pPr marL="479425" indent="-479425">
              <a:buNone/>
            </a:pPr>
            <a:endParaRPr lang="en-GB" u="sng" dirty="0">
              <a:ea typeface="+mn-lt"/>
              <a:cs typeface="+mn-lt"/>
            </a:endParaRPr>
          </a:p>
          <a:p>
            <a:pPr marL="479425" indent="-479425">
              <a:buNone/>
            </a:pPr>
            <a:r>
              <a:rPr lang="en-GB" b="1" dirty="0">
                <a:ea typeface="+mn-lt"/>
                <a:cs typeface="+mn-lt"/>
              </a:rPr>
              <a:t>Bullying abuse &amp; discrimination</a:t>
            </a:r>
            <a:endParaRPr lang="en-US" dirty="0">
              <a:ea typeface="+mn-lt"/>
              <a:cs typeface="+mn-lt"/>
            </a:endParaRPr>
          </a:p>
          <a:p>
            <a:pPr marL="479425" indent="-479425">
              <a:buNone/>
            </a:pPr>
            <a:r>
              <a:rPr lang="en-GB" u="sng" dirty="0">
                <a:ea typeface="+mn-lt"/>
                <a:cs typeface="+mn-lt"/>
                <a:hlinkClick r:id="rId4"/>
              </a:rPr>
              <a:t>www.childline.org.uk/info-advice/bullying-abuse-safety</a:t>
            </a:r>
            <a:endParaRPr lang="en-US" dirty="0">
              <a:ea typeface="+mn-lt"/>
              <a:cs typeface="+mn-lt"/>
            </a:endParaRPr>
          </a:p>
          <a:p>
            <a:pPr marL="479425" indent="-479425">
              <a:buNone/>
            </a:pPr>
            <a:r>
              <a:rPr lang="en-GB" u="sng" dirty="0">
                <a:ea typeface="+mn-lt"/>
                <a:cs typeface="+mn-lt"/>
                <a:hlinkClick r:id="rId5"/>
              </a:rPr>
              <a:t>www.nspcc.org.uk/what-is-child-abuse/types-of-abuse/bullying-and-cyberbullying</a:t>
            </a:r>
            <a:endParaRPr lang="en-US" dirty="0">
              <a:ea typeface="+mn-lt"/>
              <a:cs typeface="+mn-lt"/>
            </a:endParaRPr>
          </a:p>
          <a:p>
            <a:pPr marL="479425" indent="-479425">
              <a:buNone/>
            </a:pPr>
            <a:r>
              <a:rPr lang="en-GB" u="sng" dirty="0">
                <a:ea typeface="+mn-lt"/>
                <a:cs typeface="+mn-lt"/>
                <a:hlinkClick r:id="rId6"/>
              </a:rPr>
              <a:t>www.unicef.org/parenting/talking-to-your-kids-about-racism</a:t>
            </a:r>
            <a:endParaRPr lang="en-US" dirty="0">
              <a:ea typeface="+mn-lt"/>
              <a:cs typeface="+mn-lt"/>
            </a:endParaRPr>
          </a:p>
          <a:p>
            <a:pPr marL="479425" indent="-479425">
              <a:buNone/>
            </a:pPr>
            <a:endParaRPr lang="en-GB" u="sng" dirty="0">
              <a:ea typeface="+mn-lt"/>
              <a:cs typeface="+mn-lt"/>
            </a:endParaRPr>
          </a:p>
          <a:p>
            <a:pPr marL="479425" indent="-479425">
              <a:buNone/>
            </a:pPr>
            <a:r>
              <a:rPr lang="en-GB" b="1" dirty="0">
                <a:ea typeface="+mn-lt"/>
                <a:cs typeface="+mn-lt"/>
              </a:rPr>
              <a:t>Living in the Wider World</a:t>
            </a:r>
            <a:endParaRPr lang="en-US" dirty="0">
              <a:ea typeface="+mn-lt"/>
              <a:cs typeface="+mn-lt"/>
            </a:endParaRPr>
          </a:p>
          <a:p>
            <a:pPr marL="479425" indent="-479425">
              <a:buNone/>
            </a:pPr>
            <a:r>
              <a:rPr lang="en-GB" b="1" dirty="0">
                <a:ea typeface="+mn-lt"/>
                <a:cs typeface="+mn-lt"/>
              </a:rPr>
              <a:t>Learning skills</a:t>
            </a:r>
            <a:endParaRPr lang="en-US" dirty="0">
              <a:ea typeface="+mn-lt"/>
              <a:cs typeface="+mn-lt"/>
            </a:endParaRPr>
          </a:p>
          <a:p>
            <a:pPr marL="479425" indent="-479425">
              <a:buNone/>
            </a:pPr>
            <a:r>
              <a:rPr lang="en-GB" u="sng" dirty="0">
                <a:ea typeface="+mn-lt"/>
                <a:cs typeface="+mn-lt"/>
                <a:hlinkClick r:id="rId7"/>
              </a:rPr>
              <a:t>www.barclayslifeskills.com/young-people</a:t>
            </a:r>
            <a:endParaRPr lang="en-US" dirty="0">
              <a:ea typeface="+mn-lt"/>
              <a:cs typeface="+mn-lt"/>
            </a:endParaRPr>
          </a:p>
          <a:p>
            <a:pPr marL="479425" indent="-479425">
              <a:buNone/>
            </a:pPr>
            <a:endParaRPr lang="en-GB" u="sng" dirty="0">
              <a:ea typeface="+mn-lt"/>
              <a:cs typeface="+mn-lt"/>
            </a:endParaRPr>
          </a:p>
          <a:p>
            <a:pPr marL="479425" indent="-479425">
              <a:buNone/>
            </a:pPr>
            <a:r>
              <a:rPr lang="en-GB" b="1" dirty="0">
                <a:ea typeface="+mn-lt"/>
                <a:cs typeface="+mn-lt"/>
              </a:rPr>
              <a:t>Choices &amp; pathways</a:t>
            </a:r>
            <a:endParaRPr lang="en-US" dirty="0">
              <a:ea typeface="+mn-lt"/>
              <a:cs typeface="+mn-lt"/>
            </a:endParaRPr>
          </a:p>
          <a:p>
            <a:pPr marL="479425" indent="-479425">
              <a:buNone/>
            </a:pPr>
            <a:r>
              <a:rPr lang="en-GB" b="1" dirty="0">
                <a:ea typeface="+mn-lt"/>
                <a:cs typeface="+mn-lt"/>
              </a:rPr>
              <a:t>Work &amp; career</a:t>
            </a:r>
            <a:endParaRPr lang="en-US" dirty="0">
              <a:ea typeface="+mn-lt"/>
              <a:cs typeface="+mn-lt"/>
            </a:endParaRPr>
          </a:p>
          <a:p>
            <a:pPr marL="479425" indent="-479425">
              <a:buNone/>
            </a:pPr>
            <a:r>
              <a:rPr lang="en-GB" b="1" dirty="0">
                <a:ea typeface="+mn-lt"/>
                <a:cs typeface="+mn-lt"/>
              </a:rPr>
              <a:t>Employment rights &amp; responsibilities</a:t>
            </a:r>
            <a:endParaRPr lang="en-US" dirty="0">
              <a:ea typeface="+mn-lt"/>
              <a:cs typeface="+mn-lt"/>
            </a:endParaRPr>
          </a:p>
          <a:p>
            <a:pPr marL="479425" indent="-479425">
              <a:buNone/>
            </a:pPr>
            <a:r>
              <a:rPr lang="en-GB" b="1" dirty="0">
                <a:ea typeface="+mn-lt"/>
                <a:cs typeface="+mn-lt"/>
              </a:rPr>
              <a:t>Financial choices</a:t>
            </a:r>
            <a:endParaRPr lang="en-US" dirty="0">
              <a:ea typeface="+mn-lt"/>
              <a:cs typeface="+mn-lt"/>
            </a:endParaRPr>
          </a:p>
          <a:p>
            <a:pPr marL="479425" indent="-479425">
              <a:buNone/>
            </a:pPr>
            <a:r>
              <a:rPr lang="en-GB" u="sng" dirty="0">
                <a:ea typeface="+mn-lt"/>
                <a:cs typeface="+mn-lt"/>
                <a:hlinkClick r:id="rId8"/>
              </a:rPr>
              <a:t>www.ygam.org</a:t>
            </a:r>
            <a:endParaRPr lang="en-US" dirty="0">
              <a:ea typeface="+mn-lt"/>
              <a:cs typeface="+mn-lt"/>
            </a:endParaRPr>
          </a:p>
          <a:p>
            <a:pPr marL="479425" indent="-479425">
              <a:buNone/>
            </a:pPr>
            <a:r>
              <a:rPr lang="en-GB" u="sng" dirty="0">
                <a:ea typeface="+mn-lt"/>
                <a:cs typeface="+mn-lt"/>
                <a:hlinkClick r:id="rId9"/>
              </a:rPr>
              <a:t>www.barclayslifeskills.com/young-people</a:t>
            </a:r>
            <a:endParaRPr lang="en-US" dirty="0">
              <a:ea typeface="+mn-lt"/>
              <a:cs typeface="+mn-lt"/>
            </a:endParaRPr>
          </a:p>
          <a:p>
            <a:pPr marL="479425" indent="-479425">
              <a:buNone/>
            </a:pPr>
            <a:endParaRPr lang="en-GB" u="sng" dirty="0">
              <a:ea typeface="+mn-lt"/>
              <a:cs typeface="+mn-lt"/>
            </a:endParaRPr>
          </a:p>
          <a:p>
            <a:pPr marL="479425" indent="-479425">
              <a:buNone/>
            </a:pPr>
            <a:r>
              <a:rPr lang="en-GB" b="1" dirty="0">
                <a:ea typeface="+mn-lt"/>
                <a:cs typeface="+mn-lt"/>
              </a:rPr>
              <a:t>Media literacy &amp; digital resilience</a:t>
            </a:r>
            <a:endParaRPr lang="en-US" dirty="0">
              <a:ea typeface="+mn-lt"/>
              <a:cs typeface="+mn-lt"/>
            </a:endParaRPr>
          </a:p>
          <a:p>
            <a:pPr marL="479425" indent="-479425">
              <a:buNone/>
            </a:pPr>
            <a:r>
              <a:rPr lang="en-GB" u="sng" dirty="0">
                <a:ea typeface="+mn-lt"/>
                <a:cs typeface="+mn-lt"/>
                <a:hlinkClick r:id="rId10"/>
              </a:rPr>
              <a:t>www.thinkuknow.co.uk/parents</a:t>
            </a:r>
            <a:endParaRPr lang="en-US" dirty="0">
              <a:ea typeface="+mn-lt"/>
              <a:cs typeface="+mn-lt"/>
            </a:endParaRPr>
          </a:p>
          <a:p>
            <a:pPr marL="479425" indent="-479425">
              <a:buNone/>
            </a:pPr>
            <a:r>
              <a:rPr lang="en-GB" u="sng" dirty="0">
                <a:ea typeface="+mn-lt"/>
                <a:cs typeface="+mn-lt"/>
                <a:hlinkClick r:id="rId11"/>
              </a:rPr>
              <a:t>www.learning.nspcc.org.uk/media/1489/share-aware-parents-guide.pdf</a:t>
            </a:r>
            <a:endParaRPr lang="en-US" dirty="0">
              <a:ea typeface="+mn-lt"/>
              <a:cs typeface="+mn-lt"/>
            </a:endParaRPr>
          </a:p>
          <a:p>
            <a:pPr marL="479425" indent="-479425">
              <a:buNone/>
            </a:pPr>
            <a:r>
              <a:rPr lang="en-GB" u="sng" dirty="0">
                <a:ea typeface="+mn-lt"/>
                <a:cs typeface="+mn-lt"/>
                <a:hlinkClick r:id="rId12"/>
              </a:rPr>
              <a:t>www.cambslearntogether.co.uk/home-learning/computing</a:t>
            </a:r>
            <a:endParaRPr lang="en-US" dirty="0">
              <a:ea typeface="+mn-lt"/>
              <a:cs typeface="+mn-lt"/>
            </a:endParaRPr>
          </a:p>
          <a:p>
            <a:pPr marL="479425" indent="-479425">
              <a:buNone/>
            </a:pPr>
            <a:r>
              <a:rPr lang="en-GB" u="sng" dirty="0">
                <a:ea typeface="+mn-lt"/>
                <a:cs typeface="+mn-lt"/>
                <a:hlinkClick r:id="rId13"/>
              </a:rPr>
              <a:t>www.parents.parentzone.org.uk</a:t>
            </a:r>
            <a:endParaRPr lang="en-US" dirty="0">
              <a:ea typeface="+mn-lt"/>
              <a:cs typeface="+mn-lt"/>
            </a:endParaRPr>
          </a:p>
          <a:p>
            <a:pPr marL="479425" indent="-479425">
              <a:buNone/>
            </a:pPr>
            <a:endParaRPr lang="en-US" dirty="0">
              <a:ea typeface="+mn-lt"/>
              <a:cs typeface="+mn-lt"/>
            </a:endParaRPr>
          </a:p>
          <a:p>
            <a:pPr marL="0" indent="0">
              <a:buNone/>
            </a:pPr>
            <a:endParaRPr lang="en-US" dirty="0">
              <a:cs typeface="Calibri"/>
            </a:endParaRPr>
          </a:p>
        </p:txBody>
      </p:sp>
      <p:sp>
        <p:nvSpPr>
          <p:cNvPr id="5" name="Title 1">
            <a:extLst>
              <a:ext uri="{FF2B5EF4-FFF2-40B4-BE49-F238E27FC236}">
                <a16:creationId xmlns:a16="http://schemas.microsoft.com/office/drawing/2014/main" id="{63E0869D-96D7-2319-F220-2F258323779F}"/>
              </a:ext>
            </a:extLst>
          </p:cNvPr>
          <p:cNvSpPr txBox="1">
            <a:spLocks/>
          </p:cNvSpPr>
          <p:nvPr/>
        </p:nvSpPr>
        <p:spPr>
          <a:xfrm>
            <a:off x="631825" y="665163"/>
            <a:ext cx="8642350" cy="2133600"/>
          </a:xfrm>
          <a:prstGeom prst="rect">
            <a:avLst/>
          </a:prstGeom>
          <a:ln w="9525" cap="flat" cmpd="sng" algn="ctr">
            <a:solidFill>
              <a:schemeClr val="bg1"/>
            </a:solidFill>
            <a:prstDash val="solid"/>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639965" rtl="0" eaLnBrk="1" latinLnBrk="0" hangingPunct="1">
              <a:spcBef>
                <a:spcPct val="0"/>
              </a:spcBef>
              <a:buNone/>
              <a:defRPr sz="61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cs typeface="Calibri"/>
              </a:rPr>
              <a:t>Signposting for Extra Support</a:t>
            </a:r>
            <a:endParaRPr lang="en-US" dirty="0"/>
          </a:p>
        </p:txBody>
      </p:sp>
    </p:spTree>
    <p:extLst>
      <p:ext uri="{BB962C8B-B14F-4D97-AF65-F5344CB8AC3E}">
        <p14:creationId xmlns:p14="http://schemas.microsoft.com/office/powerpoint/2010/main" val="3007661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534D-9709-0EC0-2C9B-A5CCB0AA7EA7}"/>
              </a:ext>
            </a:extLst>
          </p:cNvPr>
          <p:cNvSpPr>
            <a:spLocks noGrp="1"/>
          </p:cNvSpPr>
          <p:nvPr>
            <p:ph type="title"/>
          </p:nvPr>
        </p:nvSpPr>
        <p:spPr/>
        <p:txBody>
          <a:bodyPr/>
          <a:lstStyle/>
          <a:p>
            <a:r>
              <a:rPr lang="en-US" dirty="0">
                <a:cs typeface="Calibri"/>
              </a:rPr>
              <a:t>Further Information</a:t>
            </a:r>
            <a:endParaRPr lang="en-US" dirty="0"/>
          </a:p>
        </p:txBody>
      </p:sp>
      <p:sp>
        <p:nvSpPr>
          <p:cNvPr id="3" name="Content Placeholder 2">
            <a:extLst>
              <a:ext uri="{FF2B5EF4-FFF2-40B4-BE49-F238E27FC236}">
                <a16:creationId xmlns:a16="http://schemas.microsoft.com/office/drawing/2014/main" id="{06713FD8-06F9-AE30-A32A-87E00780A91F}"/>
              </a:ext>
            </a:extLst>
          </p:cNvPr>
          <p:cNvSpPr>
            <a:spLocks noGrp="1"/>
          </p:cNvSpPr>
          <p:nvPr>
            <p:ph idx="1"/>
          </p:nvPr>
        </p:nvSpPr>
        <p:spPr/>
        <p:txBody>
          <a:bodyPr vert="horz" lIns="91440" tIns="45720" rIns="91440" bIns="45720" rtlCol="0" anchor="t">
            <a:normAutofit fontScale="92500" lnSpcReduction="20000"/>
          </a:bodyPr>
          <a:lstStyle/>
          <a:p>
            <a:pPr marL="0" indent="0" algn="just">
              <a:buNone/>
            </a:pPr>
            <a:r>
              <a:rPr lang="en-US" dirty="0">
                <a:cs typeface="Calibri"/>
              </a:rPr>
              <a:t>This outline is an overview of the PSHE Provision.</a:t>
            </a:r>
            <a:endParaRPr lang="en-US"/>
          </a:p>
          <a:p>
            <a:pPr marL="0" indent="0" algn="just">
              <a:buNone/>
            </a:pPr>
            <a:endParaRPr lang="en-US" dirty="0">
              <a:cs typeface="Calibri"/>
            </a:endParaRPr>
          </a:p>
          <a:p>
            <a:pPr marL="0" indent="0" algn="just">
              <a:buNone/>
            </a:pPr>
            <a:r>
              <a:rPr lang="en-US" dirty="0">
                <a:cs typeface="Calibri"/>
              </a:rPr>
              <a:t>For more details of the curriculum please contact the PSHE SLT Lead for your school.</a:t>
            </a:r>
            <a:endParaRPr lang="en-US">
              <a:cs typeface="Calibri"/>
            </a:endParaRPr>
          </a:p>
          <a:p>
            <a:pPr marL="0" indent="0" algn="just">
              <a:buNone/>
            </a:pPr>
            <a:endParaRPr lang="en-US" dirty="0">
              <a:cs typeface="Calibri"/>
            </a:endParaRPr>
          </a:p>
          <a:p>
            <a:pPr marL="0" indent="0" algn="just">
              <a:buNone/>
            </a:pPr>
            <a:r>
              <a:rPr lang="en-US" dirty="0">
                <a:cs typeface="Calibri"/>
              </a:rPr>
              <a:t>We abide by statutory guidance as outlined by the DFE - </a:t>
            </a:r>
            <a:r>
              <a:rPr lang="en-US" dirty="0">
                <a:ea typeface="+mn-lt"/>
                <a:cs typeface="+mn-lt"/>
              </a:rPr>
              <a:t>Relationships Education, Relationships and Sex Education (RSE) and Health Education Statutory Guidance </a:t>
            </a:r>
            <a:endParaRPr lang="en-US" dirty="0">
              <a:ea typeface="+mn-lt"/>
              <a:cs typeface="+mn-lt"/>
              <a:hlinkClick r:id="" action="ppaction://noaction"/>
            </a:endParaRPr>
          </a:p>
          <a:p>
            <a:pPr marL="0" indent="0" algn="just">
              <a:buNone/>
            </a:pPr>
            <a:endParaRPr lang="en-US" dirty="0">
              <a:ea typeface="+mn-lt"/>
              <a:cs typeface="+mn-lt"/>
            </a:endParaRPr>
          </a:p>
          <a:p>
            <a:pPr marL="0" indent="0" algn="just">
              <a:buNone/>
            </a:pPr>
            <a:r>
              <a:rPr lang="en-US" dirty="0">
                <a:ea typeface="+mn-lt"/>
                <a:cs typeface="+mn-lt"/>
              </a:rPr>
              <a:t>Link: </a:t>
            </a:r>
            <a:r>
              <a:rPr lang="en-US" dirty="0">
                <a:ea typeface="+mn-lt"/>
                <a:cs typeface="+mn-lt"/>
                <a:hlinkClick r:id="" action="ppaction://noaction"/>
              </a:rPr>
              <a:t>click here</a:t>
            </a:r>
            <a:endParaRPr lang="en-US">
              <a:cs typeface="Calibri"/>
            </a:endParaRPr>
          </a:p>
        </p:txBody>
      </p:sp>
    </p:spTree>
    <p:extLst>
      <p:ext uri="{BB962C8B-B14F-4D97-AF65-F5344CB8AC3E}">
        <p14:creationId xmlns:p14="http://schemas.microsoft.com/office/powerpoint/2010/main" val="4114929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588067"/>
            <a:ext cx="8642350" cy="2133600"/>
          </a:xfrm>
          <a:ln>
            <a:solidFill>
              <a:schemeClr val="bg1"/>
            </a:solidFill>
          </a:ln>
        </p:spPr>
        <p:style>
          <a:lnRef idx="1">
            <a:schemeClr val="dk1"/>
          </a:lnRef>
          <a:fillRef idx="2">
            <a:schemeClr val="dk1"/>
          </a:fillRef>
          <a:effectRef idx="1">
            <a:schemeClr val="dk1"/>
          </a:effectRef>
          <a:fontRef idx="minor">
            <a:schemeClr val="dk1"/>
          </a:fontRef>
        </p:style>
        <p:txBody>
          <a:bodyPr/>
          <a:lstStyle/>
          <a:p>
            <a:r>
              <a:rPr lang="en-GB" dirty="0"/>
              <a:t>Credible Sources</a:t>
            </a:r>
            <a:endParaRPr lang="en-GB" dirty="0">
              <a:cs typeface="Calibri"/>
            </a:endParaRPr>
          </a:p>
        </p:txBody>
      </p:sp>
      <p:pic>
        <p:nvPicPr>
          <p:cNvPr id="6" name="Picture 5"/>
          <p:cNvPicPr>
            <a:picLocks noChangeAspect="1"/>
          </p:cNvPicPr>
          <p:nvPr/>
        </p:nvPicPr>
        <p:blipFill>
          <a:blip r:embed="rId2"/>
          <a:stretch>
            <a:fillRect/>
          </a:stretch>
        </p:blipFill>
        <p:spPr>
          <a:xfrm>
            <a:off x="346037" y="10230318"/>
            <a:ext cx="1031527" cy="841010"/>
          </a:xfrm>
          <a:prstGeom prst="rect">
            <a:avLst/>
          </a:prstGeom>
        </p:spPr>
      </p:pic>
      <p:pic>
        <p:nvPicPr>
          <p:cNvPr id="7" name="Picture 6"/>
          <p:cNvPicPr>
            <a:picLocks noChangeAspect="1"/>
          </p:cNvPicPr>
          <p:nvPr/>
        </p:nvPicPr>
        <p:blipFill>
          <a:blip r:embed="rId3"/>
          <a:stretch>
            <a:fillRect/>
          </a:stretch>
        </p:blipFill>
        <p:spPr>
          <a:xfrm>
            <a:off x="7429361" y="8930745"/>
            <a:ext cx="1207206" cy="1179876"/>
          </a:xfrm>
          <a:prstGeom prst="rect">
            <a:avLst/>
          </a:prstGeom>
        </p:spPr>
      </p:pic>
      <p:pic>
        <p:nvPicPr>
          <p:cNvPr id="8" name="Picture 7"/>
          <p:cNvPicPr>
            <a:picLocks noChangeAspect="1"/>
          </p:cNvPicPr>
          <p:nvPr/>
        </p:nvPicPr>
        <p:blipFill>
          <a:blip r:embed="rId4"/>
          <a:stretch>
            <a:fillRect/>
          </a:stretch>
        </p:blipFill>
        <p:spPr>
          <a:xfrm>
            <a:off x="3151191" y="8867993"/>
            <a:ext cx="1282980" cy="1245328"/>
          </a:xfrm>
          <a:prstGeom prst="rect">
            <a:avLst/>
          </a:prstGeom>
        </p:spPr>
      </p:pic>
      <p:pic>
        <p:nvPicPr>
          <p:cNvPr id="9" name="Picture 8"/>
          <p:cNvPicPr>
            <a:picLocks noChangeAspect="1"/>
          </p:cNvPicPr>
          <p:nvPr/>
        </p:nvPicPr>
        <p:blipFill>
          <a:blip r:embed="rId5"/>
          <a:stretch>
            <a:fillRect/>
          </a:stretch>
        </p:blipFill>
        <p:spPr>
          <a:xfrm>
            <a:off x="4969731" y="8796737"/>
            <a:ext cx="1844624" cy="1537116"/>
          </a:xfrm>
          <a:prstGeom prst="rect">
            <a:avLst/>
          </a:prstGeom>
        </p:spPr>
      </p:pic>
      <p:pic>
        <p:nvPicPr>
          <p:cNvPr id="10" name="Picture 9"/>
          <p:cNvPicPr>
            <a:picLocks noChangeAspect="1"/>
          </p:cNvPicPr>
          <p:nvPr/>
        </p:nvPicPr>
        <p:blipFill>
          <a:blip r:embed="rId6"/>
          <a:stretch>
            <a:fillRect/>
          </a:stretch>
        </p:blipFill>
        <p:spPr>
          <a:xfrm>
            <a:off x="1635731" y="10237718"/>
            <a:ext cx="1042280" cy="854898"/>
          </a:xfrm>
          <a:prstGeom prst="rect">
            <a:avLst/>
          </a:prstGeom>
        </p:spPr>
      </p:pic>
      <p:pic>
        <p:nvPicPr>
          <p:cNvPr id="3" name="Picture 4" descr="Logo, company name&#10;&#10;Description automatically generated">
            <a:extLst>
              <a:ext uri="{FF2B5EF4-FFF2-40B4-BE49-F238E27FC236}">
                <a16:creationId xmlns:a16="http://schemas.microsoft.com/office/drawing/2014/main" id="{5365C18F-2BAF-2E08-03FC-F8FE80F6D820}"/>
              </a:ext>
            </a:extLst>
          </p:cNvPr>
          <p:cNvPicPr>
            <a:picLocks noChangeAspect="1"/>
          </p:cNvPicPr>
          <p:nvPr/>
        </p:nvPicPr>
        <p:blipFill>
          <a:blip r:embed="rId7"/>
          <a:stretch>
            <a:fillRect/>
          </a:stretch>
        </p:blipFill>
        <p:spPr>
          <a:xfrm>
            <a:off x="548640" y="2904031"/>
            <a:ext cx="4927002" cy="3567227"/>
          </a:xfrm>
          <a:prstGeom prst="rect">
            <a:avLst/>
          </a:prstGeom>
        </p:spPr>
      </p:pic>
      <p:pic>
        <p:nvPicPr>
          <p:cNvPr id="5" name="Picture 10">
            <a:extLst>
              <a:ext uri="{FF2B5EF4-FFF2-40B4-BE49-F238E27FC236}">
                <a16:creationId xmlns:a16="http://schemas.microsoft.com/office/drawing/2014/main" id="{020ABFDC-935F-B575-E8D8-9CE24F382B20}"/>
              </a:ext>
            </a:extLst>
          </p:cNvPr>
          <p:cNvPicPr>
            <a:picLocks noChangeAspect="1"/>
          </p:cNvPicPr>
          <p:nvPr/>
        </p:nvPicPr>
        <p:blipFill>
          <a:blip r:embed="rId8"/>
          <a:stretch>
            <a:fillRect/>
          </a:stretch>
        </p:blipFill>
        <p:spPr>
          <a:xfrm>
            <a:off x="586293" y="6760140"/>
            <a:ext cx="5548255" cy="1822816"/>
          </a:xfrm>
          <a:prstGeom prst="rect">
            <a:avLst/>
          </a:prstGeom>
        </p:spPr>
      </p:pic>
      <p:pic>
        <p:nvPicPr>
          <p:cNvPr id="11" name="Picture 11">
            <a:extLst>
              <a:ext uri="{FF2B5EF4-FFF2-40B4-BE49-F238E27FC236}">
                <a16:creationId xmlns:a16="http://schemas.microsoft.com/office/drawing/2014/main" id="{DF329E72-196C-28C4-E952-CE75F494122B}"/>
              </a:ext>
            </a:extLst>
          </p:cNvPr>
          <p:cNvPicPr>
            <a:picLocks noChangeAspect="1"/>
          </p:cNvPicPr>
          <p:nvPr/>
        </p:nvPicPr>
        <p:blipFill>
          <a:blip r:embed="rId9"/>
          <a:stretch>
            <a:fillRect/>
          </a:stretch>
        </p:blipFill>
        <p:spPr>
          <a:xfrm>
            <a:off x="5857539" y="3313118"/>
            <a:ext cx="3552712" cy="1224156"/>
          </a:xfrm>
          <a:prstGeom prst="rect">
            <a:avLst/>
          </a:prstGeom>
        </p:spPr>
      </p:pic>
      <p:pic>
        <p:nvPicPr>
          <p:cNvPr id="12" name="Picture 12" descr="A picture containing text&#10;&#10;Description automatically generated">
            <a:extLst>
              <a:ext uri="{FF2B5EF4-FFF2-40B4-BE49-F238E27FC236}">
                <a16:creationId xmlns:a16="http://schemas.microsoft.com/office/drawing/2014/main" id="{A1437959-1334-1BE8-A130-D91A713DA060}"/>
              </a:ext>
            </a:extLst>
          </p:cNvPr>
          <p:cNvPicPr>
            <a:picLocks noChangeAspect="1"/>
          </p:cNvPicPr>
          <p:nvPr/>
        </p:nvPicPr>
        <p:blipFill>
          <a:blip r:embed="rId10"/>
          <a:stretch>
            <a:fillRect/>
          </a:stretch>
        </p:blipFill>
        <p:spPr>
          <a:xfrm>
            <a:off x="5488248" y="4641028"/>
            <a:ext cx="3500605" cy="2333512"/>
          </a:xfrm>
          <a:prstGeom prst="rect">
            <a:avLst/>
          </a:prstGeom>
        </p:spPr>
      </p:pic>
      <p:pic>
        <p:nvPicPr>
          <p:cNvPr id="13" name="Picture 13" descr="Logo, company name&#10;&#10;Description automatically generated">
            <a:extLst>
              <a:ext uri="{FF2B5EF4-FFF2-40B4-BE49-F238E27FC236}">
                <a16:creationId xmlns:a16="http://schemas.microsoft.com/office/drawing/2014/main" id="{D5179E9C-B696-8380-53D7-C85892CD054C}"/>
              </a:ext>
            </a:extLst>
          </p:cNvPr>
          <p:cNvPicPr>
            <a:picLocks noChangeAspect="1"/>
          </p:cNvPicPr>
          <p:nvPr/>
        </p:nvPicPr>
        <p:blipFill>
          <a:blip r:embed="rId11"/>
          <a:stretch>
            <a:fillRect/>
          </a:stretch>
        </p:blipFill>
        <p:spPr>
          <a:xfrm>
            <a:off x="6578806" y="6959134"/>
            <a:ext cx="2543175" cy="1895475"/>
          </a:xfrm>
          <a:prstGeom prst="rect">
            <a:avLst/>
          </a:prstGeom>
        </p:spPr>
      </p:pic>
      <p:pic>
        <p:nvPicPr>
          <p:cNvPr id="14" name="Picture 14" descr="Text&#10;&#10;Description automatically generated">
            <a:extLst>
              <a:ext uri="{FF2B5EF4-FFF2-40B4-BE49-F238E27FC236}">
                <a16:creationId xmlns:a16="http://schemas.microsoft.com/office/drawing/2014/main" id="{4A148CE6-E125-5000-8AD3-4EA705BBC14A}"/>
              </a:ext>
            </a:extLst>
          </p:cNvPr>
          <p:cNvPicPr>
            <a:picLocks noChangeAspect="1"/>
          </p:cNvPicPr>
          <p:nvPr/>
        </p:nvPicPr>
        <p:blipFill>
          <a:blip r:embed="rId12"/>
          <a:stretch>
            <a:fillRect/>
          </a:stretch>
        </p:blipFill>
        <p:spPr>
          <a:xfrm>
            <a:off x="793378" y="8949390"/>
            <a:ext cx="2103120" cy="983580"/>
          </a:xfrm>
          <a:prstGeom prst="rect">
            <a:avLst/>
          </a:prstGeom>
        </p:spPr>
      </p:pic>
      <p:pic>
        <p:nvPicPr>
          <p:cNvPr id="15" name="Picture 15" descr="A picture containing text&#10;&#10;Description automatically generated">
            <a:extLst>
              <a:ext uri="{FF2B5EF4-FFF2-40B4-BE49-F238E27FC236}">
                <a16:creationId xmlns:a16="http://schemas.microsoft.com/office/drawing/2014/main" id="{89954066-EB06-9C6F-D226-6F7BB2408A7B}"/>
              </a:ext>
            </a:extLst>
          </p:cNvPr>
          <p:cNvPicPr>
            <a:picLocks noChangeAspect="1"/>
          </p:cNvPicPr>
          <p:nvPr/>
        </p:nvPicPr>
        <p:blipFill>
          <a:blip r:embed="rId13"/>
          <a:stretch>
            <a:fillRect/>
          </a:stretch>
        </p:blipFill>
        <p:spPr>
          <a:xfrm>
            <a:off x="5066852" y="10393804"/>
            <a:ext cx="4343400" cy="730375"/>
          </a:xfrm>
          <a:prstGeom prst="rect">
            <a:avLst/>
          </a:prstGeom>
        </p:spPr>
      </p:pic>
      <p:sp>
        <p:nvSpPr>
          <p:cNvPr id="17" name="TextBox 16">
            <a:extLst>
              <a:ext uri="{FF2B5EF4-FFF2-40B4-BE49-F238E27FC236}">
                <a16:creationId xmlns:a16="http://schemas.microsoft.com/office/drawing/2014/main" id="{2C567C92-5AD1-3A2E-A0D4-BA9AD43359B2}"/>
              </a:ext>
            </a:extLst>
          </p:cNvPr>
          <p:cNvSpPr txBox="1"/>
          <p:nvPr/>
        </p:nvSpPr>
        <p:spPr>
          <a:xfrm>
            <a:off x="473337" y="11405795"/>
            <a:ext cx="8654525"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t>ELA Trust PSHE and Careers Materials derive from credible sources and are carefully crafted by our PSHE experts. Materials are neutral, factual and facilitate active and reflective learning. </a:t>
            </a:r>
            <a:endParaRPr lang="en-US" sz="2400" dirty="0">
              <a:cs typeface="Calibri"/>
            </a:endParaRPr>
          </a:p>
        </p:txBody>
      </p:sp>
      <p:pic>
        <p:nvPicPr>
          <p:cNvPr id="18" name="Picture 18">
            <a:extLst>
              <a:ext uri="{FF2B5EF4-FFF2-40B4-BE49-F238E27FC236}">
                <a16:creationId xmlns:a16="http://schemas.microsoft.com/office/drawing/2014/main" id="{398A711C-2DFB-C775-F2F8-6A4D72802DE6}"/>
              </a:ext>
            </a:extLst>
          </p:cNvPr>
          <p:cNvPicPr>
            <a:picLocks noChangeAspect="1"/>
          </p:cNvPicPr>
          <p:nvPr/>
        </p:nvPicPr>
        <p:blipFill>
          <a:blip r:embed="rId14"/>
          <a:stretch>
            <a:fillRect/>
          </a:stretch>
        </p:blipFill>
        <p:spPr>
          <a:xfrm>
            <a:off x="2962612" y="10416429"/>
            <a:ext cx="1887519" cy="628650"/>
          </a:xfrm>
          <a:prstGeom prst="rect">
            <a:avLst/>
          </a:prstGeom>
        </p:spPr>
      </p:pic>
    </p:spTree>
    <p:extLst>
      <p:ext uri="{BB962C8B-B14F-4D97-AF65-F5344CB8AC3E}">
        <p14:creationId xmlns:p14="http://schemas.microsoft.com/office/powerpoint/2010/main" val="11386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681038"/>
            <a:ext cx="8280400" cy="2474912"/>
          </a:xfrm>
          <a:solidFill>
            <a:srgbClr val="E6CDFF"/>
          </a:solidFill>
          <a:ln>
            <a:solidFill>
              <a:schemeClr val="bg1"/>
            </a:solidFill>
          </a:ln>
        </p:spPr>
        <p:style>
          <a:lnRef idx="1">
            <a:schemeClr val="accent3"/>
          </a:lnRef>
          <a:fillRef idx="2">
            <a:schemeClr val="accent3"/>
          </a:fillRef>
          <a:effectRef idx="1">
            <a:schemeClr val="accent3"/>
          </a:effectRef>
          <a:fontRef idx="minor">
            <a:schemeClr val="dk1"/>
          </a:fontRef>
        </p:style>
        <p:txBody>
          <a:bodyPr anchor="ctr">
            <a:normAutofit/>
          </a:bodyPr>
          <a:lstStyle/>
          <a:p>
            <a:r>
              <a:rPr lang="en-GB">
                <a:solidFill>
                  <a:schemeClr val="tx1"/>
                </a:solidFill>
              </a:rPr>
              <a:t>PSHE Delivery</a:t>
            </a:r>
          </a:p>
        </p:txBody>
      </p:sp>
      <p:graphicFrame>
        <p:nvGraphicFramePr>
          <p:cNvPr id="4" name="Table 3">
            <a:extLst>
              <a:ext uri="{FF2B5EF4-FFF2-40B4-BE49-F238E27FC236}">
                <a16:creationId xmlns:a16="http://schemas.microsoft.com/office/drawing/2014/main" id="{28776F75-0E36-92BC-8711-29698C1ED586}"/>
              </a:ext>
            </a:extLst>
          </p:cNvPr>
          <p:cNvGraphicFramePr>
            <a:graphicFrameLocks noGrp="1"/>
          </p:cNvGraphicFramePr>
          <p:nvPr>
            <p:extLst>
              <p:ext uri="{D42A27DB-BD31-4B8C-83A1-F6EECF244321}">
                <p14:modId xmlns:p14="http://schemas.microsoft.com/office/powerpoint/2010/main" val="2101215610"/>
              </p:ext>
            </p:extLst>
          </p:nvPr>
        </p:nvGraphicFramePr>
        <p:xfrm>
          <a:off x="150607" y="3407484"/>
          <a:ext cx="9258055" cy="9313140"/>
        </p:xfrm>
        <a:graphic>
          <a:graphicData uri="http://schemas.openxmlformats.org/drawingml/2006/table">
            <a:tbl>
              <a:tblPr firstRow="1" bandRow="1">
                <a:tableStyleId>{D27102A9-8310-4765-A935-A1911B00CA55}</a:tableStyleId>
              </a:tblPr>
              <a:tblGrid>
                <a:gridCol w="4170834">
                  <a:extLst>
                    <a:ext uri="{9D8B030D-6E8A-4147-A177-3AD203B41FA5}">
                      <a16:colId xmlns:a16="http://schemas.microsoft.com/office/drawing/2014/main" val="3115650701"/>
                    </a:ext>
                  </a:extLst>
                </a:gridCol>
                <a:gridCol w="2981115">
                  <a:extLst>
                    <a:ext uri="{9D8B030D-6E8A-4147-A177-3AD203B41FA5}">
                      <a16:colId xmlns:a16="http://schemas.microsoft.com/office/drawing/2014/main" val="1733458910"/>
                    </a:ext>
                  </a:extLst>
                </a:gridCol>
                <a:gridCol w="2106106">
                  <a:extLst>
                    <a:ext uri="{9D8B030D-6E8A-4147-A177-3AD203B41FA5}">
                      <a16:colId xmlns:a16="http://schemas.microsoft.com/office/drawing/2014/main" val="1903149823"/>
                    </a:ext>
                  </a:extLst>
                </a:gridCol>
              </a:tblGrid>
              <a:tr h="717097">
                <a:tc>
                  <a:txBody>
                    <a:bodyPr/>
                    <a:lstStyle/>
                    <a:p>
                      <a:pPr fontAlgn="base"/>
                      <a:r>
                        <a:rPr lang="en-US" sz="2400" dirty="0">
                          <a:effectLst/>
                        </a:rPr>
                        <a:t>Tiers ​</a:t>
                      </a:r>
                    </a:p>
                    <a:p>
                      <a:pPr fontAlgn="base"/>
                      <a:r>
                        <a:rPr lang="en-US" sz="2400" dirty="0">
                          <a:effectLst/>
                        </a:rPr>
                        <a:t>​</a:t>
                      </a:r>
                    </a:p>
                  </a:txBody>
                  <a:tcPr marL="175891" marR="105535" marT="105535" marB="105535" anchor="ctr"/>
                </a:tc>
                <a:tc>
                  <a:txBody>
                    <a:bodyPr/>
                    <a:lstStyle/>
                    <a:p>
                      <a:pPr fontAlgn="base"/>
                      <a:r>
                        <a:rPr lang="en-US" sz="2400" dirty="0">
                          <a:effectLst/>
                        </a:rPr>
                        <a:t>Delivery ​</a:t>
                      </a:r>
                    </a:p>
                    <a:p>
                      <a:pPr fontAlgn="base"/>
                      <a:r>
                        <a:rPr lang="en-US" sz="2400" dirty="0">
                          <a:effectLst/>
                        </a:rPr>
                        <a:t>​</a:t>
                      </a:r>
                    </a:p>
                  </a:txBody>
                  <a:tcPr marL="175891" marR="105535" marT="105535" marB="105535" anchor="ctr"/>
                </a:tc>
                <a:tc>
                  <a:txBody>
                    <a:bodyPr/>
                    <a:lstStyle/>
                    <a:p>
                      <a:pPr fontAlgn="base"/>
                      <a:r>
                        <a:rPr lang="en-US" sz="2400" dirty="0">
                          <a:effectLst/>
                        </a:rPr>
                        <a:t>Delivered by ​</a:t>
                      </a:r>
                    </a:p>
                    <a:p>
                      <a:pPr fontAlgn="base"/>
                      <a:r>
                        <a:rPr lang="en-US" sz="2400" dirty="0">
                          <a:effectLst/>
                        </a:rPr>
                        <a:t>​</a:t>
                      </a:r>
                    </a:p>
                  </a:txBody>
                  <a:tcPr marL="175891" marR="105535" marT="105535" marB="105535" anchor="ctr"/>
                </a:tc>
                <a:extLst>
                  <a:ext uri="{0D108BD9-81ED-4DB2-BD59-A6C34878D82A}">
                    <a16:rowId xmlns:a16="http://schemas.microsoft.com/office/drawing/2014/main" val="3872068045"/>
                  </a:ext>
                </a:extLst>
              </a:tr>
              <a:tr h="955789">
                <a:tc>
                  <a:txBody>
                    <a:bodyPr/>
                    <a:lstStyle/>
                    <a:p>
                      <a:pPr fontAlgn="base"/>
                      <a:r>
                        <a:rPr lang="en-US" sz="2000" dirty="0">
                          <a:effectLst/>
                        </a:rPr>
                        <a:t>Tier 1 ​</a:t>
                      </a:r>
                    </a:p>
                    <a:p>
                      <a:pPr fontAlgn="base"/>
                      <a:r>
                        <a:rPr lang="en-US" sz="2000" dirty="0">
                          <a:effectLst/>
                        </a:rPr>
                        <a:t>PSHE general topics</a:t>
                      </a:r>
                    </a:p>
                    <a:p>
                      <a:pPr fontAlgn="base"/>
                      <a:r>
                        <a:rPr lang="en-US" sz="2000" dirty="0">
                          <a:effectLst/>
                        </a:rPr>
                        <a:t>​</a:t>
                      </a:r>
                    </a:p>
                  </a:txBody>
                  <a:tcPr marL="175891" marR="105535" marT="105535" marB="105535" anchor="b"/>
                </a:tc>
                <a:tc>
                  <a:txBody>
                    <a:bodyPr/>
                    <a:lstStyle/>
                    <a:p>
                      <a:pPr fontAlgn="base"/>
                      <a:r>
                        <a:rPr lang="en-US" sz="2000" dirty="0">
                          <a:effectLst/>
                        </a:rPr>
                        <a:t>Morning tutor time ​</a:t>
                      </a:r>
                    </a:p>
                    <a:p>
                      <a:pPr fontAlgn="base"/>
                      <a:r>
                        <a:rPr lang="en-US" sz="2000" dirty="0">
                          <a:effectLst/>
                        </a:rPr>
                        <a:t>​</a:t>
                      </a:r>
                    </a:p>
                    <a:p>
                      <a:pPr fontAlgn="base"/>
                      <a:r>
                        <a:rPr lang="en-US" sz="2000" dirty="0">
                          <a:effectLst/>
                        </a:rPr>
                        <a:t>​</a:t>
                      </a:r>
                    </a:p>
                  </a:txBody>
                  <a:tcPr marL="175891" marR="105535" marT="105535" marB="105535" anchor="b"/>
                </a:tc>
                <a:tc>
                  <a:txBody>
                    <a:bodyPr/>
                    <a:lstStyle/>
                    <a:p>
                      <a:pPr fontAlgn="base"/>
                      <a:r>
                        <a:rPr lang="en-US" sz="2000" dirty="0">
                          <a:effectLst/>
                        </a:rPr>
                        <a:t>Tutors ​</a:t>
                      </a:r>
                    </a:p>
                    <a:p>
                      <a:pPr fontAlgn="base"/>
                      <a:r>
                        <a:rPr lang="en-US" sz="2000" dirty="0">
                          <a:effectLst/>
                        </a:rPr>
                        <a:t>​</a:t>
                      </a:r>
                    </a:p>
                    <a:p>
                      <a:pPr fontAlgn="base"/>
                      <a:r>
                        <a:rPr lang="en-US" sz="2000" dirty="0">
                          <a:effectLst/>
                        </a:rPr>
                        <a:t>​</a:t>
                      </a:r>
                    </a:p>
                  </a:txBody>
                  <a:tcPr marL="175891" marR="105535" marT="105535" marB="105535" anchor="b"/>
                </a:tc>
                <a:extLst>
                  <a:ext uri="{0D108BD9-81ED-4DB2-BD59-A6C34878D82A}">
                    <a16:rowId xmlns:a16="http://schemas.microsoft.com/office/drawing/2014/main" val="3238952198"/>
                  </a:ext>
                </a:extLst>
              </a:tr>
              <a:tr h="1671865">
                <a:tc>
                  <a:txBody>
                    <a:bodyPr/>
                    <a:lstStyle/>
                    <a:p>
                      <a:pPr fontAlgn="base"/>
                      <a:r>
                        <a:rPr lang="en-US" sz="2000" dirty="0">
                          <a:effectLst/>
                        </a:rPr>
                        <a:t>Tier 2 ​</a:t>
                      </a:r>
                    </a:p>
                    <a:p>
                      <a:pPr fontAlgn="base"/>
                      <a:r>
                        <a:rPr lang="en-US" sz="2000" dirty="0">
                          <a:effectLst/>
                        </a:rPr>
                        <a:t>Special days/events/issues awareness raising topics ​</a:t>
                      </a:r>
                    </a:p>
                    <a:p>
                      <a:pPr fontAlgn="base"/>
                      <a:r>
                        <a:rPr lang="en-US" sz="2000" dirty="0">
                          <a:effectLst/>
                        </a:rPr>
                        <a:t>​</a:t>
                      </a:r>
                    </a:p>
                    <a:p>
                      <a:pPr fontAlgn="base"/>
                      <a:r>
                        <a:rPr lang="en-US" sz="2000" dirty="0">
                          <a:effectLst/>
                        </a:rPr>
                        <a:t>​</a:t>
                      </a:r>
                    </a:p>
                  </a:txBody>
                  <a:tcPr marL="175891" marR="105535" marT="105535" marB="105535" anchor="b"/>
                </a:tc>
                <a:tc>
                  <a:txBody>
                    <a:bodyPr/>
                    <a:lstStyle/>
                    <a:p>
                      <a:pPr fontAlgn="base"/>
                      <a:r>
                        <a:rPr lang="en-US" sz="2000" dirty="0">
                          <a:effectLst/>
                        </a:rPr>
                        <a:t>Assemblies ​</a:t>
                      </a:r>
                    </a:p>
                    <a:p>
                      <a:pPr fontAlgn="base"/>
                      <a:r>
                        <a:rPr lang="en-US" sz="2000" dirty="0">
                          <a:effectLst/>
                        </a:rPr>
                        <a:t>​</a:t>
                      </a:r>
                    </a:p>
                    <a:p>
                      <a:pPr fontAlgn="base"/>
                      <a:r>
                        <a:rPr lang="en-US" sz="2000" dirty="0">
                          <a:effectLst/>
                        </a:rPr>
                        <a:t>​</a:t>
                      </a:r>
                    </a:p>
                    <a:p>
                      <a:pPr fontAlgn="base"/>
                      <a:r>
                        <a:rPr lang="en-US" sz="2000" dirty="0">
                          <a:effectLst/>
                        </a:rPr>
                        <a:t>​</a:t>
                      </a:r>
                    </a:p>
                  </a:txBody>
                  <a:tcPr marL="175891" marR="105535" marT="105535" marB="105535" anchor="b"/>
                </a:tc>
                <a:tc>
                  <a:txBody>
                    <a:bodyPr/>
                    <a:lstStyle/>
                    <a:p>
                      <a:pPr fontAlgn="base"/>
                      <a:r>
                        <a:rPr lang="en-US" sz="2000" dirty="0">
                          <a:effectLst/>
                        </a:rPr>
                        <a:t>HOH/Leads ​</a:t>
                      </a:r>
                    </a:p>
                    <a:p>
                      <a:pPr fontAlgn="base"/>
                      <a:r>
                        <a:rPr lang="en-US" sz="2000" dirty="0">
                          <a:effectLst/>
                        </a:rPr>
                        <a:t>​</a:t>
                      </a:r>
                    </a:p>
                    <a:p>
                      <a:pPr fontAlgn="base"/>
                      <a:r>
                        <a:rPr lang="en-US" sz="2000" dirty="0">
                          <a:effectLst/>
                        </a:rPr>
                        <a:t>​</a:t>
                      </a:r>
                    </a:p>
                    <a:p>
                      <a:pPr fontAlgn="base"/>
                      <a:r>
                        <a:rPr lang="en-US" sz="2000" dirty="0">
                          <a:effectLst/>
                        </a:rPr>
                        <a:t>​</a:t>
                      </a:r>
                    </a:p>
                  </a:txBody>
                  <a:tcPr marL="175891" marR="105535" marT="105535" marB="105535" anchor="b"/>
                </a:tc>
                <a:extLst>
                  <a:ext uri="{0D108BD9-81ED-4DB2-BD59-A6C34878D82A}">
                    <a16:rowId xmlns:a16="http://schemas.microsoft.com/office/drawing/2014/main" val="2327049728"/>
                  </a:ext>
                </a:extLst>
              </a:tr>
              <a:tr h="1910556">
                <a:tc>
                  <a:txBody>
                    <a:bodyPr/>
                    <a:lstStyle/>
                    <a:p>
                      <a:pPr fontAlgn="base"/>
                      <a:r>
                        <a:rPr lang="en-US" sz="2000" dirty="0">
                          <a:effectLst/>
                        </a:rPr>
                        <a:t>Tier 3 ​</a:t>
                      </a:r>
                    </a:p>
                    <a:p>
                      <a:pPr fontAlgn="base"/>
                      <a:r>
                        <a:rPr lang="en-US" sz="2000" dirty="0">
                          <a:effectLst/>
                        </a:rPr>
                        <a:t>Extended topics of mixed and more challenging themes ​</a:t>
                      </a:r>
                    </a:p>
                    <a:p>
                      <a:pPr fontAlgn="base"/>
                      <a:r>
                        <a:rPr lang="en-US" sz="2000" dirty="0">
                          <a:effectLst/>
                        </a:rPr>
                        <a:t>​</a:t>
                      </a:r>
                    </a:p>
                    <a:p>
                      <a:pPr fontAlgn="base"/>
                      <a:r>
                        <a:rPr lang="en-US" sz="2000" dirty="0">
                          <a:effectLst/>
                        </a:rPr>
                        <a:t>​</a:t>
                      </a:r>
                    </a:p>
                    <a:p>
                      <a:pPr fontAlgn="base"/>
                      <a:r>
                        <a:rPr lang="en-US" sz="2000" dirty="0">
                          <a:effectLst/>
                        </a:rPr>
                        <a:t>​</a:t>
                      </a:r>
                    </a:p>
                  </a:txBody>
                  <a:tcPr marL="175891" marR="105535" marT="105535" marB="105535" anchor="b"/>
                </a:tc>
                <a:tc>
                  <a:txBody>
                    <a:bodyPr/>
                    <a:lstStyle/>
                    <a:p>
                      <a:pPr fontAlgn="base"/>
                      <a:r>
                        <a:rPr lang="en-US" sz="2000" dirty="0">
                          <a:effectLst/>
                        </a:rPr>
                        <a:t>Drop Down Mornings (mixed themes, extended topics) ​</a:t>
                      </a:r>
                    </a:p>
                    <a:p>
                      <a:pPr fontAlgn="base"/>
                      <a:r>
                        <a:rPr lang="en-US" sz="2000" dirty="0">
                          <a:effectLst/>
                        </a:rPr>
                        <a:t>​</a:t>
                      </a:r>
                    </a:p>
                    <a:p>
                      <a:pPr fontAlgn="base"/>
                      <a:r>
                        <a:rPr lang="en-US" sz="2000" dirty="0">
                          <a:effectLst/>
                        </a:rPr>
                        <a:t>​</a:t>
                      </a:r>
                    </a:p>
                    <a:p>
                      <a:pPr fontAlgn="base"/>
                      <a:r>
                        <a:rPr lang="en-US" sz="2000" dirty="0">
                          <a:effectLst/>
                        </a:rPr>
                        <a:t>​</a:t>
                      </a:r>
                    </a:p>
                    <a:p>
                      <a:pPr fontAlgn="base"/>
                      <a:r>
                        <a:rPr lang="en-US" sz="2000" dirty="0">
                          <a:effectLst/>
                        </a:rPr>
                        <a:t>​</a:t>
                      </a:r>
                    </a:p>
                  </a:txBody>
                  <a:tcPr marL="175891" marR="105535" marT="105535" marB="105535" anchor="b"/>
                </a:tc>
                <a:tc>
                  <a:txBody>
                    <a:bodyPr/>
                    <a:lstStyle/>
                    <a:p>
                      <a:pPr fontAlgn="base"/>
                      <a:r>
                        <a:rPr lang="en-US" sz="2000" dirty="0">
                          <a:effectLst/>
                        </a:rPr>
                        <a:t>Teachers ​</a:t>
                      </a:r>
                    </a:p>
                    <a:p>
                      <a:pPr fontAlgn="base"/>
                      <a:r>
                        <a:rPr lang="en-US" sz="2000" dirty="0">
                          <a:effectLst/>
                        </a:rPr>
                        <a:t>​</a:t>
                      </a:r>
                    </a:p>
                    <a:p>
                      <a:pPr fontAlgn="base"/>
                      <a:r>
                        <a:rPr lang="en-US" sz="2000" dirty="0">
                          <a:effectLst/>
                        </a:rPr>
                        <a:t>​</a:t>
                      </a:r>
                    </a:p>
                    <a:p>
                      <a:pPr fontAlgn="base"/>
                      <a:r>
                        <a:rPr lang="en-US" sz="2000" dirty="0">
                          <a:effectLst/>
                        </a:rPr>
                        <a:t>​</a:t>
                      </a:r>
                    </a:p>
                    <a:p>
                      <a:pPr fontAlgn="base"/>
                      <a:r>
                        <a:rPr lang="en-US" sz="2000" dirty="0">
                          <a:effectLst/>
                        </a:rPr>
                        <a:t>​</a:t>
                      </a:r>
                    </a:p>
                    <a:p>
                      <a:pPr fontAlgn="base"/>
                      <a:r>
                        <a:rPr lang="en-US" sz="2000" dirty="0">
                          <a:effectLst/>
                        </a:rPr>
                        <a:t>​</a:t>
                      </a:r>
                    </a:p>
                  </a:txBody>
                  <a:tcPr marL="175891" marR="105535" marT="105535" marB="105535" anchor="b"/>
                </a:tc>
                <a:extLst>
                  <a:ext uri="{0D108BD9-81ED-4DB2-BD59-A6C34878D82A}">
                    <a16:rowId xmlns:a16="http://schemas.microsoft.com/office/drawing/2014/main" val="1795343968"/>
                  </a:ext>
                </a:extLst>
              </a:tr>
              <a:tr h="1671865">
                <a:tc>
                  <a:txBody>
                    <a:bodyPr/>
                    <a:lstStyle/>
                    <a:p>
                      <a:pPr fontAlgn="base"/>
                      <a:r>
                        <a:rPr lang="en-US" sz="2000" dirty="0">
                          <a:effectLst/>
                        </a:rPr>
                        <a:t>Tier 4 ​</a:t>
                      </a:r>
                    </a:p>
                    <a:p>
                      <a:pPr fontAlgn="base"/>
                      <a:r>
                        <a:rPr lang="en-US" sz="2000" dirty="0">
                          <a:effectLst/>
                        </a:rPr>
                        <a:t>Tricky/sensitive topics ​</a:t>
                      </a:r>
                    </a:p>
                    <a:p>
                      <a:pPr lvl="0">
                        <a:buNone/>
                      </a:pPr>
                      <a:endParaRPr lang="en-US" sz="2000" dirty="0">
                        <a:effectLst/>
                      </a:endParaRPr>
                    </a:p>
                    <a:p>
                      <a:pPr lvl="0">
                        <a:buNone/>
                      </a:pPr>
                      <a:endParaRPr lang="en-US" sz="2000" dirty="0">
                        <a:effectLst/>
                      </a:endParaRPr>
                    </a:p>
                  </a:txBody>
                  <a:tcPr marL="175891" marR="105535" marT="105535" marB="105535" anchor="b"/>
                </a:tc>
                <a:tc>
                  <a:txBody>
                    <a:bodyPr/>
                    <a:lstStyle/>
                    <a:p>
                      <a:pPr fontAlgn="base"/>
                      <a:r>
                        <a:rPr lang="en-US" sz="2000" dirty="0">
                          <a:effectLst/>
                        </a:rPr>
                        <a:t>Extended Assemblies and Drop-Down Workshops​</a:t>
                      </a:r>
                    </a:p>
                    <a:p>
                      <a:pPr fontAlgn="base"/>
                      <a:r>
                        <a:rPr lang="en-US" sz="2000" dirty="0">
                          <a:effectLst/>
                        </a:rPr>
                        <a:t>​</a:t>
                      </a:r>
                    </a:p>
                    <a:p>
                      <a:pPr fontAlgn="base"/>
                      <a:r>
                        <a:rPr lang="en-US" sz="2000" dirty="0">
                          <a:effectLst/>
                        </a:rPr>
                        <a:t>​</a:t>
                      </a:r>
                    </a:p>
                  </a:txBody>
                  <a:tcPr marL="175891" marR="105535" marT="105535" marB="105535" anchor="b"/>
                </a:tc>
                <a:tc>
                  <a:txBody>
                    <a:bodyPr/>
                    <a:lstStyle/>
                    <a:p>
                      <a:pPr fontAlgn="base"/>
                      <a:r>
                        <a:rPr lang="en-US" sz="2000" dirty="0">
                          <a:effectLst/>
                        </a:rPr>
                        <a:t>Trained PSHE in-school specialists ​</a:t>
                      </a:r>
                    </a:p>
                    <a:p>
                      <a:pPr fontAlgn="base"/>
                      <a:r>
                        <a:rPr lang="en-US" sz="2000" dirty="0">
                          <a:effectLst/>
                        </a:rPr>
                        <a:t>​</a:t>
                      </a:r>
                    </a:p>
                    <a:p>
                      <a:pPr fontAlgn="base"/>
                      <a:r>
                        <a:rPr lang="en-US" sz="2000" dirty="0">
                          <a:effectLst/>
                        </a:rPr>
                        <a:t>​</a:t>
                      </a:r>
                    </a:p>
                  </a:txBody>
                  <a:tcPr marL="175891" marR="105535" marT="105535" marB="105535" anchor="b"/>
                </a:tc>
                <a:extLst>
                  <a:ext uri="{0D108BD9-81ED-4DB2-BD59-A6C34878D82A}">
                    <a16:rowId xmlns:a16="http://schemas.microsoft.com/office/drawing/2014/main" val="1156992641"/>
                  </a:ext>
                </a:extLst>
              </a:tr>
              <a:tr h="1194481">
                <a:tc>
                  <a:txBody>
                    <a:bodyPr/>
                    <a:lstStyle/>
                    <a:p>
                      <a:pPr fontAlgn="base"/>
                      <a:r>
                        <a:rPr lang="en-US" sz="2000" dirty="0">
                          <a:effectLst/>
                        </a:rPr>
                        <a:t>Tier 5 ​</a:t>
                      </a:r>
                    </a:p>
                    <a:p>
                      <a:pPr fontAlgn="base"/>
                      <a:r>
                        <a:rPr lang="en-US" sz="2000" dirty="0">
                          <a:effectLst/>
                        </a:rPr>
                        <a:t>External events ​</a:t>
                      </a:r>
                    </a:p>
                    <a:p>
                      <a:pPr fontAlgn="base"/>
                      <a:r>
                        <a:rPr lang="en-US" sz="2000" dirty="0">
                          <a:effectLst/>
                        </a:rPr>
                        <a:t>​</a:t>
                      </a:r>
                    </a:p>
                  </a:txBody>
                  <a:tcPr marL="175891" marR="105535" marT="105535" marB="105535" anchor="b"/>
                </a:tc>
                <a:tc>
                  <a:txBody>
                    <a:bodyPr/>
                    <a:lstStyle/>
                    <a:p>
                      <a:pPr fontAlgn="base"/>
                      <a:r>
                        <a:rPr lang="en-US" sz="2000" dirty="0">
                          <a:effectLst/>
                        </a:rPr>
                        <a:t>Specialist workshops, trips or events ​</a:t>
                      </a:r>
                    </a:p>
                    <a:p>
                      <a:pPr fontAlgn="base"/>
                      <a:r>
                        <a:rPr lang="en-US" sz="2000" dirty="0">
                          <a:effectLst/>
                        </a:rPr>
                        <a:t>​</a:t>
                      </a:r>
                    </a:p>
                    <a:p>
                      <a:pPr fontAlgn="base"/>
                      <a:r>
                        <a:rPr lang="en-US" sz="2000" dirty="0">
                          <a:effectLst/>
                        </a:rPr>
                        <a:t>​</a:t>
                      </a:r>
                    </a:p>
                  </a:txBody>
                  <a:tcPr marL="175891" marR="105535" marT="105535" marB="105535" anchor="b"/>
                </a:tc>
                <a:tc>
                  <a:txBody>
                    <a:bodyPr/>
                    <a:lstStyle/>
                    <a:p>
                      <a:pPr fontAlgn="base"/>
                      <a:r>
                        <a:rPr lang="en-US" sz="2000" dirty="0">
                          <a:effectLst/>
                        </a:rPr>
                        <a:t>External trained speakers ​</a:t>
                      </a:r>
                    </a:p>
                    <a:p>
                      <a:pPr fontAlgn="base"/>
                      <a:r>
                        <a:rPr lang="en-US" sz="2000" dirty="0">
                          <a:effectLst/>
                        </a:rPr>
                        <a:t>​</a:t>
                      </a:r>
                    </a:p>
                    <a:p>
                      <a:pPr fontAlgn="base"/>
                      <a:r>
                        <a:rPr lang="en-US" sz="2000" dirty="0">
                          <a:effectLst/>
                        </a:rPr>
                        <a:t>​</a:t>
                      </a:r>
                    </a:p>
                  </a:txBody>
                  <a:tcPr marL="175891" marR="105535" marT="105535" marB="105535" anchor="b"/>
                </a:tc>
                <a:extLst>
                  <a:ext uri="{0D108BD9-81ED-4DB2-BD59-A6C34878D82A}">
                    <a16:rowId xmlns:a16="http://schemas.microsoft.com/office/drawing/2014/main" val="2868910642"/>
                  </a:ext>
                </a:extLst>
              </a:tr>
            </a:tbl>
          </a:graphicData>
        </a:graphic>
      </p:graphicFrame>
    </p:spTree>
    <p:extLst>
      <p:ext uri="{BB962C8B-B14F-4D97-AF65-F5344CB8AC3E}">
        <p14:creationId xmlns:p14="http://schemas.microsoft.com/office/powerpoint/2010/main" val="3408209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style>
          <a:lnRef idx="1">
            <a:schemeClr val="dk1"/>
          </a:lnRef>
          <a:fillRef idx="2">
            <a:schemeClr val="dk1"/>
          </a:fillRef>
          <a:effectRef idx="1">
            <a:schemeClr val="dk1"/>
          </a:effectRef>
          <a:fontRef idx="minor">
            <a:schemeClr val="dk1"/>
          </a:fontRef>
        </p:style>
        <p:txBody>
          <a:bodyPr/>
          <a:lstStyle/>
          <a:p>
            <a:r>
              <a:rPr lang="en-GB" dirty="0"/>
              <a:t>Curriculum Map</a:t>
            </a:r>
          </a:p>
        </p:txBody>
      </p:sp>
      <p:sp>
        <p:nvSpPr>
          <p:cNvPr id="3" name="Content Placeholder 2"/>
          <p:cNvSpPr>
            <a:spLocks noGrp="1"/>
          </p:cNvSpPr>
          <p:nvPr>
            <p:ph idx="1"/>
          </p:nvPr>
        </p:nvSpPr>
        <p:spPr>
          <a:xfrm>
            <a:off x="479425" y="2820035"/>
            <a:ext cx="8642350" cy="8447088"/>
          </a:xfrm>
        </p:spPr>
        <p:txBody>
          <a:bodyPr vert="horz" lIns="91440" tIns="45720" rIns="91440" bIns="45720" rtlCol="0" anchor="t">
            <a:noAutofit/>
          </a:bodyPr>
          <a:lstStyle/>
          <a:p>
            <a:pPr marL="0" indent="0" algn="just">
              <a:buNone/>
            </a:pPr>
            <a:r>
              <a:rPr lang="en-GB" sz="1800" b="1" dirty="0"/>
              <a:t>PSHE PROGRAMME OF STUDY FOR PSHE EDUCATION (PSHE ASSOCIATION is the national body for PSHE) Key Stage 3-5 Outline</a:t>
            </a:r>
            <a:endParaRPr lang="en-US"/>
          </a:p>
          <a:p>
            <a:pPr marL="0" indent="0" algn="just">
              <a:buNone/>
            </a:pPr>
            <a:endParaRPr lang="en-GB" sz="1800" b="1" dirty="0">
              <a:cs typeface="Calibri"/>
            </a:endParaRPr>
          </a:p>
          <a:p>
            <a:pPr marL="0" indent="0" algn="just">
              <a:buNone/>
            </a:pPr>
            <a:r>
              <a:rPr lang="en-GB" sz="1800" b="1" dirty="0"/>
              <a:t>At key stage 3, </a:t>
            </a:r>
            <a:r>
              <a:rPr lang="en-GB" sz="1800" dirty="0"/>
              <a:t>students build on the knowledge and understanding, skills, attributes and values they have acquired and developed during the primary phase. PSHE education acknowledges and addresses the changes that young people experience, beginning with transition to secondary school, the challenges of adolescence and their increasing independence. It teaches the knowledge and skills which will equip them for the opportunities and challenges of life. Students learn to manage diverse relationships, their online lives, and the increasing influence of peers and the media. </a:t>
            </a:r>
            <a:endParaRPr lang="en-GB" sz="1800" dirty="0">
              <a:cs typeface="Calibri"/>
            </a:endParaRPr>
          </a:p>
          <a:p>
            <a:pPr marL="0" indent="0" algn="just">
              <a:buNone/>
            </a:pPr>
            <a:endParaRPr lang="en-GB" sz="1800" dirty="0">
              <a:cs typeface="Calibri"/>
            </a:endParaRPr>
          </a:p>
          <a:p>
            <a:pPr marL="0" indent="0" algn="just">
              <a:buNone/>
            </a:pPr>
            <a:r>
              <a:rPr lang="en-GB" sz="1800" b="1" dirty="0"/>
              <a:t>At key stage 4</a:t>
            </a:r>
            <a:r>
              <a:rPr lang="en-GB" sz="1800" dirty="0"/>
              <a:t>, students deepen knowledge and understanding, extend and rehearse skills, and further explore attitudes, values and attributes acquired during key stage 3. PSHE education reflects the fact that students are moving towards an independent role in adult life, taking on greater responsibility for themselves and others. </a:t>
            </a:r>
            <a:endParaRPr lang="en-GB" sz="1800" dirty="0">
              <a:cs typeface="Calibri"/>
            </a:endParaRPr>
          </a:p>
          <a:p>
            <a:pPr marL="0" indent="0" algn="just">
              <a:buNone/>
            </a:pPr>
            <a:endParaRPr lang="en-GB" sz="1800" dirty="0">
              <a:cs typeface="Calibri"/>
            </a:endParaRPr>
          </a:p>
          <a:p>
            <a:pPr marL="0" indent="0" algn="just">
              <a:buNone/>
            </a:pPr>
            <a:r>
              <a:rPr lang="en-GB" sz="1800" b="1" dirty="0"/>
              <a:t>By the end of key stage 5</a:t>
            </a:r>
            <a:r>
              <a:rPr lang="en-GB" sz="1800" dirty="0"/>
              <a:t>, many young people will leave home for the first time and live independently, possibly in distant locations. There is a balance throughout this Programme of Study between preparing students to manage their current lives and laying the foundations for managing future experiences. As students progress through the key stages, this balance shifts towards teaching related to young people’s current experiences. It is essential to provide a comprehensive PSHE education programme in key stage 5; this ensures students continue to learn about issues with real-life relevance to them, at a crucial transition point in their lives. The learning opportunities at key stage 5 assume that students have already covered those in key stage 4. However, students entering key stage 5 from different feeder schools may bring a range of experience and understanding, so it may be appropriate to also draw on learning opportunities in key stage 4 when planning your curriculum. It is important to revisit and reinforce earlier learning through learning that ‘connects’ it to contexts that are relevant to this age group, such as the workplace. This key stage represents the last opportunity to ensure that students have the knowledge and understanding, skills, strategies and attributes they need for independent living and the next stage in their education or career.</a:t>
            </a:r>
            <a:endParaRPr lang="en-GB" sz="1800" dirty="0">
              <a:cs typeface="Calibri"/>
            </a:endParaRPr>
          </a:p>
          <a:p>
            <a:pPr marL="0" indent="0" algn="just">
              <a:buNone/>
            </a:pPr>
            <a:endParaRPr lang="en-GB" sz="1800" dirty="0">
              <a:cs typeface="Calibri"/>
            </a:endParaRPr>
          </a:p>
        </p:txBody>
      </p:sp>
    </p:spTree>
    <p:extLst>
      <p:ext uri="{BB962C8B-B14F-4D97-AF65-F5344CB8AC3E}">
        <p14:creationId xmlns:p14="http://schemas.microsoft.com/office/powerpoint/2010/main" val="262664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6A63-2BF3-173F-4CAF-B16BCF69C950}"/>
              </a:ext>
            </a:extLst>
          </p:cNvPr>
          <p:cNvSpPr>
            <a:spLocks noGrp="1"/>
          </p:cNvSpPr>
          <p:nvPr>
            <p:ph type="title"/>
          </p:nvPr>
        </p:nvSpPr>
        <p:spPr>
          <a:solidFill>
            <a:schemeClr val="accent3">
              <a:lumMod val="20000"/>
              <a:lumOff val="80000"/>
            </a:schemeClr>
          </a:solidFill>
        </p:spPr>
        <p:txBody>
          <a:bodyPr/>
          <a:lstStyle/>
          <a:p>
            <a:r>
              <a:rPr lang="en-US" dirty="0">
                <a:cs typeface="Calibri"/>
              </a:rPr>
              <a:t>Tier 1 and Tier 2 </a:t>
            </a:r>
            <a:endParaRPr lang="en-US" dirty="0"/>
          </a:p>
        </p:txBody>
      </p:sp>
      <p:sp>
        <p:nvSpPr>
          <p:cNvPr id="3" name="Content Placeholder 2">
            <a:extLst>
              <a:ext uri="{FF2B5EF4-FFF2-40B4-BE49-F238E27FC236}">
                <a16:creationId xmlns:a16="http://schemas.microsoft.com/office/drawing/2014/main" id="{8C6F6727-F37E-6812-35F7-FA1851D7E673}"/>
              </a:ext>
            </a:extLst>
          </p:cNvPr>
          <p:cNvSpPr>
            <a:spLocks noGrp="1"/>
          </p:cNvSpPr>
          <p:nvPr>
            <p:ph idx="1"/>
          </p:nvPr>
        </p:nvSpPr>
        <p:spPr/>
        <p:txBody>
          <a:bodyPr vert="horz" lIns="91440" tIns="45720" rIns="91440" bIns="45720" rtlCol="0" anchor="t">
            <a:normAutofit/>
          </a:bodyPr>
          <a:lstStyle/>
          <a:p>
            <a:pPr marL="0" indent="0">
              <a:buNone/>
            </a:pPr>
            <a:endParaRPr lang="en-US">
              <a:cs typeface="Calibri"/>
            </a:endParaRPr>
          </a:p>
        </p:txBody>
      </p:sp>
      <p:sp>
        <p:nvSpPr>
          <p:cNvPr id="5" name="TextBox 4">
            <a:extLst>
              <a:ext uri="{FF2B5EF4-FFF2-40B4-BE49-F238E27FC236}">
                <a16:creationId xmlns:a16="http://schemas.microsoft.com/office/drawing/2014/main" id="{9885A71E-2595-D78D-A734-73B10459EBEA}"/>
              </a:ext>
            </a:extLst>
          </p:cNvPr>
          <p:cNvSpPr txBox="1"/>
          <p:nvPr/>
        </p:nvSpPr>
        <p:spPr>
          <a:xfrm>
            <a:off x="652781" y="3563456"/>
            <a:ext cx="8443303" cy="7017306"/>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dirty="0">
                <a:ea typeface="Calibri"/>
                <a:cs typeface="Calibri"/>
              </a:rPr>
              <a:t>Tier 1 PSHE is led by Personal Tutors in morning PSHE twice a week and is appropriate for all ages</a:t>
            </a:r>
          </a:p>
          <a:p>
            <a:pPr marL="342900" indent="-342900" algn="just">
              <a:buFont typeface="Arial"/>
              <a:buChar char="•"/>
            </a:pPr>
            <a:r>
              <a:rPr lang="en-US" dirty="0">
                <a:ea typeface="Calibri"/>
                <a:cs typeface="Calibri"/>
              </a:rPr>
              <a:t>Where there is sixth form provision, materials are designed for this phase in life and present further challenge </a:t>
            </a:r>
          </a:p>
          <a:p>
            <a:pPr marL="342900" indent="-342900" algn="just">
              <a:buFont typeface="Arial"/>
              <a:buChar char="•"/>
            </a:pPr>
            <a:r>
              <a:rPr lang="en-US" dirty="0">
                <a:ea typeface="Calibri"/>
                <a:cs typeface="Calibri"/>
              </a:rPr>
              <a:t>As we have Vertical Tutoring in our schools, it is important that core messages and values are promoted in a way that allows development of skills such as:</a:t>
            </a:r>
          </a:p>
          <a:p>
            <a:pPr marL="982345" lvl="1" indent="-342900" algn="just">
              <a:buFont typeface="Arial"/>
              <a:buChar char="•"/>
            </a:pPr>
            <a:r>
              <a:rPr lang="en-US" dirty="0">
                <a:ea typeface="Calibri"/>
                <a:cs typeface="Calibri"/>
              </a:rPr>
              <a:t>Speaking and listening</a:t>
            </a:r>
          </a:p>
          <a:p>
            <a:pPr marL="982345" lvl="1" indent="-342900" algn="just">
              <a:buFont typeface="Arial"/>
              <a:buChar char="•"/>
            </a:pPr>
            <a:r>
              <a:rPr lang="en-US" dirty="0">
                <a:ea typeface="Calibri"/>
                <a:cs typeface="Calibri"/>
              </a:rPr>
              <a:t>Debate</a:t>
            </a:r>
          </a:p>
          <a:p>
            <a:pPr marL="982345" lvl="1" indent="-342900" algn="just">
              <a:buFont typeface="Arial"/>
              <a:buChar char="•"/>
            </a:pPr>
            <a:r>
              <a:rPr lang="en-US" dirty="0">
                <a:ea typeface="Calibri"/>
                <a:cs typeface="Calibri"/>
              </a:rPr>
              <a:t>Understanding life in modern Britain</a:t>
            </a:r>
          </a:p>
          <a:p>
            <a:pPr marL="982345" lvl="1" indent="-342900" algn="just">
              <a:buFont typeface="Arial"/>
              <a:buChar char="•"/>
            </a:pPr>
            <a:r>
              <a:rPr lang="en-US" dirty="0">
                <a:ea typeface="Calibri"/>
                <a:cs typeface="Calibri"/>
              </a:rPr>
              <a:t>Protected Characteristics</a:t>
            </a:r>
          </a:p>
          <a:p>
            <a:pPr marL="982345" lvl="1" indent="-342900" algn="just">
              <a:buFont typeface="Arial"/>
              <a:buChar char="•"/>
            </a:pPr>
            <a:r>
              <a:rPr lang="en-US" dirty="0">
                <a:ea typeface="Calibri"/>
                <a:cs typeface="Calibri"/>
              </a:rPr>
              <a:t>The Law</a:t>
            </a:r>
          </a:p>
          <a:p>
            <a:pPr marL="982345" lvl="1" indent="-342900" algn="just">
              <a:buFont typeface="Arial"/>
              <a:buChar char="•"/>
            </a:pPr>
            <a:r>
              <a:rPr lang="en-US" dirty="0">
                <a:ea typeface="Calibri"/>
                <a:cs typeface="Calibri"/>
              </a:rPr>
              <a:t>British Values</a:t>
            </a:r>
          </a:p>
          <a:p>
            <a:pPr marL="982345" lvl="1" indent="-342900" algn="just">
              <a:buFont typeface="Arial"/>
              <a:buChar char="•"/>
            </a:pPr>
            <a:r>
              <a:rPr lang="en-US" dirty="0">
                <a:ea typeface="Calibri"/>
                <a:cs typeface="Calibri"/>
              </a:rPr>
              <a:t>Social, Moral, Cultural and Spiritual knowledge, understanding and skills</a:t>
            </a:r>
          </a:p>
          <a:p>
            <a:pPr marL="982345" lvl="1" indent="-342900" algn="just">
              <a:buFont typeface="Arial"/>
              <a:buChar char="•"/>
            </a:pPr>
            <a:endParaRPr lang="en-US" dirty="0">
              <a:ea typeface="Calibri"/>
              <a:cs typeface="Calibri"/>
            </a:endParaRPr>
          </a:p>
          <a:p>
            <a:pPr marL="982345" lvl="1" indent="-342900" algn="just">
              <a:buFont typeface="Arial"/>
              <a:buChar char="•"/>
            </a:pPr>
            <a:endParaRPr lang="en-US" dirty="0">
              <a:ea typeface="Calibri"/>
              <a:cs typeface="Calibri"/>
            </a:endParaRPr>
          </a:p>
          <a:p>
            <a:pPr marL="342900" indent="-342900" algn="just">
              <a:buFont typeface="Arial"/>
              <a:buChar char="•"/>
            </a:pPr>
            <a:endParaRPr lang="en-US" dirty="0">
              <a:ea typeface="Calibri"/>
              <a:cs typeface="Calibri"/>
            </a:endParaRPr>
          </a:p>
        </p:txBody>
      </p:sp>
      <p:sp>
        <p:nvSpPr>
          <p:cNvPr id="6" name="TextBox 5">
            <a:extLst>
              <a:ext uri="{FF2B5EF4-FFF2-40B4-BE49-F238E27FC236}">
                <a16:creationId xmlns:a16="http://schemas.microsoft.com/office/drawing/2014/main" id="{3F6A5CE5-A575-8CBE-01F1-0B6EB80F9AB3}"/>
              </a:ext>
            </a:extLst>
          </p:cNvPr>
          <p:cNvSpPr txBox="1"/>
          <p:nvPr/>
        </p:nvSpPr>
        <p:spPr>
          <a:xfrm>
            <a:off x="610480" y="11321646"/>
            <a:ext cx="8509734" cy="861774"/>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The upcoming slides outline the content of this Tier in more detail.</a:t>
            </a:r>
          </a:p>
        </p:txBody>
      </p:sp>
    </p:spTree>
    <p:extLst>
      <p:ext uri="{BB962C8B-B14F-4D97-AF65-F5344CB8AC3E}">
        <p14:creationId xmlns:p14="http://schemas.microsoft.com/office/powerpoint/2010/main" val="363117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512763"/>
            <a:ext cx="8642350" cy="2133600"/>
          </a:xfrm>
        </p:spPr>
        <p:style>
          <a:lnRef idx="1">
            <a:schemeClr val="accent3"/>
          </a:lnRef>
          <a:fillRef idx="2">
            <a:schemeClr val="accent3"/>
          </a:fillRef>
          <a:effectRef idx="1">
            <a:schemeClr val="accent3"/>
          </a:effectRef>
          <a:fontRef idx="minor">
            <a:schemeClr val="dk1"/>
          </a:fontRef>
        </p:style>
        <p:txBody>
          <a:bodyPr anchor="ctr">
            <a:normAutofit/>
          </a:bodyPr>
          <a:lstStyle/>
          <a:p>
            <a:r>
              <a:rPr lang="en-GB" dirty="0">
                <a:solidFill>
                  <a:schemeClr val="tx1"/>
                </a:solidFill>
              </a:rPr>
              <a:t>Autumn Term 1 </a:t>
            </a:r>
          </a:p>
        </p:txBody>
      </p:sp>
      <p:graphicFrame>
        <p:nvGraphicFramePr>
          <p:cNvPr id="6" name="Table 5">
            <a:extLst>
              <a:ext uri="{FF2B5EF4-FFF2-40B4-BE49-F238E27FC236}">
                <a16:creationId xmlns:a16="http://schemas.microsoft.com/office/drawing/2014/main" id="{C56DBCB5-03C1-451A-A916-42202EE60011}"/>
              </a:ext>
            </a:extLst>
          </p:cNvPr>
          <p:cNvGraphicFramePr>
            <a:graphicFrameLocks noGrp="1"/>
          </p:cNvGraphicFramePr>
          <p:nvPr>
            <p:extLst>
              <p:ext uri="{D42A27DB-BD31-4B8C-83A1-F6EECF244321}">
                <p14:modId xmlns:p14="http://schemas.microsoft.com/office/powerpoint/2010/main" val="2192891209"/>
              </p:ext>
            </p:extLst>
          </p:nvPr>
        </p:nvGraphicFramePr>
        <p:xfrm>
          <a:off x="641684" y="3098800"/>
          <a:ext cx="8213556" cy="8143058"/>
        </p:xfrm>
        <a:graphic>
          <a:graphicData uri="http://schemas.openxmlformats.org/drawingml/2006/table">
            <a:tbl>
              <a:tblPr>
                <a:tableStyleId>{5C22544A-7EE6-4342-B048-85BDC9FD1C3A}</a:tableStyleId>
              </a:tblPr>
              <a:tblGrid>
                <a:gridCol w="996047">
                  <a:extLst>
                    <a:ext uri="{9D8B030D-6E8A-4147-A177-3AD203B41FA5}">
                      <a16:colId xmlns:a16="http://schemas.microsoft.com/office/drawing/2014/main" val="1385109279"/>
                    </a:ext>
                  </a:extLst>
                </a:gridCol>
                <a:gridCol w="735542">
                  <a:extLst>
                    <a:ext uri="{9D8B030D-6E8A-4147-A177-3AD203B41FA5}">
                      <a16:colId xmlns:a16="http://schemas.microsoft.com/office/drawing/2014/main" val="3611557966"/>
                    </a:ext>
                  </a:extLst>
                </a:gridCol>
                <a:gridCol w="735542">
                  <a:extLst>
                    <a:ext uri="{9D8B030D-6E8A-4147-A177-3AD203B41FA5}">
                      <a16:colId xmlns:a16="http://schemas.microsoft.com/office/drawing/2014/main" val="2633815928"/>
                    </a:ext>
                  </a:extLst>
                </a:gridCol>
                <a:gridCol w="735542">
                  <a:extLst>
                    <a:ext uri="{9D8B030D-6E8A-4147-A177-3AD203B41FA5}">
                      <a16:colId xmlns:a16="http://schemas.microsoft.com/office/drawing/2014/main" val="931526597"/>
                    </a:ext>
                  </a:extLst>
                </a:gridCol>
                <a:gridCol w="735542">
                  <a:extLst>
                    <a:ext uri="{9D8B030D-6E8A-4147-A177-3AD203B41FA5}">
                      <a16:colId xmlns:a16="http://schemas.microsoft.com/office/drawing/2014/main" val="2927923310"/>
                    </a:ext>
                  </a:extLst>
                </a:gridCol>
                <a:gridCol w="1118638">
                  <a:extLst>
                    <a:ext uri="{9D8B030D-6E8A-4147-A177-3AD203B41FA5}">
                      <a16:colId xmlns:a16="http://schemas.microsoft.com/office/drawing/2014/main" val="3819154276"/>
                    </a:ext>
                  </a:extLst>
                </a:gridCol>
                <a:gridCol w="1087990">
                  <a:extLst>
                    <a:ext uri="{9D8B030D-6E8A-4147-A177-3AD203B41FA5}">
                      <a16:colId xmlns:a16="http://schemas.microsoft.com/office/drawing/2014/main" val="1203653312"/>
                    </a:ext>
                  </a:extLst>
                </a:gridCol>
                <a:gridCol w="1333171">
                  <a:extLst>
                    <a:ext uri="{9D8B030D-6E8A-4147-A177-3AD203B41FA5}">
                      <a16:colId xmlns:a16="http://schemas.microsoft.com/office/drawing/2014/main" val="480493401"/>
                    </a:ext>
                  </a:extLst>
                </a:gridCol>
                <a:gridCol w="735542">
                  <a:extLst>
                    <a:ext uri="{9D8B030D-6E8A-4147-A177-3AD203B41FA5}">
                      <a16:colId xmlns:a16="http://schemas.microsoft.com/office/drawing/2014/main" val="1696771754"/>
                    </a:ext>
                  </a:extLst>
                </a:gridCol>
              </a:tblGrid>
              <a:tr h="680293">
                <a:tc>
                  <a:txBody>
                    <a:bodyPr/>
                    <a:lstStyle/>
                    <a:p>
                      <a:pPr algn="ctr" fontAlgn="ctr"/>
                      <a:r>
                        <a:rPr lang="en-GB" sz="1400" u="none" strike="noStrike">
                          <a:effectLst/>
                        </a:rPr>
                        <a:t>Week Comm.</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A/B</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1/2</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No.</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PD Theme</a:t>
                      </a:r>
                      <a:br>
                        <a:rPr lang="en-GB" sz="1400" u="none" strike="noStrike">
                          <a:effectLst/>
                        </a:rPr>
                      </a:b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Tier 1 PD </a:t>
                      </a:r>
                      <a:br>
                        <a:rPr lang="en-GB" sz="1400" u="none" strike="noStrike">
                          <a:effectLst/>
                        </a:rPr>
                      </a:br>
                      <a:r>
                        <a:rPr lang="en-GB" sz="1400" u="none" strike="noStrike">
                          <a:effectLst/>
                        </a:rPr>
                        <a:t>Focus</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Tier 1 PD </a:t>
                      </a:r>
                      <a:br>
                        <a:rPr lang="en-GB" sz="1400" u="none" strike="noStrike">
                          <a:effectLst/>
                        </a:rPr>
                      </a:br>
                      <a:r>
                        <a:rPr lang="en-GB" sz="1400" u="none" strike="noStrike">
                          <a:effectLst/>
                        </a:rPr>
                        <a:t>Category</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Tier 2 PD </a:t>
                      </a:r>
                      <a:br>
                        <a:rPr lang="en-GB" sz="1400" u="none" strike="noStrike">
                          <a:effectLst/>
                        </a:rPr>
                      </a:br>
                      <a:r>
                        <a:rPr lang="en-GB" sz="1400" u="none" strike="noStrike">
                          <a:effectLst/>
                        </a:rPr>
                        <a:t>Focus</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Tier 2 PD </a:t>
                      </a:r>
                      <a:br>
                        <a:rPr lang="en-GB" sz="1400" u="none" strike="noStrike">
                          <a:effectLst/>
                        </a:rPr>
                      </a:br>
                      <a:r>
                        <a:rPr lang="en-GB" sz="1400" u="none" strike="noStrike">
                          <a:effectLst/>
                        </a:rPr>
                        <a:t>Category</a:t>
                      </a:r>
                      <a:endParaRPr lang="en-GB" sz="14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77829238"/>
                  </a:ext>
                </a:extLst>
              </a:tr>
              <a:tr h="907057">
                <a:tc>
                  <a:txBody>
                    <a:bodyPr/>
                    <a:lstStyle/>
                    <a:p>
                      <a:pPr algn="ctr" fontAlgn="ctr"/>
                      <a:r>
                        <a:rPr lang="en-GB" sz="1400" u="none" strike="noStrike">
                          <a:effectLst/>
                        </a:rPr>
                        <a:t>09/06/2023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Week A</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Ethos and values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Welcome back/what is PSHE/Safeguarding?</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RSE/5Rs</a:t>
                      </a:r>
                      <a:br>
                        <a:rPr lang="en-GB" sz="1400" u="none" strike="noStrike">
                          <a:effectLst/>
                        </a:rPr>
                      </a:br>
                      <a:r>
                        <a:rPr lang="en-GB" sz="1400" u="none" strike="noStrike">
                          <a:effectLst/>
                        </a:rPr>
                        <a:t>E-Safety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Welcome Back</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171461170"/>
                  </a:ext>
                </a:extLst>
              </a:tr>
              <a:tr h="680293">
                <a:tc>
                  <a:txBody>
                    <a:bodyPr/>
                    <a:lstStyle/>
                    <a:p>
                      <a:pPr algn="ctr" fontAlgn="ctr"/>
                      <a:r>
                        <a:rPr lang="en-GB" sz="1400" u="none" strike="noStrike">
                          <a:effectLst/>
                        </a:rPr>
                        <a:t>11/09/2023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2</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Ethos and values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our school ethos?</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PSHE</a:t>
                      </a:r>
                      <a:br>
                        <a:rPr lang="en-GB" sz="1400" u="none" strike="noStrike">
                          <a:effectLst/>
                        </a:rPr>
                      </a:br>
                      <a:r>
                        <a:rPr lang="en-GB" sz="1400" u="none" strike="noStrike">
                          <a:effectLst/>
                        </a:rPr>
                        <a:t>CE</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School Etrhos of PRIDE and Expectations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E-Safety</a:t>
                      </a:r>
                      <a:br>
                        <a:rPr lang="en-GB" sz="1400" u="none" strike="noStrike">
                          <a:effectLst/>
                        </a:rPr>
                      </a:br>
                      <a:r>
                        <a:rPr lang="en-GB" sz="1400" u="none" strike="noStrike">
                          <a:effectLst/>
                        </a:rPr>
                        <a:t>RSE/5Rs</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284654776"/>
                  </a:ext>
                </a:extLst>
              </a:tr>
              <a:tr h="1133822">
                <a:tc>
                  <a:txBody>
                    <a:bodyPr/>
                    <a:lstStyle/>
                    <a:p>
                      <a:pPr algn="ctr" fontAlgn="ctr"/>
                      <a:r>
                        <a:rPr lang="en-GB" sz="1400" u="none" strike="noStrike">
                          <a:effectLst/>
                        </a:rPr>
                        <a:t>18/09/2023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dirty="0">
                          <a:effectLst/>
                        </a:rPr>
                        <a:t>Ethos and values</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democracy who are our student leaders?</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Citizenship</a:t>
                      </a:r>
                      <a:br>
                        <a:rPr lang="en-GB" sz="1400" u="none" strike="noStrike">
                          <a:effectLst/>
                        </a:rPr>
                      </a:br>
                      <a:r>
                        <a:rPr lang="en-GB" sz="1400" u="none" strike="noStrike">
                          <a:effectLst/>
                        </a:rPr>
                        <a:t>CE</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E-Safety and Safeguarding (Nude/semi-nudes)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390079526"/>
                  </a:ext>
                </a:extLst>
              </a:tr>
              <a:tr h="907057">
                <a:tc>
                  <a:txBody>
                    <a:bodyPr/>
                    <a:lstStyle/>
                    <a:p>
                      <a:pPr algn="ctr" fontAlgn="ctr"/>
                      <a:r>
                        <a:rPr lang="en-GB" sz="1400" u="none" strike="noStrike">
                          <a:effectLst/>
                        </a:rPr>
                        <a:t>25/09/2023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Ethos and values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How does our ethos link to our community?</a:t>
                      </a:r>
                      <a:endParaRPr lang="en-GB" sz="1400" b="1" i="1"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International Peace Day 21 Sept</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108937908"/>
                  </a:ext>
                </a:extLst>
              </a:tr>
              <a:tr h="1133822">
                <a:tc>
                  <a:txBody>
                    <a:bodyPr/>
                    <a:lstStyle/>
                    <a:p>
                      <a:pPr algn="ctr" fontAlgn="ctr"/>
                      <a:r>
                        <a:rPr lang="en-GB" sz="1400" u="none" strike="noStrike">
                          <a:effectLst/>
                        </a:rPr>
                        <a:t>02/10/2023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Ethos and values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How can I be a positive influence in our community?</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CE</a:t>
                      </a:r>
                      <a:br>
                        <a:rPr lang="en-GB" sz="1400" u="none" strike="noStrike" dirty="0">
                          <a:effectLst/>
                        </a:rPr>
                      </a:br>
                      <a:r>
                        <a:rPr lang="en-GB" sz="1400" u="none" strike="noStrike" dirty="0">
                          <a:effectLst/>
                        </a:rPr>
                        <a:t>PSHE</a:t>
                      </a:r>
                      <a:br>
                        <a:rPr lang="en-GB" sz="1400" u="none" strike="noStrike" dirty="0">
                          <a:effectLst/>
                        </a:rPr>
                      </a:b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International Day of Languages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214958865"/>
                  </a:ext>
                </a:extLst>
              </a:tr>
              <a:tr h="1133822">
                <a:tc>
                  <a:txBody>
                    <a:bodyPr/>
                    <a:lstStyle/>
                    <a:p>
                      <a:pPr algn="ctr" fontAlgn="ctr"/>
                      <a:r>
                        <a:rPr lang="en-GB" sz="1400" u="none" strike="noStrike">
                          <a:effectLst/>
                        </a:rPr>
                        <a:t>09/10/2023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Ethos and values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How can I assert myself in my community?</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CE</a:t>
                      </a:r>
                      <a:br>
                        <a:rPr lang="en-GB" sz="1400" u="none" strike="noStrike" dirty="0">
                          <a:effectLst/>
                        </a:rPr>
                      </a:br>
                      <a:r>
                        <a:rPr lang="en-GB" sz="1400" u="none" strike="noStrike" dirty="0">
                          <a:effectLst/>
                        </a:rPr>
                        <a:t>PSHE</a:t>
                      </a:r>
                      <a:br>
                        <a:rPr lang="en-GB" sz="1400" u="none" strike="noStrike" dirty="0">
                          <a:effectLst/>
                        </a:rPr>
                      </a:br>
                      <a:r>
                        <a:rPr lang="en-GB" sz="1400" u="none" strike="noStrike" dirty="0">
                          <a:effectLst/>
                        </a:rPr>
                        <a:t>RSE/5Rs</a:t>
                      </a:r>
                      <a:br>
                        <a:rPr lang="en-GB" sz="1400" u="none" strike="noStrike" dirty="0">
                          <a:effectLst/>
                        </a:rPr>
                      </a:b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Black History Month - October</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327883364"/>
                  </a:ext>
                </a:extLst>
              </a:tr>
              <a:tr h="1133822">
                <a:tc>
                  <a:txBody>
                    <a:bodyPr/>
                    <a:lstStyle/>
                    <a:p>
                      <a:pPr algn="ctr" fontAlgn="ctr"/>
                      <a:r>
                        <a:rPr lang="en-GB" sz="1400" u="none" strike="noStrike">
                          <a:effectLst/>
                        </a:rPr>
                        <a:t>16/10/2023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Ethos and values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How can I support others in my community?</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Mental Health Day (10th)/National Stop Bullying Day (12th)</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CE</a:t>
                      </a:r>
                      <a:br>
                        <a:rPr lang="en-GB" sz="1400" u="none" strike="noStrike" dirty="0">
                          <a:effectLst/>
                        </a:rPr>
                      </a:br>
                      <a:r>
                        <a:rPr lang="en-GB" sz="1400" u="none" strike="noStrike" dirty="0">
                          <a:effectLst/>
                        </a:rPr>
                        <a:t>PSHE</a:t>
                      </a:r>
                      <a:endParaRPr lang="en-GB" sz="14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775899851"/>
                  </a:ext>
                </a:extLst>
              </a:tr>
              <a:tr h="420687">
                <a:tc>
                  <a:txBody>
                    <a:bodyPr/>
                    <a:lstStyle/>
                    <a:p>
                      <a:pPr algn="ctr" fontAlgn="ctr"/>
                      <a:r>
                        <a:rPr lang="en-GB" sz="1400" u="none" strike="noStrike">
                          <a:effectLst/>
                        </a:rPr>
                        <a:t>23/10/2023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October Half-Term</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October Half-Term</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October Half-Term</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HT</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HT</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HT</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HT</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HT</a:t>
                      </a:r>
                      <a:endParaRPr lang="en-GB"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981853223"/>
                  </a:ext>
                </a:extLst>
              </a:tr>
            </a:tbl>
          </a:graphicData>
        </a:graphic>
      </p:graphicFrame>
    </p:spTree>
    <p:extLst>
      <p:ext uri="{BB962C8B-B14F-4D97-AF65-F5344CB8AC3E}">
        <p14:creationId xmlns:p14="http://schemas.microsoft.com/office/powerpoint/2010/main" val="856294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105201-E55C-D30F-58A9-72AC3F5EE9DE}"/>
              </a:ext>
            </a:extLst>
          </p:cNvPr>
          <p:cNvSpPr>
            <a:spLocks noGrp="1"/>
          </p:cNvSpPr>
          <p:nvPr>
            <p:ph type="title"/>
          </p:nvPr>
        </p:nvSpPr>
        <p:spPr/>
        <p:txBody>
          <a:bodyPr/>
          <a:lstStyle/>
          <a:p>
            <a:endParaRPr lang="en-US"/>
          </a:p>
        </p:txBody>
      </p:sp>
      <p:sp>
        <p:nvSpPr>
          <p:cNvPr id="10" name="Title 1">
            <a:extLst>
              <a:ext uri="{FF2B5EF4-FFF2-40B4-BE49-F238E27FC236}">
                <a16:creationId xmlns:a16="http://schemas.microsoft.com/office/drawing/2014/main" id="{24BD4CE2-913D-490A-75F2-DE3349AE5711}"/>
              </a:ext>
            </a:extLst>
          </p:cNvPr>
          <p:cNvSpPr txBox="1">
            <a:spLocks/>
          </p:cNvSpPr>
          <p:nvPr/>
        </p:nvSpPr>
        <p:spPr>
          <a:xfrm>
            <a:off x="479425" y="665163"/>
            <a:ext cx="8642350" cy="21336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639965" rtl="0" eaLnBrk="1" latinLnBrk="0" hangingPunct="1">
              <a:spcBef>
                <a:spcPct val="0"/>
              </a:spcBef>
              <a:buNone/>
              <a:defRPr sz="61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solidFill>
                  <a:schemeClr val="tx1"/>
                </a:solidFill>
              </a:rPr>
              <a:t>Autumn Term 2 </a:t>
            </a:r>
          </a:p>
        </p:txBody>
      </p:sp>
      <p:graphicFrame>
        <p:nvGraphicFramePr>
          <p:cNvPr id="2" name="Table 1">
            <a:extLst>
              <a:ext uri="{FF2B5EF4-FFF2-40B4-BE49-F238E27FC236}">
                <a16:creationId xmlns:a16="http://schemas.microsoft.com/office/drawing/2014/main" id="{033DF2CF-09F4-4AB3-AA0D-50253FD6ECA8}"/>
              </a:ext>
            </a:extLst>
          </p:cNvPr>
          <p:cNvGraphicFramePr>
            <a:graphicFrameLocks noGrp="1"/>
          </p:cNvGraphicFramePr>
          <p:nvPr>
            <p:extLst>
              <p:ext uri="{D42A27DB-BD31-4B8C-83A1-F6EECF244321}">
                <p14:modId xmlns:p14="http://schemas.microsoft.com/office/powerpoint/2010/main" val="1575634571"/>
              </p:ext>
            </p:extLst>
          </p:nvPr>
        </p:nvGraphicFramePr>
        <p:xfrm>
          <a:off x="479425" y="3090863"/>
          <a:ext cx="8374398" cy="8324120"/>
        </p:xfrm>
        <a:graphic>
          <a:graphicData uri="http://schemas.openxmlformats.org/drawingml/2006/table">
            <a:tbl>
              <a:tblPr>
                <a:tableStyleId>{5C22544A-7EE6-4342-B048-85BDC9FD1C3A}</a:tableStyleId>
              </a:tblPr>
              <a:tblGrid>
                <a:gridCol w="1015552">
                  <a:extLst>
                    <a:ext uri="{9D8B030D-6E8A-4147-A177-3AD203B41FA5}">
                      <a16:colId xmlns:a16="http://schemas.microsoft.com/office/drawing/2014/main" val="2025386678"/>
                    </a:ext>
                  </a:extLst>
                </a:gridCol>
                <a:gridCol w="749946">
                  <a:extLst>
                    <a:ext uri="{9D8B030D-6E8A-4147-A177-3AD203B41FA5}">
                      <a16:colId xmlns:a16="http://schemas.microsoft.com/office/drawing/2014/main" val="193838814"/>
                    </a:ext>
                  </a:extLst>
                </a:gridCol>
                <a:gridCol w="749946">
                  <a:extLst>
                    <a:ext uri="{9D8B030D-6E8A-4147-A177-3AD203B41FA5}">
                      <a16:colId xmlns:a16="http://schemas.microsoft.com/office/drawing/2014/main" val="1655954164"/>
                    </a:ext>
                  </a:extLst>
                </a:gridCol>
                <a:gridCol w="749946">
                  <a:extLst>
                    <a:ext uri="{9D8B030D-6E8A-4147-A177-3AD203B41FA5}">
                      <a16:colId xmlns:a16="http://schemas.microsoft.com/office/drawing/2014/main" val="2859242069"/>
                    </a:ext>
                  </a:extLst>
                </a:gridCol>
                <a:gridCol w="749946">
                  <a:extLst>
                    <a:ext uri="{9D8B030D-6E8A-4147-A177-3AD203B41FA5}">
                      <a16:colId xmlns:a16="http://schemas.microsoft.com/office/drawing/2014/main" val="3804154787"/>
                    </a:ext>
                  </a:extLst>
                </a:gridCol>
                <a:gridCol w="1140543">
                  <a:extLst>
                    <a:ext uri="{9D8B030D-6E8A-4147-A177-3AD203B41FA5}">
                      <a16:colId xmlns:a16="http://schemas.microsoft.com/office/drawing/2014/main" val="2901309551"/>
                    </a:ext>
                  </a:extLst>
                </a:gridCol>
                <a:gridCol w="1109295">
                  <a:extLst>
                    <a:ext uri="{9D8B030D-6E8A-4147-A177-3AD203B41FA5}">
                      <a16:colId xmlns:a16="http://schemas.microsoft.com/office/drawing/2014/main" val="947439464"/>
                    </a:ext>
                  </a:extLst>
                </a:gridCol>
                <a:gridCol w="1359278">
                  <a:extLst>
                    <a:ext uri="{9D8B030D-6E8A-4147-A177-3AD203B41FA5}">
                      <a16:colId xmlns:a16="http://schemas.microsoft.com/office/drawing/2014/main" val="2315098613"/>
                    </a:ext>
                  </a:extLst>
                </a:gridCol>
                <a:gridCol w="749946">
                  <a:extLst>
                    <a:ext uri="{9D8B030D-6E8A-4147-A177-3AD203B41FA5}">
                      <a16:colId xmlns:a16="http://schemas.microsoft.com/office/drawing/2014/main" val="985949429"/>
                    </a:ext>
                  </a:extLst>
                </a:gridCol>
              </a:tblGrid>
              <a:tr h="798244">
                <a:tc>
                  <a:txBody>
                    <a:bodyPr/>
                    <a:lstStyle/>
                    <a:p>
                      <a:pPr algn="ctr" fontAlgn="ctr"/>
                      <a:r>
                        <a:rPr lang="en-GB" sz="1400" u="none" strike="noStrike">
                          <a:effectLst/>
                        </a:rPr>
                        <a:t>30/10/2023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Week B</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Week 2</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Character Educations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equality? Sexism and misogyny foci</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RSE/5Rs</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Firework and fire safety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PSHE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051123567"/>
                  </a:ext>
                </a:extLst>
              </a:tr>
              <a:tr h="997805">
                <a:tc>
                  <a:txBody>
                    <a:bodyPr/>
                    <a:lstStyle/>
                    <a:p>
                      <a:pPr algn="ctr" fontAlgn="ctr"/>
                      <a:r>
                        <a:rPr lang="en-GB" sz="1400" u="none" strike="noStrike">
                          <a:effectLst/>
                        </a:rPr>
                        <a:t>06/11/2023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2</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Character Educations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integrity? foci on the culture of honesty</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RSE/5Rs</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Remembrance - International Men's Day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Citizenship</a:t>
                      </a:r>
                      <a:br>
                        <a:rPr lang="en-GB" sz="1400" u="none" strike="noStrike">
                          <a:effectLst/>
                        </a:rPr>
                      </a:br>
                      <a:r>
                        <a:rPr lang="en-GB" sz="1400" u="none" strike="noStrike">
                          <a:effectLst/>
                        </a:rPr>
                        <a:t>RSE/5Rs</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630615911"/>
                  </a:ext>
                </a:extLst>
              </a:tr>
              <a:tr h="997805">
                <a:tc>
                  <a:txBody>
                    <a:bodyPr/>
                    <a:lstStyle/>
                    <a:p>
                      <a:pPr algn="ctr" fontAlgn="ctr"/>
                      <a:r>
                        <a:rPr lang="en-GB" sz="1400" u="none" strike="noStrike">
                          <a:effectLst/>
                        </a:rPr>
                        <a:t>13/11/2023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dirty="0">
                          <a:effectLst/>
                        </a:rPr>
                        <a:t>Character Educations</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individuality? Link back to assertiveness/boundaries</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RSE/5Rs</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Parliament Week</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Citizenship</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670988472"/>
                  </a:ext>
                </a:extLst>
              </a:tr>
              <a:tr h="1396928">
                <a:tc>
                  <a:txBody>
                    <a:bodyPr/>
                    <a:lstStyle/>
                    <a:p>
                      <a:pPr algn="ctr" fontAlgn="ctr"/>
                      <a:r>
                        <a:rPr lang="en-GB" sz="1400" u="none" strike="noStrike">
                          <a:effectLst/>
                        </a:rPr>
                        <a:t>20/11/2023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Money Matters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What is a mortgage? How much does a car cost to run? What is a pension?</a:t>
                      </a:r>
                      <a:endParaRPr lang="en-GB" sz="1400" b="1" i="1"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PSHE</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Anti-Bullying Week?</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595761549"/>
                  </a:ext>
                </a:extLst>
              </a:tr>
              <a:tr h="997805">
                <a:tc>
                  <a:txBody>
                    <a:bodyPr/>
                    <a:lstStyle/>
                    <a:p>
                      <a:pPr algn="ctr" fontAlgn="ctr"/>
                      <a:r>
                        <a:rPr lang="en-GB" sz="1400" u="none" strike="noStrike">
                          <a:effectLst/>
                        </a:rPr>
                        <a:t>27/11/2023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Money Matters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credit card debt? How do I climb out of debt?</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PSHE</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International Day of Persons with Disability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E-Safety</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40790852"/>
                  </a:ext>
                </a:extLst>
              </a:tr>
              <a:tr h="1197367">
                <a:tc>
                  <a:txBody>
                    <a:bodyPr/>
                    <a:lstStyle/>
                    <a:p>
                      <a:pPr algn="ctr" fontAlgn="ctr"/>
                      <a:r>
                        <a:rPr lang="en-GB" sz="1400" u="none" strike="noStrike">
                          <a:effectLst/>
                        </a:rPr>
                        <a:t>04/12/2023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Money Matters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gambling? How do people escape addictions?</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PSHE</a:t>
                      </a:r>
                      <a:br>
                        <a:rPr lang="en-GB" sz="1400" u="none" strike="noStrike">
                          <a:effectLst/>
                        </a:rPr>
                      </a:br>
                      <a:r>
                        <a:rPr lang="en-GB" sz="1400" u="none" strike="noStrike">
                          <a:effectLst/>
                        </a:rPr>
                        <a:t>E-Safety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House Inspiration Assembly</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056031516"/>
                  </a:ext>
                </a:extLst>
              </a:tr>
              <a:tr h="798244">
                <a:tc>
                  <a:txBody>
                    <a:bodyPr/>
                    <a:lstStyle/>
                    <a:p>
                      <a:pPr algn="ctr" fontAlgn="ctr"/>
                      <a:r>
                        <a:rPr lang="en-GB" sz="1400" u="none" strike="noStrike">
                          <a:effectLst/>
                        </a:rPr>
                        <a:t>11/12/2023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Money Matters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are my goals? Termly check! </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dirty="0">
                          <a:effectLst/>
                        </a:rPr>
                        <a:t>Celebration Assembly</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524121937"/>
                  </a:ext>
                </a:extLst>
              </a:tr>
              <a:tr h="399122">
                <a:tc>
                  <a:txBody>
                    <a:bodyPr/>
                    <a:lstStyle/>
                    <a:p>
                      <a:pPr algn="ctr" fontAlgn="ctr"/>
                      <a:r>
                        <a:rPr lang="en-GB" sz="1400" u="none" strike="noStrike">
                          <a:effectLst/>
                        </a:rPr>
                        <a:t>18/12/2023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Money Matters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ctr"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t"/>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 </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433055876"/>
                  </a:ext>
                </a:extLst>
              </a:tr>
              <a:tr h="370220">
                <a:tc>
                  <a:txBody>
                    <a:bodyPr/>
                    <a:lstStyle/>
                    <a:p>
                      <a:pPr algn="ctr" fontAlgn="ctr"/>
                      <a:r>
                        <a:rPr lang="en-GB" sz="1400" u="none" strike="noStrike">
                          <a:effectLst/>
                        </a:rPr>
                        <a:t>20/12/2023</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Christmas Holiday</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Christmas Holiday</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Christmas Holiday</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CH</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CH</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CH</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CH</a:t>
                      </a:r>
                      <a:endParaRPr lang="en-GB"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CH</a:t>
                      </a:r>
                      <a:endParaRPr lang="en-GB"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76672962"/>
                  </a:ext>
                </a:extLst>
              </a:tr>
            </a:tbl>
          </a:graphicData>
        </a:graphic>
      </p:graphicFrame>
    </p:spTree>
    <p:extLst>
      <p:ext uri="{BB962C8B-B14F-4D97-AF65-F5344CB8AC3E}">
        <p14:creationId xmlns:p14="http://schemas.microsoft.com/office/powerpoint/2010/main" val="161189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512763"/>
            <a:ext cx="8642350" cy="2133600"/>
          </a:xfrm>
        </p:spPr>
        <p:style>
          <a:lnRef idx="1">
            <a:schemeClr val="accent6"/>
          </a:lnRef>
          <a:fillRef idx="2">
            <a:schemeClr val="accent6"/>
          </a:fillRef>
          <a:effectRef idx="1">
            <a:schemeClr val="accent6"/>
          </a:effectRef>
          <a:fontRef idx="minor">
            <a:schemeClr val="dk1"/>
          </a:fontRef>
        </p:style>
        <p:txBody>
          <a:bodyPr anchor="ctr">
            <a:normAutofit/>
          </a:bodyPr>
          <a:lstStyle/>
          <a:p>
            <a:r>
              <a:rPr lang="en-GB">
                <a:solidFill>
                  <a:schemeClr val="tx1"/>
                </a:solidFill>
              </a:rPr>
              <a:t>Spring Term 1 </a:t>
            </a:r>
          </a:p>
        </p:txBody>
      </p:sp>
      <p:graphicFrame>
        <p:nvGraphicFramePr>
          <p:cNvPr id="5" name="Table 4">
            <a:extLst>
              <a:ext uri="{FF2B5EF4-FFF2-40B4-BE49-F238E27FC236}">
                <a16:creationId xmlns:a16="http://schemas.microsoft.com/office/drawing/2014/main" id="{43FE4B66-267B-4934-97A5-A6898E80FC3C}"/>
              </a:ext>
            </a:extLst>
          </p:cNvPr>
          <p:cNvGraphicFramePr>
            <a:graphicFrameLocks noGrp="1"/>
          </p:cNvGraphicFramePr>
          <p:nvPr>
            <p:extLst>
              <p:ext uri="{D42A27DB-BD31-4B8C-83A1-F6EECF244321}">
                <p14:modId xmlns:p14="http://schemas.microsoft.com/office/powerpoint/2010/main" val="2034542159"/>
              </p:ext>
            </p:extLst>
          </p:nvPr>
        </p:nvGraphicFramePr>
        <p:xfrm>
          <a:off x="1014664" y="3098800"/>
          <a:ext cx="7571871" cy="8067388"/>
        </p:xfrm>
        <a:graphic>
          <a:graphicData uri="http://schemas.openxmlformats.org/drawingml/2006/table">
            <a:tbl>
              <a:tblPr>
                <a:tableStyleId>{5C22544A-7EE6-4342-B048-85BDC9FD1C3A}</a:tableStyleId>
              </a:tblPr>
              <a:tblGrid>
                <a:gridCol w="918231">
                  <a:extLst>
                    <a:ext uri="{9D8B030D-6E8A-4147-A177-3AD203B41FA5}">
                      <a16:colId xmlns:a16="http://schemas.microsoft.com/office/drawing/2014/main" val="151592426"/>
                    </a:ext>
                  </a:extLst>
                </a:gridCol>
                <a:gridCol w="678078">
                  <a:extLst>
                    <a:ext uri="{9D8B030D-6E8A-4147-A177-3AD203B41FA5}">
                      <a16:colId xmlns:a16="http://schemas.microsoft.com/office/drawing/2014/main" val="2246972482"/>
                    </a:ext>
                  </a:extLst>
                </a:gridCol>
                <a:gridCol w="678078">
                  <a:extLst>
                    <a:ext uri="{9D8B030D-6E8A-4147-A177-3AD203B41FA5}">
                      <a16:colId xmlns:a16="http://schemas.microsoft.com/office/drawing/2014/main" val="3217694753"/>
                    </a:ext>
                  </a:extLst>
                </a:gridCol>
                <a:gridCol w="678078">
                  <a:extLst>
                    <a:ext uri="{9D8B030D-6E8A-4147-A177-3AD203B41FA5}">
                      <a16:colId xmlns:a16="http://schemas.microsoft.com/office/drawing/2014/main" val="3768019673"/>
                    </a:ext>
                  </a:extLst>
                </a:gridCol>
                <a:gridCol w="678078">
                  <a:extLst>
                    <a:ext uri="{9D8B030D-6E8A-4147-A177-3AD203B41FA5}">
                      <a16:colId xmlns:a16="http://schemas.microsoft.com/office/drawing/2014/main" val="2101830787"/>
                    </a:ext>
                  </a:extLst>
                </a:gridCol>
                <a:gridCol w="1031244">
                  <a:extLst>
                    <a:ext uri="{9D8B030D-6E8A-4147-A177-3AD203B41FA5}">
                      <a16:colId xmlns:a16="http://schemas.microsoft.com/office/drawing/2014/main" val="819177340"/>
                    </a:ext>
                  </a:extLst>
                </a:gridCol>
                <a:gridCol w="1002990">
                  <a:extLst>
                    <a:ext uri="{9D8B030D-6E8A-4147-A177-3AD203B41FA5}">
                      <a16:colId xmlns:a16="http://schemas.microsoft.com/office/drawing/2014/main" val="1830078487"/>
                    </a:ext>
                  </a:extLst>
                </a:gridCol>
                <a:gridCol w="1229016">
                  <a:extLst>
                    <a:ext uri="{9D8B030D-6E8A-4147-A177-3AD203B41FA5}">
                      <a16:colId xmlns:a16="http://schemas.microsoft.com/office/drawing/2014/main" val="1920419807"/>
                    </a:ext>
                  </a:extLst>
                </a:gridCol>
                <a:gridCol w="678078">
                  <a:extLst>
                    <a:ext uri="{9D8B030D-6E8A-4147-A177-3AD203B41FA5}">
                      <a16:colId xmlns:a16="http://schemas.microsoft.com/office/drawing/2014/main" val="2222513117"/>
                    </a:ext>
                  </a:extLst>
                </a:gridCol>
              </a:tblGrid>
              <a:tr h="1309581">
                <a:tc>
                  <a:txBody>
                    <a:bodyPr/>
                    <a:lstStyle/>
                    <a:p>
                      <a:pPr algn="ctr" fontAlgn="ctr"/>
                      <a:r>
                        <a:rPr lang="en-GB" sz="1400" u="none" strike="noStrike">
                          <a:effectLst/>
                        </a:rPr>
                        <a:t>04/01/2024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Protected Characteristics and the law</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are the 5Rs and why is reporting important?</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RSE</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Religions around the world</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Citizenship</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916551702"/>
                  </a:ext>
                </a:extLst>
              </a:tr>
              <a:tr h="1309581">
                <a:tc>
                  <a:txBody>
                    <a:bodyPr/>
                    <a:lstStyle/>
                    <a:p>
                      <a:pPr algn="ctr" fontAlgn="ctr"/>
                      <a:r>
                        <a:rPr lang="en-GB" sz="1400" u="none" strike="noStrike">
                          <a:effectLst/>
                        </a:rPr>
                        <a:t>08/01/2024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Protected Characteristics and the law</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bullying vs banter?</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PSHE/RSE</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Emotional and physical boundaries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SRE/5Rs</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613548137"/>
                  </a:ext>
                </a:extLst>
              </a:tr>
              <a:tr h="1309581">
                <a:tc>
                  <a:txBody>
                    <a:bodyPr/>
                    <a:lstStyle/>
                    <a:p>
                      <a:pPr algn="ctr" fontAlgn="ctr"/>
                      <a:r>
                        <a:rPr lang="en-GB" sz="1400" u="none" strike="noStrike">
                          <a:effectLst/>
                        </a:rPr>
                        <a:t>15/01/2024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3</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Protected Characteristics and the law</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everyday prejudice?</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The Law Online </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Citizenship</a:t>
                      </a:r>
                      <a:br>
                        <a:rPr lang="en-GB" sz="1400" u="none" strike="noStrike">
                          <a:effectLst/>
                        </a:rPr>
                      </a:br>
                      <a:r>
                        <a:rPr lang="en-GB" sz="1400" u="none" strike="noStrike">
                          <a:effectLst/>
                        </a:rPr>
                        <a:t>E-Safety</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910152672"/>
                  </a:ext>
                </a:extLst>
              </a:tr>
              <a:tr h="873054">
                <a:tc>
                  <a:txBody>
                    <a:bodyPr/>
                    <a:lstStyle/>
                    <a:p>
                      <a:pPr algn="ctr" fontAlgn="ctr"/>
                      <a:r>
                        <a:rPr lang="en-GB" sz="1400" u="none" strike="noStrike">
                          <a:effectLst/>
                        </a:rPr>
                        <a:t>22/01/2024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4</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E-Safety (4Cs)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Patterns of SM consumption</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PSHE</a:t>
                      </a:r>
                      <a:br>
                        <a:rPr lang="en-GB" sz="1400" u="none" strike="noStrike">
                          <a:effectLst/>
                        </a:rPr>
                      </a:br>
                      <a:r>
                        <a:rPr lang="en-GB" sz="1400" u="none" strike="noStrike">
                          <a:effectLst/>
                        </a:rPr>
                        <a:t>E-Safety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Healthy online relationships (red/green flag)</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E-Safety</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86554620"/>
                  </a:ext>
                </a:extLst>
              </a:tr>
              <a:tr h="1091317">
                <a:tc>
                  <a:txBody>
                    <a:bodyPr/>
                    <a:lstStyle/>
                    <a:p>
                      <a:pPr algn="ctr" fontAlgn="ctr"/>
                      <a:r>
                        <a:rPr lang="en-GB" sz="1400" u="none" strike="noStrike">
                          <a:effectLst/>
                        </a:rPr>
                        <a:t>29/01/2024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E-Safety (4Cs)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a positive online profile?</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PSHE</a:t>
                      </a:r>
                      <a:br>
                        <a:rPr lang="en-GB" sz="1400" u="none" strike="noStrike">
                          <a:effectLst/>
                        </a:rPr>
                      </a:br>
                      <a:r>
                        <a:rPr lang="en-GB" sz="1400" u="none" strike="noStrike">
                          <a:effectLst/>
                        </a:rPr>
                        <a:t>E-Safety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LGBT History Month - February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Citizenship</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692232536"/>
                  </a:ext>
                </a:extLst>
              </a:tr>
              <a:tr h="873054">
                <a:tc>
                  <a:txBody>
                    <a:bodyPr/>
                    <a:lstStyle/>
                    <a:p>
                      <a:pPr algn="ctr" fontAlgn="ctr"/>
                      <a:r>
                        <a:rPr lang="en-GB" sz="1400" u="none" strike="noStrike">
                          <a:effectLst/>
                        </a:rPr>
                        <a:t>05/02/2024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A</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1</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6</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E-Safety (4Cs)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is a digital footprint?</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PSHE</a:t>
                      </a:r>
                      <a:br>
                        <a:rPr lang="en-GB" sz="1400" u="none" strike="noStrike">
                          <a:effectLst/>
                        </a:rPr>
                      </a:br>
                      <a:r>
                        <a:rPr lang="en-GB" sz="1400" u="none" strike="noStrike">
                          <a:effectLst/>
                        </a:rPr>
                        <a:t>E-Safety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Celebrating Diversity </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br>
                        <a:rPr lang="en-GB" sz="1400" u="none" strike="noStrike">
                          <a:effectLst/>
                        </a:rPr>
                      </a:br>
                      <a:r>
                        <a:rPr lang="en-GB" sz="1400" u="none" strike="noStrike">
                          <a:effectLst/>
                        </a:rPr>
                        <a:t>PSHE</a:t>
                      </a:r>
                      <a:br>
                        <a:rPr lang="en-GB" sz="1400" u="none" strike="noStrike">
                          <a:effectLst/>
                        </a:rPr>
                      </a:br>
                      <a:r>
                        <a:rPr lang="en-GB" sz="1400" u="none" strike="noStrike">
                          <a:effectLst/>
                        </a:rPr>
                        <a:t>Citizenship</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73584091"/>
                  </a:ext>
                </a:extLst>
              </a:tr>
              <a:tr h="654790">
                <a:tc>
                  <a:txBody>
                    <a:bodyPr/>
                    <a:lstStyle/>
                    <a:p>
                      <a:pPr algn="ctr" fontAlgn="ctr"/>
                      <a:r>
                        <a:rPr lang="en-GB" sz="1400" u="none" strike="noStrike">
                          <a:effectLst/>
                        </a:rPr>
                        <a:t>12/02/2024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B</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Week 2</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7</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en-GB" sz="1400" u="none" strike="noStrike">
                          <a:effectLst/>
                        </a:rPr>
                        <a:t>E-Safety (4Cs)</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What are phishing and scams?</a:t>
                      </a:r>
                      <a:endParaRPr lang="en-GB" sz="1400" b="1" i="1"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PSHE</a:t>
                      </a:r>
                      <a:br>
                        <a:rPr lang="en-GB" sz="1400" u="none" strike="noStrike">
                          <a:effectLst/>
                        </a:rPr>
                      </a:br>
                      <a:r>
                        <a:rPr lang="en-GB" sz="1400" u="none" strike="noStrike">
                          <a:effectLst/>
                        </a:rPr>
                        <a:t>E-Safety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Celebration Assembly</a:t>
                      </a:r>
                      <a:endParaRPr lang="en-GB" sz="1400" b="0" i="0" u="none" strike="noStrike">
                        <a:solidFill>
                          <a:srgbClr val="000000"/>
                        </a:solidFill>
                        <a:effectLst/>
                        <a:latin typeface="Calibri" panose="020F0502020204030204" pitchFamily="34" charset="0"/>
                      </a:endParaRPr>
                    </a:p>
                  </a:txBody>
                  <a:tcPr marL="6350" marR="6350" marT="6350" marB="0"/>
                </a:tc>
                <a:tc>
                  <a:txBody>
                    <a:bodyPr/>
                    <a:lstStyle/>
                    <a:p>
                      <a:pPr algn="l" fontAlgn="t"/>
                      <a:r>
                        <a:rPr lang="en-GB" sz="1400" u="none" strike="noStrike">
                          <a:effectLst/>
                        </a:rPr>
                        <a:t>CE</a:t>
                      </a:r>
                      <a:endParaRPr lang="en-GB" sz="14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03142006"/>
                  </a:ext>
                </a:extLst>
              </a:tr>
              <a:tr h="404916">
                <a:tc>
                  <a:txBody>
                    <a:bodyPr/>
                    <a:lstStyle/>
                    <a:p>
                      <a:pPr algn="ctr" fontAlgn="ctr"/>
                      <a:r>
                        <a:rPr lang="en-GB" sz="1400" u="none" strike="noStrike">
                          <a:effectLst/>
                        </a:rPr>
                        <a:t>19/02/2024</a:t>
                      </a:r>
                      <a:endParaRPr lang="en-GB"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February Half-Term</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February Half-Term</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February Half-Term</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HT</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HT</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HT</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a:effectLst/>
                        </a:rPr>
                        <a:t>HT</a:t>
                      </a:r>
                      <a:endParaRPr lang="en-GB"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400" u="none" strike="noStrike" dirty="0">
                          <a:effectLst/>
                        </a:rPr>
                        <a:t>HT</a:t>
                      </a:r>
                      <a:endParaRPr lang="en-GB"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50703840"/>
                  </a:ext>
                </a:extLst>
              </a:tr>
            </a:tbl>
          </a:graphicData>
        </a:graphic>
      </p:graphicFrame>
    </p:spTree>
    <p:extLst>
      <p:ext uri="{BB962C8B-B14F-4D97-AF65-F5344CB8AC3E}">
        <p14:creationId xmlns:p14="http://schemas.microsoft.com/office/powerpoint/2010/main" val="4241413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C5C07D9AAD0D4292764AA80E647074" ma:contentTypeVersion="0" ma:contentTypeDescription="Create a new document." ma:contentTypeScope="" ma:versionID="433c3e0900d23a11e967d6a532acc4d2">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3DE6CC-ADD8-4A10-886A-561B6DCD25B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5EEDCB2-250D-41A8-A784-3DDC994F21AA}">
  <ds:schemaRefs>
    <ds:schemaRef ds:uri="http://schemas.microsoft.com/sharepoint/v3/contenttype/forms"/>
  </ds:schemaRefs>
</ds:datastoreItem>
</file>

<file path=customXml/itemProps3.xml><?xml version="1.0" encoding="utf-8"?>
<ds:datastoreItem xmlns:ds="http://schemas.openxmlformats.org/officeDocument/2006/customXml" ds:itemID="{DA74A775-702A-4C35-A673-3A4F5B1DE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6384</TotalTime>
  <Words>5304</Words>
  <Application>Microsoft Office PowerPoint</Application>
  <PresentationFormat>A3 Paper (297x420 mm)</PresentationFormat>
  <Paragraphs>1116</Paragraphs>
  <Slides>38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Black</vt:lpstr>
      <vt:lpstr>Calibri</vt:lpstr>
      <vt:lpstr>Office Theme</vt:lpstr>
      <vt:lpstr>PowerPoint Presentation</vt:lpstr>
      <vt:lpstr>PowerPoint Presentation</vt:lpstr>
      <vt:lpstr>Vision and Values</vt:lpstr>
      <vt:lpstr>PSHE Delivery</vt:lpstr>
      <vt:lpstr>Curriculum Map</vt:lpstr>
      <vt:lpstr>Tier 1 and Tier 2 </vt:lpstr>
      <vt:lpstr>Autumn Term 1 </vt:lpstr>
      <vt:lpstr>PowerPoint Presentation</vt:lpstr>
      <vt:lpstr>Spring Term 1 </vt:lpstr>
      <vt:lpstr>Spring Term 2 </vt:lpstr>
      <vt:lpstr>Summer Term 1 </vt:lpstr>
      <vt:lpstr>Summer Term 2 </vt:lpstr>
      <vt:lpstr>Tier 3 Drop Down PSHE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Voice </vt:lpstr>
      <vt:lpstr>Community Arts Projects</vt:lpstr>
      <vt:lpstr>Safe Spaces</vt:lpstr>
      <vt:lpstr>PowerPoint Presentation</vt:lpstr>
      <vt:lpstr>PowerPoint Presentation</vt:lpstr>
      <vt:lpstr>PowerPoint Presentation</vt:lpstr>
      <vt:lpstr>PowerPoint Presentation</vt:lpstr>
      <vt:lpstr>PowerPoint Presentation</vt:lpstr>
      <vt:lpstr>Further Information</vt:lpstr>
      <vt:lpstr>Credible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Lisa Barker</cp:lastModifiedBy>
  <cp:revision>1513</cp:revision>
  <cp:lastPrinted>2021-09-07T14:59:14Z</cp:lastPrinted>
  <dcterms:created xsi:type="dcterms:W3CDTF">2018-05-31T08:38:43Z</dcterms:created>
  <dcterms:modified xsi:type="dcterms:W3CDTF">2023-10-01T08:23:39Z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0x010100FBC5C07D9AAD0D4292764AA80E647074</vt:lpwstr>
  </property>
  <property fmtid="{D5CDD505-2E9C-101B-9397-08002B2CF9AE}" pid="3" name="Order">
    <vt:r8>458800</vt:r8>
  </property>
  <property fmtid="{D5CDD505-2E9C-101B-9397-08002B2CF9AE}" pid="4" name="SharedWithUsers">
    <vt:lpwstr>205;#Christopher Gee</vt:lpwstr>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ies>
</file>